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73" r:id="rId10"/>
    <p:sldId id="283" r:id="rId11"/>
    <p:sldId id="272" r:id="rId12"/>
    <p:sldId id="274" r:id="rId13"/>
    <p:sldId id="270" r:id="rId14"/>
    <p:sldId id="271" r:id="rId15"/>
    <p:sldId id="280" r:id="rId16"/>
    <p:sldId id="279" r:id="rId17"/>
    <p:sldId id="278" r:id="rId18"/>
    <p:sldId id="276" r:id="rId19"/>
    <p:sldId id="275" r:id="rId20"/>
    <p:sldId id="277" r:id="rId21"/>
    <p:sldId id="281" r:id="rId22"/>
    <p:sldId id="282" r:id="rId23"/>
    <p:sldId id="26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C1D5"/>
    <a:srgbClr val="4A6FE6"/>
    <a:srgbClr val="C903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3" autoAdjust="0"/>
    <p:restoredTop sz="94660"/>
  </p:normalViewPr>
  <p:slideViewPr>
    <p:cSldViewPr snapToGrid="0">
      <p:cViewPr varScale="1">
        <p:scale>
          <a:sx n="57" d="100"/>
          <a:sy n="57" d="100"/>
        </p:scale>
        <p:origin x="-78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D5D87-F03D-43AD-A6D1-69CCC04A2247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057EE-9AC6-47E9-9916-CB953E1F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96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Quick intro to each other &amp; share out:  program &amp; population….   (many</a:t>
            </a:r>
            <a:r>
              <a:rPr lang="en-US" baseline="0" dirty="0" smtClean="0"/>
              <a:t> of them know each other)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492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version 2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open-ended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</a:t>
            </a:r>
            <a:r>
              <a:rPr lang="en-US" baseline="0" dirty="0" smtClean="0"/>
              <a:t> you’re looking for pat answers, history is not for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Hand out the textbook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this workshop, we’ll focus on secondary sources, specifically this textbook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 at the title of the chapter:  13</a:t>
            </a:r>
            <a:r>
              <a:rPr lang="en-US" baseline="0" dirty="0" smtClean="0"/>
              <a:t> Colonies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Imagine looking at the</a:t>
            </a:r>
            <a:r>
              <a:rPr lang="en-US" baseline="0" dirty="0" smtClean="0"/>
              <a:t> title of Chapter 3, “13 Colonies” cold, with no prep.  It’s too abstract.</a:t>
            </a: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r>
              <a:rPr lang="en-US" baseline="0" dirty="0" smtClean="0"/>
              <a:t>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146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Group discussion – share out</a:t>
            </a:r>
          </a:p>
          <a:p>
            <a:r>
              <a:rPr lang="en-US" dirty="0" smtClean="0"/>
              <a:t>Citizenship, can integrate into new country/society more</a:t>
            </a:r>
            <a:r>
              <a:rPr lang="en-US" baseline="0" dirty="0" smtClean="0"/>
              <a:t> easily, build community in the classroom, as grown-ups, it’s good to expand our knowledge base, it’s interesting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433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Closing</a:t>
            </a:r>
            <a:r>
              <a:rPr lang="en-US" baseline="0" dirty="0" smtClean="0"/>
              <a:t>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83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– our favorite history question: The tools of the trade (who, where, when) help you navigate the why.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57EE-9AC6-47E9-9916-CB953E1FEE6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D24B-688B-4A3B-95F1-7FD69693DF4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4495-5487-4817-8C1D-1FF5FB9D2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6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D24B-688B-4A3B-95F1-7FD69693DF4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4495-5487-4817-8C1D-1FF5FB9D2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D24B-688B-4A3B-95F1-7FD69693DF4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4495-5487-4817-8C1D-1FF5FB9D2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5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D24B-688B-4A3B-95F1-7FD69693DF4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4495-5487-4817-8C1D-1FF5FB9D2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8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D24B-688B-4A3B-95F1-7FD69693DF4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4495-5487-4817-8C1D-1FF5FB9D2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1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D24B-688B-4A3B-95F1-7FD69693DF4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4495-5487-4817-8C1D-1FF5FB9D2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8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D24B-688B-4A3B-95F1-7FD69693DF4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4495-5487-4817-8C1D-1FF5FB9D2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6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D24B-688B-4A3B-95F1-7FD69693DF4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4495-5487-4817-8C1D-1FF5FB9D2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8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D24B-688B-4A3B-95F1-7FD69693DF4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4495-5487-4817-8C1D-1FF5FB9D2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64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D24B-688B-4A3B-95F1-7FD69693DF4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4495-5487-4817-8C1D-1FF5FB9D2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D24B-688B-4A3B-95F1-7FD69693DF4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4495-5487-4817-8C1D-1FF5FB9D2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5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4D24B-688B-4A3B-95F1-7FD69693DF4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24495-5487-4817-8C1D-1FF5FB9D2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04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Staff\Desktop\ESLhist\world-map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" y="-8160"/>
            <a:ext cx="12191940" cy="686616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821972" y="6170264"/>
            <a:ext cx="4855778" cy="327213"/>
          </a:xfrm>
          <a:prstGeom prst="rect">
            <a:avLst/>
          </a:prstGeom>
          <a:solidFill>
            <a:schemeClr val="accent1">
              <a:alpha val="9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669982" y="791703"/>
            <a:ext cx="9265075" cy="3578079"/>
          </a:xfrm>
          <a:prstGeom prst="ellipse">
            <a:avLst/>
          </a:prstGeom>
          <a:solidFill>
            <a:schemeClr val="accent1"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5361" y="817570"/>
            <a:ext cx="9144000" cy="2387600"/>
          </a:xfrm>
        </p:spPr>
        <p:txBody>
          <a:bodyPr/>
          <a:lstStyle/>
          <a:p>
            <a:r>
              <a:rPr lang="en-US" dirty="0" smtClean="0"/>
              <a:t>Bringing History Alive</a:t>
            </a:r>
            <a:br>
              <a:rPr lang="en-US" dirty="0" smtClean="0"/>
            </a:br>
            <a:r>
              <a:rPr lang="en-US" dirty="0" smtClean="0"/>
              <a:t>for Adult ESL Students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4858" y="6114444"/>
            <a:ext cx="5008129" cy="699004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Victoria </a:t>
            </a:r>
            <a:r>
              <a:rPr lang="en-US" dirty="0" err="1" smtClean="0"/>
              <a:t>Capeci</a:t>
            </a:r>
            <a:r>
              <a:rPr lang="en-US" dirty="0" smtClean="0"/>
              <a:t> &amp; </a:t>
            </a:r>
            <a:r>
              <a:rPr lang="en-US" dirty="0" err="1" smtClean="0"/>
              <a:t>Jolanta</a:t>
            </a:r>
            <a:r>
              <a:rPr lang="en-US" dirty="0" smtClean="0"/>
              <a:t> </a:t>
            </a:r>
            <a:r>
              <a:rPr lang="en-US" dirty="0" err="1"/>
              <a:t>Olechowski</a:t>
            </a:r>
            <a:r>
              <a:rPr lang="en-US" dirty="0" smtClean="0"/>
              <a:t>  </a:t>
            </a:r>
            <a:endParaRPr lang="en-US" dirty="0"/>
          </a:p>
          <a:p>
            <a:pPr algn="l"/>
            <a:endParaRPr lang="en-US" sz="1400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635786" y="3214356"/>
            <a:ext cx="5344839" cy="10299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Central Southern Tier RAEN Conference</a:t>
            </a:r>
          </a:p>
          <a:p>
            <a:r>
              <a:rPr lang="en-US" dirty="0" smtClean="0"/>
              <a:t>December 8 &amp; 9, 2014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004" y="5932696"/>
            <a:ext cx="106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1980" y="5950625"/>
            <a:ext cx="112939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76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3118" y="594490"/>
            <a:ext cx="7589520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ESL &amp; History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209229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15789" y="1922965"/>
            <a:ext cx="10515600" cy="1494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9600" dirty="0">
              <a:latin typeface="Cooper Black" panose="0208090404030B0204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30066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0600" y="2955877"/>
            <a:ext cx="6680200" cy="310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68189" y="1304398"/>
            <a:ext cx="10515600" cy="1494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smtClean="0">
                <a:latin typeface="Cooper Black" panose="0208090404030B020404" pitchFamily="18" charset="0"/>
              </a:rPr>
              <a:t>Building Context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05432" y="2799040"/>
            <a:ext cx="8355106" cy="8002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Colonies and Independence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331254" y="4101353"/>
            <a:ext cx="8355106" cy="1766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Students </a:t>
            </a:r>
            <a:r>
              <a:rPr lang="en-US" sz="3200" dirty="0"/>
              <a:t>all from one country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/>
              <a:t>Weaker </a:t>
            </a:r>
            <a:r>
              <a:rPr lang="en-US" sz="3200" dirty="0" smtClean="0"/>
              <a:t>English language skills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/>
              <a:t>Expose students to a variety of countries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277466" y="3471645"/>
            <a:ext cx="4612342" cy="903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Why assign countries?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6047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414834" y="558632"/>
            <a:ext cx="7589520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2168"/>
            <a:ext cx="10515600" cy="1200300"/>
          </a:xfrm>
        </p:spPr>
        <p:txBody>
          <a:bodyPr/>
          <a:lstStyle/>
          <a:p>
            <a:pPr algn="ctr"/>
            <a:r>
              <a:rPr lang="en-US" dirty="0"/>
              <a:t>ESL &amp; History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27108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15789" y="1922965"/>
            <a:ext cx="10515600" cy="1494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9600" dirty="0">
              <a:latin typeface="Cooper Black" panose="0208090404030B0204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25225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0599" y="2955877"/>
            <a:ext cx="10224247" cy="310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68189" y="1404872"/>
            <a:ext cx="10515600" cy="135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smtClean="0">
                <a:latin typeface="Cooper Black" panose="0208090404030B020404" pitchFamily="18" charset="0"/>
              </a:rPr>
              <a:t>Building Context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236245" y="2751597"/>
            <a:ext cx="6122909" cy="8002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One size </a:t>
            </a:r>
            <a:r>
              <a:rPr lang="en-US" dirty="0" smtClean="0">
                <a:solidFill>
                  <a:srgbClr val="C00000"/>
                </a:solidFill>
              </a:rPr>
              <a:t>does not </a:t>
            </a:r>
            <a:r>
              <a:rPr lang="en-US" dirty="0" smtClean="0"/>
              <a:t>fit all.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290912" y="4101342"/>
            <a:ext cx="10000135" cy="19294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general education level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English language skills: reading, writing, speaking, listening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Every class is different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815789" y="3588764"/>
            <a:ext cx="10031495" cy="903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Activities need to be tweaked according to students’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4200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361047" y="271768"/>
            <a:ext cx="7589520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7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ESL &amp; History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209229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15789" y="1922965"/>
            <a:ext cx="10515600" cy="1494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9600" dirty="0">
              <a:latin typeface="Cooper Black" panose="0208090404030B0204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30066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0600" y="2955877"/>
            <a:ext cx="6680200" cy="310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68189" y="1049354"/>
            <a:ext cx="10515600" cy="1494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smtClean="0">
                <a:latin typeface="Cooper Black" panose="0208090404030B020404" pitchFamily="18" charset="0"/>
              </a:rPr>
              <a:t>Building Context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23360" y="2436422"/>
            <a:ext cx="8762999" cy="8002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Colonies and Independence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936808" y="2811490"/>
            <a:ext cx="8355106" cy="13401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Take 2:  Class Independence Timeline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36656" y="3894057"/>
            <a:ext cx="10761357" cy="26223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The Class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/>
              <a:t>Core group with strong listening/speaking skills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/>
              <a:t>Almost everyone: emerging readers &amp; writers, very limited formal ed.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/>
              <a:t>A few students with very weak speaking &amp; listening skills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/>
              <a:t>A nurse from Brazil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/>
              <a:t>Worldly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5858" y="6606985"/>
            <a:ext cx="11797554" cy="13450"/>
          </a:xfrm>
          <a:prstGeom prst="straightConnector1">
            <a:avLst/>
          </a:prstGeom>
          <a:ln w="539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65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414834" y="289697"/>
            <a:ext cx="7589520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374"/>
            <a:ext cx="10515600" cy="1200300"/>
          </a:xfrm>
        </p:spPr>
        <p:txBody>
          <a:bodyPr/>
          <a:lstStyle/>
          <a:p>
            <a:pPr algn="ctr"/>
            <a:r>
              <a:rPr lang="en-US" dirty="0"/>
              <a:t>ESL &amp; History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23603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15789" y="2190987"/>
            <a:ext cx="10515600" cy="1494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9600" dirty="0">
              <a:latin typeface="Cooper Black" panose="0208090404030B0204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32746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0600" y="3223899"/>
            <a:ext cx="6680200" cy="310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68189" y="846285"/>
            <a:ext cx="10515600" cy="135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smtClean="0">
                <a:latin typeface="Cooper Black" panose="0208090404030B020404" pitchFamily="18" charset="0"/>
              </a:rPr>
              <a:t>Building Context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23361" y="1942000"/>
            <a:ext cx="6747439" cy="8002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Class Independence Timeline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331254" y="3207463"/>
            <a:ext cx="8355106" cy="3474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Open-ended questions don’t have a single, definitive answer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Students disagree </a:t>
            </a:r>
            <a:r>
              <a:rPr lang="en-US" sz="2000" dirty="0"/>
              <a:t>on dates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Students are unsure </a:t>
            </a:r>
            <a:r>
              <a:rPr lang="en-US" sz="2000" dirty="0"/>
              <a:t>about their </a:t>
            </a:r>
            <a:r>
              <a:rPr lang="en-US" sz="2000" dirty="0" smtClean="0"/>
              <a:t>own country’s </a:t>
            </a:r>
            <a:r>
              <a:rPr lang="en-US" sz="2000" dirty="0"/>
              <a:t>history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Concept of civil </a:t>
            </a:r>
            <a:r>
              <a:rPr lang="en-US" sz="2000" dirty="0"/>
              <a:t>war </a:t>
            </a:r>
            <a:r>
              <a:rPr lang="en-US" sz="2000" dirty="0" smtClean="0"/>
              <a:t>vs. </a:t>
            </a:r>
            <a:r>
              <a:rPr lang="en-US" sz="2000" dirty="0"/>
              <a:t>war of independence </a:t>
            </a:r>
            <a:endParaRPr lang="en-US" sz="2000" dirty="0" smtClean="0"/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Date </a:t>
            </a:r>
            <a:r>
              <a:rPr lang="en-US" sz="2000" dirty="0"/>
              <a:t>independence declared or recognized  (Brazil: declared in 1822, recognized by Portugal </a:t>
            </a:r>
            <a:r>
              <a:rPr lang="en-US" sz="2000" dirty="0" smtClean="0"/>
              <a:t>in1825)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Territory vs colony (Puerto Rico</a:t>
            </a:r>
            <a:r>
              <a:rPr lang="en-US" sz="2000" dirty="0" smtClean="0"/>
              <a:t>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Some </a:t>
            </a:r>
            <a:r>
              <a:rPr lang="en-US" sz="2000" dirty="0"/>
              <a:t>countries gained independence more than once, from more than one country (Dom. Republic: Spain 1821 &amp; Haiti 1844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990600" y="2634712"/>
            <a:ext cx="3306480" cy="903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It gets messy….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0112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361047" y="415200"/>
            <a:ext cx="7589520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27018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15789" y="2102255"/>
            <a:ext cx="10515600" cy="1494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9600" dirty="0">
              <a:latin typeface="Cooper Black" panose="0208090404030B0204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318596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0599" y="2758658"/>
            <a:ext cx="10224247" cy="310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68189" y="1044417"/>
            <a:ext cx="10515600" cy="135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smtClean="0">
                <a:latin typeface="Cooper Black" panose="0208090404030B020404" pitchFamily="18" charset="0"/>
              </a:rPr>
              <a:t>Building Context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23361" y="2175990"/>
            <a:ext cx="8355106" cy="8002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Class Independence Timeline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331253" y="3527609"/>
            <a:ext cx="10000135" cy="2138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Resolving ambiguity gives students lots of language practice.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“Messy” issues engage students in meaningful conversations.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Accustom students to the idea of point of view.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Generate interesting questions for follow-up.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Community building: Students solve problems together and learn about each other.</a:t>
            </a:r>
            <a:endParaRPr lang="en-US" sz="28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981647" y="2530358"/>
            <a:ext cx="7436212" cy="903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It gets messy, </a:t>
            </a:r>
            <a:r>
              <a:rPr lang="en-US" sz="3600" dirty="0" smtClean="0">
                <a:solidFill>
                  <a:srgbClr val="C00000"/>
                </a:solidFill>
              </a:rPr>
              <a:t>but that’s a good thing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368984" y="5663525"/>
            <a:ext cx="10000135" cy="1084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z="2800" dirty="0" smtClean="0"/>
              <a:t>Note: Just be sure to keep the conversations going </a:t>
            </a:r>
            <a:r>
              <a:rPr lang="en-US" sz="2800" dirty="0" smtClean="0">
                <a:solidFill>
                  <a:srgbClr val="FF0000"/>
                </a:solidFill>
              </a:rPr>
              <a:t>in English.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38200" y="247664"/>
            <a:ext cx="10515600" cy="1200300"/>
          </a:xfrm>
        </p:spPr>
        <p:txBody>
          <a:bodyPr/>
          <a:lstStyle/>
          <a:p>
            <a:pPr algn="ctr"/>
            <a:r>
              <a:rPr lang="en-US" dirty="0"/>
              <a:t>ESL &amp; History</a:t>
            </a:r>
          </a:p>
        </p:txBody>
      </p:sp>
    </p:spTree>
    <p:extLst>
      <p:ext uri="{BB962C8B-B14F-4D97-AF65-F5344CB8AC3E}">
        <p14:creationId xmlns:p14="http://schemas.microsoft.com/office/powerpoint/2010/main" val="369568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414834" y="630348"/>
            <a:ext cx="7589520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1163" y="400667"/>
            <a:ext cx="7068671" cy="1200300"/>
          </a:xfrm>
        </p:spPr>
        <p:txBody>
          <a:bodyPr/>
          <a:lstStyle/>
          <a:p>
            <a:pPr algn="ctr"/>
            <a:r>
              <a:rPr lang="en-US" dirty="0"/>
              <a:t>ESL &amp; History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971800" y="450900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571919" y="1972426"/>
            <a:ext cx="4715436" cy="990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 smtClean="0">
                <a:latin typeface="Cooper Black" panose="0208090404030B020404" pitchFamily="18" charset="0"/>
              </a:rPr>
              <a:t>Textbook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565391" y="2378216"/>
            <a:ext cx="4126955" cy="3277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History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Geography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Civics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Citizenship Test</a:t>
            </a:r>
            <a:endParaRPr lang="en-US" sz="3600" dirty="0"/>
          </a:p>
        </p:txBody>
      </p:sp>
      <p:pic>
        <p:nvPicPr>
          <p:cNvPr id="3074" name="Picture 2" descr="C:\Users\Staff\Desktop\ESLhist\BookCivic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601" y="1831046"/>
            <a:ext cx="3465223" cy="4451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49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971800" y="450900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68189" y="1229165"/>
            <a:ext cx="10515600" cy="135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 smtClean="0">
                <a:latin typeface="Cooper Black" panose="0208090404030B020404" pitchFamily="18" charset="0"/>
              </a:rPr>
              <a:t>Navigating Text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191846" y="5767633"/>
            <a:ext cx="6545656" cy="7876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Primary and Secondary Sources</a:t>
            </a:r>
            <a:endParaRPr lang="en-US" sz="3600" dirty="0"/>
          </a:p>
        </p:txBody>
      </p:sp>
      <p:pic>
        <p:nvPicPr>
          <p:cNvPr id="3074" name="Picture 2" descr="C:\Users\Staff\Desktop\ESLhist\BookCivic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898" y="2563689"/>
            <a:ext cx="2421047" cy="311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taff\Desktop\FinalFiles\AfricaEuroMissioncirca190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127" y="2719473"/>
            <a:ext cx="2652261" cy="279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864" y="2910617"/>
            <a:ext cx="1891205" cy="186230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447817" y="4914356"/>
            <a:ext cx="4287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Civics (History and Government</a:t>
            </a:r>
            <a:r>
              <a:rPr lang="en-US" b="1" dirty="0" smtClean="0"/>
              <a:t>)</a:t>
            </a:r>
          </a:p>
          <a:p>
            <a:pPr algn="ctr"/>
            <a:r>
              <a:rPr lang="en-US" b="1" dirty="0" smtClean="0"/>
              <a:t> </a:t>
            </a:r>
            <a:r>
              <a:rPr lang="en-US" b="1" dirty="0"/>
              <a:t>Questions for the Naturalization </a:t>
            </a:r>
            <a:r>
              <a:rPr lang="en-US" b="1" dirty="0" smtClean="0"/>
              <a:t>Test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2414834" y="630348"/>
            <a:ext cx="7589520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761163" y="400667"/>
            <a:ext cx="7068671" cy="1200300"/>
          </a:xfrm>
        </p:spPr>
        <p:txBody>
          <a:bodyPr/>
          <a:lstStyle/>
          <a:p>
            <a:pPr algn="ctr"/>
            <a:r>
              <a:rPr lang="en-US" dirty="0"/>
              <a:t>ESL &amp; History</a:t>
            </a:r>
          </a:p>
        </p:txBody>
      </p:sp>
    </p:spTree>
    <p:extLst>
      <p:ext uri="{BB962C8B-B14F-4D97-AF65-F5344CB8AC3E}">
        <p14:creationId xmlns:p14="http://schemas.microsoft.com/office/powerpoint/2010/main" val="4176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361047" y="307626"/>
            <a:ext cx="7589520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08142" y="4509008"/>
            <a:ext cx="338640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0599" y="2955877"/>
            <a:ext cx="10224247" cy="310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63138" y="6021747"/>
            <a:ext cx="11593286" cy="8206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/>
              <a:t>Need </a:t>
            </a:r>
            <a:r>
              <a:rPr lang="en-US" sz="2600" b="1" dirty="0" smtClean="0">
                <a:solidFill>
                  <a:srgbClr val="7030A0"/>
                </a:solidFill>
              </a:rPr>
              <a:t>context </a:t>
            </a:r>
            <a:r>
              <a:rPr lang="en-US" sz="2600" b="1" dirty="0" smtClean="0"/>
              <a:t>and </a:t>
            </a:r>
            <a:r>
              <a:rPr lang="en-US" sz="2600" b="1" dirty="0" smtClean="0">
                <a:solidFill>
                  <a:srgbClr val="C90324"/>
                </a:solidFill>
              </a:rPr>
              <a:t>background knowledge </a:t>
            </a:r>
            <a:r>
              <a:rPr lang="en-US" sz="2600" b="1" dirty="0" smtClean="0"/>
              <a:t>to navigate 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abstract</a:t>
            </a:r>
            <a:r>
              <a:rPr lang="en-US" sz="2600" b="1" dirty="0" smtClean="0"/>
              <a:t>,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academic</a:t>
            </a:r>
            <a:r>
              <a:rPr lang="en-US" sz="2600" b="1" dirty="0" smtClean="0"/>
              <a:t> vocabulary</a:t>
            </a:r>
            <a:endParaRPr lang="en-US" sz="2600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556186" y="3819921"/>
            <a:ext cx="5933271" cy="135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 smtClean="0">
                <a:latin typeface="Cooper Black" panose="0208090404030B020404" pitchFamily="18" charset="0"/>
              </a:rPr>
              <a:t>…… and words</a:t>
            </a:r>
          </a:p>
        </p:txBody>
      </p:sp>
      <p:pic>
        <p:nvPicPr>
          <p:cNvPr id="4098" name="Picture 2" descr="C:\Users\Staff\Desktop\ESLhist\app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87" y="1755225"/>
            <a:ext cx="2918222" cy="2485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Staff\Desktop\ESLhist\flower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580" y="2021142"/>
            <a:ext cx="1861336" cy="1861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-484083" y="1133056"/>
            <a:ext cx="7707056" cy="1034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 smtClean="0">
                <a:latin typeface="Cooper Black" panose="0208090404030B020404" pitchFamily="18" charset="0"/>
              </a:rPr>
              <a:t>There are words….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90600" y="97488"/>
            <a:ext cx="10515600" cy="12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ESL &amp; </a:t>
            </a:r>
            <a:r>
              <a:rPr lang="en-US" dirty="0" smtClean="0"/>
              <a:t>History: Negotiating Text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2722" y="4760014"/>
            <a:ext cx="3652441" cy="1200300"/>
          </a:xfrm>
        </p:spPr>
        <p:txBody>
          <a:bodyPr/>
          <a:lstStyle/>
          <a:p>
            <a:pPr algn="ctr"/>
            <a:r>
              <a:rPr lang="en-US" dirty="0" smtClean="0"/>
              <a:t>constitution</a:t>
            </a:r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000994" y="2522249"/>
            <a:ext cx="3151414" cy="12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flower</a:t>
            </a:r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649250" y="5178162"/>
            <a:ext cx="2610531" cy="12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colonists</a:t>
            </a:r>
            <a:endParaRPr lang="en-US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339168" y="2500481"/>
            <a:ext cx="1812511" cy="12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apple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9693689" y="5112846"/>
            <a:ext cx="1812511" cy="12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slavery</a:t>
            </a:r>
            <a:endParaRPr lang="en-US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57059" y="4691981"/>
            <a:ext cx="3935185" cy="1142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emancipation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37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2" grpId="0"/>
      <p:bldP spid="14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78976" y="253839"/>
            <a:ext cx="7589520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135" y="28958"/>
            <a:ext cx="10515600" cy="1200300"/>
          </a:xfrm>
        </p:spPr>
        <p:txBody>
          <a:bodyPr/>
          <a:lstStyle/>
          <a:p>
            <a:pPr algn="ctr"/>
            <a:r>
              <a:rPr lang="en-US" dirty="0"/>
              <a:t>ESL &amp; History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55689" y="4365157"/>
            <a:ext cx="460464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0599" y="2955877"/>
            <a:ext cx="10224247" cy="310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225663" y="1326810"/>
            <a:ext cx="7338765" cy="135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latin typeface="Cooper Black" panose="0208090404030B020404" pitchFamily="18" charset="0"/>
              </a:rPr>
              <a:t>Navigating Text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465021" y="3481548"/>
            <a:ext cx="7181689" cy="24819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Textbook has just a few pages per major period in U.S. history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Not much text on the page, but it’s abstract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Deceptive: Just because it’s a literacy-level text doesn’t mean you’re ready to roll</a:t>
            </a:r>
          </a:p>
        </p:txBody>
      </p:sp>
      <p:pic>
        <p:nvPicPr>
          <p:cNvPr id="3074" name="Picture 2" descr="C:\Users\Staff\Desktop\ESLhist\BookCivic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50" y="1421896"/>
            <a:ext cx="3381122" cy="434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752772" y="2185778"/>
            <a:ext cx="6739667" cy="10834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Chapter Three:  13 Colonies  </a:t>
            </a:r>
            <a:r>
              <a:rPr lang="en-US" sz="3200" dirty="0" smtClean="0"/>
              <a:t>(</a:t>
            </a:r>
            <a:r>
              <a:rPr lang="en-US" sz="2800" dirty="0" smtClean="0"/>
              <a:t>Page 36) </a:t>
            </a:r>
            <a:endParaRPr lang="en-US" sz="28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93201" y="2813992"/>
            <a:ext cx="6675331" cy="9220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Take a look.  What do you notice?</a:t>
            </a:r>
            <a:endParaRPr lang="en-US" sz="32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143010" y="5741018"/>
            <a:ext cx="10470883" cy="12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It’s important </a:t>
            </a:r>
            <a:r>
              <a:rPr lang="en-US" sz="3600" dirty="0"/>
              <a:t>to </a:t>
            </a:r>
            <a:r>
              <a:rPr lang="en-US" sz="3600" dirty="0" smtClean="0"/>
              <a:t>unpack </a:t>
            </a:r>
            <a:r>
              <a:rPr lang="en-US" sz="3600" dirty="0"/>
              <a:t>even a literacy-level ESL </a:t>
            </a:r>
            <a:r>
              <a:rPr lang="en-US" sz="3600" dirty="0" smtClean="0"/>
              <a:t>text.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9657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61047" y="289697"/>
            <a:ext cx="7589520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261"/>
            <a:ext cx="10515600" cy="1200300"/>
          </a:xfrm>
        </p:spPr>
        <p:txBody>
          <a:bodyPr/>
          <a:lstStyle/>
          <a:p>
            <a:pPr algn="ctr"/>
            <a:r>
              <a:rPr lang="en-US" dirty="0"/>
              <a:t>ESL &amp; History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971800" y="450900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13865" y="2943788"/>
            <a:ext cx="10224247" cy="310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813328" y="1733592"/>
            <a:ext cx="7046259" cy="135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 smtClean="0">
                <a:latin typeface="Cooper Black" panose="0208090404030B020404" pitchFamily="18" charset="0"/>
              </a:rPr>
              <a:t>Active Reading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510122" y="2378185"/>
            <a:ext cx="5348686" cy="2821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Chapter Three</a:t>
            </a:r>
          </a:p>
          <a:p>
            <a:pPr algn="ctr"/>
            <a:r>
              <a:rPr lang="en-US" dirty="0" smtClean="0"/>
              <a:t>13 Colonies</a:t>
            </a:r>
          </a:p>
          <a:p>
            <a:pPr algn="ctr"/>
            <a:r>
              <a:rPr lang="en-US" sz="2400" dirty="0" smtClean="0"/>
              <a:t>Page 36</a:t>
            </a:r>
            <a:endParaRPr lang="en-US" sz="2400" dirty="0"/>
          </a:p>
        </p:txBody>
      </p:sp>
      <p:pic>
        <p:nvPicPr>
          <p:cNvPr id="3074" name="Picture 2" descr="C:\Users\Staff\Desktop\ESLhist\BookCivic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744" y="1544182"/>
            <a:ext cx="3465223" cy="4451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46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6531" y="721247"/>
            <a:ext cx="4558938" cy="9722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2820383"/>
            <a:ext cx="3600894" cy="897823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/>
              <a:t>Objectives: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904026"/>
            <a:ext cx="9794789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 smtClean="0"/>
              <a:t>Explore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Strategies for integrating history into ESL classes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History-related materials &amp; resources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1874087"/>
            <a:ext cx="9144000" cy="897823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ESL &amp;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7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344706" y="576561"/>
            <a:ext cx="9663953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84" y="3149516"/>
            <a:ext cx="1891205" cy="186230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68338"/>
            <a:ext cx="10515600" cy="1200300"/>
          </a:xfrm>
        </p:spPr>
        <p:txBody>
          <a:bodyPr/>
          <a:lstStyle/>
          <a:p>
            <a:pPr algn="ctr"/>
            <a:r>
              <a:rPr lang="en-US" dirty="0"/>
              <a:t>ESL &amp; History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42686" y="1504829"/>
            <a:ext cx="10515600" cy="135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latin typeface="Cooper Black" panose="0208090404030B020404" pitchFamily="18" charset="0"/>
              </a:rPr>
              <a:t>Extension: Making Connections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301765" y="2880367"/>
            <a:ext cx="8308427" cy="12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Citizenship:  The 100 Questions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52556" y="4423974"/>
            <a:ext cx="79570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What do we know about The 100 Questions?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3690245" y="5343833"/>
            <a:ext cx="79570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They read like a phone book.</a:t>
            </a:r>
            <a:endParaRPr lang="en-US" sz="32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476876" y="4135929"/>
            <a:ext cx="1344001" cy="931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latin typeface="Cooper Black" panose="0208090404030B020404" pitchFamily="18" charset="0"/>
              </a:rPr>
              <a:t>Q.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678467" y="5112182"/>
            <a:ext cx="1023076" cy="980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latin typeface="Cooper Black" panose="0208090404030B020404" pitchFamily="18" charset="0"/>
              </a:rPr>
              <a:t>A.</a:t>
            </a:r>
          </a:p>
        </p:txBody>
      </p:sp>
    </p:spTree>
    <p:extLst>
      <p:ext uri="{BB962C8B-B14F-4D97-AF65-F5344CB8AC3E}">
        <p14:creationId xmlns:p14="http://schemas.microsoft.com/office/powerpoint/2010/main" val="423750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344706" y="576561"/>
            <a:ext cx="9663953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84" y="2732020"/>
            <a:ext cx="1891205" cy="186230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81467"/>
            <a:ext cx="10515600" cy="1200300"/>
          </a:xfrm>
        </p:spPr>
        <p:txBody>
          <a:bodyPr/>
          <a:lstStyle/>
          <a:p>
            <a:pPr algn="ctr"/>
            <a:r>
              <a:rPr lang="en-US" dirty="0"/>
              <a:t>ESL &amp; History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60615" y="1249023"/>
            <a:ext cx="10515600" cy="135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latin typeface="Cooper Black" panose="0208090404030B020404" pitchFamily="18" charset="0"/>
              </a:rPr>
              <a:t>Extension: Making Connections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301765" y="2462871"/>
            <a:ext cx="8308427" cy="12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Citizenship:  The 100 Questions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85103" y="3611903"/>
            <a:ext cx="43670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American History</a:t>
            </a:r>
            <a:endParaRPr lang="en-US" sz="4000" dirty="0"/>
          </a:p>
        </p:txBody>
      </p:sp>
      <p:sp>
        <p:nvSpPr>
          <p:cNvPr id="14" name="Rectangle 13"/>
          <p:cNvSpPr/>
          <p:nvPr/>
        </p:nvSpPr>
        <p:spPr>
          <a:xfrm>
            <a:off x="2909966" y="4359267"/>
            <a:ext cx="73533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Colonial </a:t>
            </a:r>
            <a:r>
              <a:rPr lang="en-US" sz="2400" b="1" dirty="0"/>
              <a:t>Period and Independence</a:t>
            </a:r>
            <a:endParaRPr lang="en-US" sz="2400" dirty="0"/>
          </a:p>
          <a:p>
            <a:r>
              <a:rPr lang="en-US" sz="2400" b="1" dirty="0"/>
              <a:t>58. What is one reason colonists came to America</a:t>
            </a:r>
            <a:r>
              <a:rPr lang="en-US" sz="2400" b="1" dirty="0" smtClean="0"/>
              <a:t>?</a:t>
            </a:r>
            <a:endParaRPr lang="en-US" sz="2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583879" y="5538162"/>
            <a:ext cx="9439978" cy="12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(This is the first question in the section on American history.)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2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44706" y="343484"/>
            <a:ext cx="9663953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84" y="2434240"/>
            <a:ext cx="1891205" cy="186230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129803"/>
            <a:ext cx="10515600" cy="1200300"/>
          </a:xfrm>
        </p:spPr>
        <p:txBody>
          <a:bodyPr/>
          <a:lstStyle/>
          <a:p>
            <a:pPr algn="ctr"/>
            <a:r>
              <a:rPr lang="en-US" dirty="0"/>
              <a:t>ESL &amp; History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60615" y="871856"/>
            <a:ext cx="10515600" cy="135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latin typeface="Cooper Black" panose="0208090404030B020404" pitchFamily="18" charset="0"/>
              </a:rPr>
              <a:t>Extension: Making Connections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301765" y="1770653"/>
            <a:ext cx="8308427" cy="12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Citizenship:  The 100 Questions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85103" y="2919685"/>
            <a:ext cx="43670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American History</a:t>
            </a:r>
            <a:endParaRPr lang="en-US" sz="4000" dirty="0"/>
          </a:p>
        </p:txBody>
      </p:sp>
      <p:sp>
        <p:nvSpPr>
          <p:cNvPr id="14" name="Rectangle 13"/>
          <p:cNvSpPr/>
          <p:nvPr/>
        </p:nvSpPr>
        <p:spPr>
          <a:xfrm>
            <a:off x="2909966" y="3667049"/>
            <a:ext cx="735337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Colonial </a:t>
            </a:r>
            <a:r>
              <a:rPr lang="en-US" sz="2400" b="1" dirty="0"/>
              <a:t>Period and Independence</a:t>
            </a:r>
            <a:endParaRPr lang="en-US" sz="2400" dirty="0"/>
          </a:p>
          <a:p>
            <a:r>
              <a:rPr lang="en-US" sz="2400" b="1" dirty="0"/>
              <a:t>58. What is one reason colonists came to America?</a:t>
            </a:r>
            <a:endParaRPr lang="en-US" sz="2400" dirty="0"/>
          </a:p>
          <a:p>
            <a:r>
              <a:rPr lang="en-US" sz="2400" dirty="0"/>
              <a:t>▪ </a:t>
            </a:r>
            <a:r>
              <a:rPr lang="en-US" sz="2400" i="1" dirty="0"/>
              <a:t>freedom</a:t>
            </a:r>
            <a:endParaRPr lang="en-US" sz="2400" dirty="0"/>
          </a:p>
          <a:p>
            <a:r>
              <a:rPr lang="en-US" sz="2400" dirty="0"/>
              <a:t>▪ </a:t>
            </a:r>
            <a:r>
              <a:rPr lang="en-US" sz="2400" i="1" dirty="0"/>
              <a:t>political liberty</a:t>
            </a:r>
            <a:endParaRPr lang="en-US" sz="2400" dirty="0"/>
          </a:p>
          <a:p>
            <a:r>
              <a:rPr lang="en-US" sz="2400" dirty="0"/>
              <a:t>▪ </a:t>
            </a:r>
            <a:r>
              <a:rPr lang="en-US" sz="2400" i="1" dirty="0"/>
              <a:t>religious freedom</a:t>
            </a:r>
            <a:endParaRPr lang="en-US" sz="2400" dirty="0"/>
          </a:p>
          <a:p>
            <a:r>
              <a:rPr lang="en-US" sz="2400" dirty="0"/>
              <a:t>▪ </a:t>
            </a:r>
            <a:r>
              <a:rPr lang="en-US" sz="2400" i="1" dirty="0"/>
              <a:t>economic opportunity</a:t>
            </a:r>
            <a:endParaRPr lang="en-US" sz="2400" dirty="0"/>
          </a:p>
          <a:p>
            <a:r>
              <a:rPr lang="en-US" sz="2400" dirty="0"/>
              <a:t>▪ </a:t>
            </a:r>
            <a:r>
              <a:rPr lang="en-US" sz="2400" i="1" dirty="0"/>
              <a:t>practice their religion</a:t>
            </a:r>
            <a:endParaRPr lang="en-US" sz="2400" dirty="0"/>
          </a:p>
          <a:p>
            <a:r>
              <a:rPr lang="en-US" sz="2400" dirty="0"/>
              <a:t>▪ </a:t>
            </a:r>
            <a:r>
              <a:rPr lang="en-US" sz="2400" i="1" dirty="0"/>
              <a:t>escape persecution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959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81634" y="486916"/>
            <a:ext cx="10206319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568" y="2579808"/>
            <a:ext cx="10515600" cy="3583747"/>
          </a:xfrm>
        </p:spPr>
        <p:txBody>
          <a:bodyPr>
            <a:normAutofit/>
          </a:bodyPr>
          <a:lstStyle/>
          <a:p>
            <a:r>
              <a:rPr lang="en-US" dirty="0"/>
              <a:t>Know your students:  plan accordingly</a:t>
            </a:r>
          </a:p>
          <a:p>
            <a:r>
              <a:rPr lang="en-US" dirty="0" smtClean="0"/>
              <a:t>Scope:  break it down, smaller chunks, dig deeper</a:t>
            </a:r>
          </a:p>
          <a:p>
            <a:r>
              <a:rPr lang="en-US" dirty="0" smtClean="0"/>
              <a:t>Background knowledge: capitalize on the students’ life experiences</a:t>
            </a:r>
          </a:p>
          <a:p>
            <a:r>
              <a:rPr lang="en-US" dirty="0" smtClean="0"/>
              <a:t>Concrete to abstract: provide students with navigation tools</a:t>
            </a:r>
          </a:p>
          <a:p>
            <a:r>
              <a:rPr lang="en-US" dirty="0" smtClean="0"/>
              <a:t>Plenty of time to grapple with the material, repetition is good</a:t>
            </a:r>
          </a:p>
          <a:p>
            <a:r>
              <a:rPr lang="en-US" dirty="0"/>
              <a:t>Make it fun: give students a chance to interact and communicate with each other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81634" y="15371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How can we help our adult students experience history is accessible, interesting, and useful?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273893"/>
            <a:ext cx="10515600" cy="1200300"/>
          </a:xfrm>
        </p:spPr>
        <p:txBody>
          <a:bodyPr/>
          <a:lstStyle/>
          <a:p>
            <a:pPr algn="ctr"/>
            <a:r>
              <a:rPr lang="en-US" dirty="0"/>
              <a:t>ESL &amp; History</a:t>
            </a:r>
          </a:p>
        </p:txBody>
      </p:sp>
    </p:spTree>
    <p:extLst>
      <p:ext uri="{BB962C8B-B14F-4D97-AF65-F5344CB8AC3E}">
        <p14:creationId xmlns:p14="http://schemas.microsoft.com/office/powerpoint/2010/main" val="128376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6121" y="3475563"/>
            <a:ext cx="10058401" cy="3692712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How can integrating the study of history and English enrich our ESL classes?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What kinds of history-related activities have you done in your ESL classes?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What are potential pitfalls of dealing with history in ESL classes?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69571" y="1866391"/>
            <a:ext cx="9350829" cy="897823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600" dirty="0" smtClean="0"/>
              <a:t>Why History?</a:t>
            </a:r>
            <a:endParaRPr lang="en-US" sz="5600" dirty="0"/>
          </a:p>
        </p:txBody>
      </p:sp>
      <p:sp>
        <p:nvSpPr>
          <p:cNvPr id="8" name="Rectangle 7"/>
          <p:cNvSpPr/>
          <p:nvPr/>
        </p:nvSpPr>
        <p:spPr>
          <a:xfrm>
            <a:off x="1469572" y="721247"/>
            <a:ext cx="9350828" cy="9722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Adult ESL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1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93691" y="2729340"/>
            <a:ext cx="9099816" cy="97223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72059" y="990182"/>
            <a:ext cx="4734004" cy="9722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413" y="262290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Tools of the Trade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7934" y="4218867"/>
            <a:ext cx="9194777" cy="460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The basics students need to explore history in English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92413" y="303879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36903" y="990182"/>
            <a:ext cx="4840942" cy="972231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ESL &amp;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04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25189" y="613954"/>
            <a:ext cx="7589520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ESL &amp; History:  Tools of the Trade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209229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1465767"/>
            <a:ext cx="10515600" cy="1494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smtClean="0">
                <a:latin typeface="Cooper Black" panose="0208090404030B020404" pitchFamily="18" charset="0"/>
              </a:rPr>
              <a:t>When?</a:t>
            </a:r>
            <a:endParaRPr lang="en-US" sz="9600" dirty="0">
              <a:latin typeface="Cooper Black" panose="0208090404030B0204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30066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Staff\Desktop\ESLhist\Dinosaurus_-_Dinosaur_-_Dinosaurio_-_Dinosaure_-_Patagosaurus0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" y="4966445"/>
            <a:ext cx="3243219" cy="157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990600" y="2401561"/>
            <a:ext cx="4670612" cy="2719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Basic numbers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Years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Hundreds Game</a:t>
            </a:r>
            <a:endParaRPr lang="en-US" sz="4000" dirty="0"/>
          </a:p>
        </p:txBody>
      </p:sp>
      <p:pic>
        <p:nvPicPr>
          <p:cNvPr id="2051" name="Picture 3" descr="C:\Users\Staff\Desktop\ESLhist\gladiat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112" y="4666131"/>
            <a:ext cx="1447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Staff\Desktop\ESLhist\hipster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9" r="72470"/>
          <a:stretch/>
        </p:blipFill>
        <p:spPr bwMode="auto">
          <a:xfrm>
            <a:off x="9735992" y="3899647"/>
            <a:ext cx="995690" cy="264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Staff\Desktop\ESLhist\Renaissanc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441" y="4926105"/>
            <a:ext cx="1181734" cy="153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V="1">
            <a:off x="0" y="6481482"/>
            <a:ext cx="11658600" cy="13449"/>
          </a:xfrm>
          <a:prstGeom prst="straightConnector1">
            <a:avLst/>
          </a:prstGeom>
          <a:ln w="539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18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aff\Desktop\ESLhist\world-map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" y="-15223"/>
            <a:ext cx="12191940" cy="686616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333297" y="618565"/>
            <a:ext cx="7583213" cy="806823"/>
          </a:xfrm>
          <a:prstGeom prst="rect">
            <a:avLst/>
          </a:prstGeom>
          <a:solidFill>
            <a:srgbClr val="5BC1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ESL &amp; History</a:t>
            </a:r>
            <a:r>
              <a:rPr lang="en-US" dirty="0" smtClean="0"/>
              <a:t>:  Tools of the Trade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209229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1922965"/>
            <a:ext cx="10515600" cy="1494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smtClean="0">
                <a:latin typeface="Cooper Black" panose="0208090404030B020404" pitchFamily="18" charset="0"/>
              </a:rPr>
              <a:t>Where?</a:t>
            </a:r>
            <a:endParaRPr lang="en-US" sz="9600" dirty="0">
              <a:latin typeface="Cooper Black" panose="0208090404030B0204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30066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0600" y="2955877"/>
            <a:ext cx="6680200" cy="310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9" name="Rectangle 8"/>
          <p:cNvSpPr/>
          <p:nvPr/>
        </p:nvSpPr>
        <p:spPr>
          <a:xfrm>
            <a:off x="394448" y="4724157"/>
            <a:ext cx="2926977" cy="806823"/>
          </a:xfrm>
          <a:prstGeom prst="rect">
            <a:avLst/>
          </a:prstGeom>
          <a:solidFill>
            <a:srgbClr val="5BC1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94448" y="4670369"/>
            <a:ext cx="3115236" cy="14076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Words &amp; Maps</a:t>
            </a: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0234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aff\Desktop\ESLhist\people-holding-up-globe-1164941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63"/>
          <a:stretch/>
        </p:blipFill>
        <p:spPr bwMode="auto">
          <a:xfrm>
            <a:off x="3202312" y="2251672"/>
            <a:ext cx="5742553" cy="381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325189" y="394277"/>
            <a:ext cx="7589520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ESL &amp; History</a:t>
            </a:r>
            <a:r>
              <a:rPr lang="en-US" dirty="0" smtClean="0"/>
              <a:t>:  Tools of the Trade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15789" y="1287965"/>
            <a:ext cx="10515600" cy="1494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smtClean="0">
                <a:latin typeface="Cooper Black" panose="0208090404030B020404" pitchFamily="18" charset="0"/>
              </a:rPr>
              <a:t>Who?</a:t>
            </a:r>
            <a:endParaRPr lang="en-US" sz="9600" dirty="0">
              <a:latin typeface="Cooper Black" panose="0208090404030B0204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30066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0600" y="2955877"/>
            <a:ext cx="6680200" cy="310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67872" y="5872426"/>
            <a:ext cx="10515600" cy="985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People and Places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05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C:\Users\Staff\Desktop\ESLhist\colonizationMa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724" y="148983"/>
            <a:ext cx="9234351" cy="718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25189" y="666206"/>
            <a:ext cx="7589520" cy="71845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ESL &amp; History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15789" y="1922965"/>
            <a:ext cx="10515600" cy="1494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9600" dirty="0">
              <a:latin typeface="Cooper Black" panose="0208090404030B0204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30066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0600" y="2955877"/>
            <a:ext cx="6680200" cy="310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68189" y="1246113"/>
            <a:ext cx="10515600" cy="1494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smtClean="0">
                <a:latin typeface="Cooper Black" panose="0208090404030B020404" pitchFamily="18" charset="0"/>
              </a:rPr>
              <a:t>Building Context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915499" y="2274496"/>
            <a:ext cx="7273532" cy="8002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Colonies and Independence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2759825" y="1612669"/>
            <a:ext cx="6949440" cy="1343208"/>
          </a:xfrm>
          <a:prstGeom prst="rect">
            <a:avLst/>
          </a:prstGeom>
          <a:solidFill>
            <a:srgbClr val="FFC00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3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60612" y="343484"/>
            <a:ext cx="10347507" cy="152648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353" y="3404286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Why did colonists go to other countries?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209229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54185" y="1995469"/>
            <a:ext cx="5392270" cy="1572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0" dirty="0" smtClean="0">
                <a:latin typeface="Cooper Black" panose="0208090404030B020404" pitchFamily="18" charset="0"/>
              </a:rPr>
              <a:t>Why?</a:t>
            </a:r>
            <a:endParaRPr lang="en-US" sz="10000" dirty="0">
              <a:latin typeface="Cooper Black" panose="0208090404030B0204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30066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0600" y="2955877"/>
            <a:ext cx="6680200" cy="310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92520" y="54440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So France was in Africa, Spain was in South America, and England was all over the place.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48639" y="4260757"/>
            <a:ext cx="3086104" cy="1749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$$$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Religion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Freedom</a:t>
            </a:r>
            <a:endParaRPr lang="en-US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41894" y="5516621"/>
            <a:ext cx="114772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/>
              <a:t>The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who</a:t>
            </a:r>
            <a:r>
              <a:rPr lang="en-US" sz="3600" dirty="0" smtClean="0"/>
              <a:t>, </a:t>
            </a:r>
            <a:r>
              <a:rPr lang="en-US" sz="3600" b="1" dirty="0" smtClean="0">
                <a:solidFill>
                  <a:srgbClr val="00B050"/>
                </a:solidFill>
              </a:rPr>
              <a:t>where</a:t>
            </a:r>
            <a:r>
              <a:rPr lang="en-US" sz="3600" dirty="0" smtClean="0"/>
              <a:t>, and </a:t>
            </a:r>
            <a:r>
              <a:rPr lang="en-US" sz="3600" b="1" dirty="0" smtClean="0">
                <a:solidFill>
                  <a:srgbClr val="7030A0"/>
                </a:solidFill>
              </a:rPr>
              <a:t>when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smtClean="0"/>
              <a:t>help students navigate the </a:t>
            </a:r>
            <a:r>
              <a:rPr lang="en-US" sz="3600" b="1" dirty="0" smtClean="0">
                <a:solidFill>
                  <a:srgbClr val="C90324"/>
                </a:solidFill>
              </a:rPr>
              <a:t>why</a:t>
            </a:r>
            <a:r>
              <a:rPr lang="en-US" sz="3600" dirty="0" smtClean="0"/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307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996</Words>
  <Application>Microsoft Office PowerPoint</Application>
  <PresentationFormat>Custom</PresentationFormat>
  <Paragraphs>186</Paragraphs>
  <Slides>23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Bringing History Alive for Adult ESL Students</vt:lpstr>
      <vt:lpstr>Objectives:</vt:lpstr>
      <vt:lpstr>PowerPoint Presentation</vt:lpstr>
      <vt:lpstr>Tools of the Trade</vt:lpstr>
      <vt:lpstr>ESL &amp; History:  Tools of the Trade</vt:lpstr>
      <vt:lpstr>ESL &amp; History:  Tools of the Trade</vt:lpstr>
      <vt:lpstr>ESL &amp; History:  Tools of the Trade</vt:lpstr>
      <vt:lpstr>ESL &amp; History</vt:lpstr>
      <vt:lpstr>Why did colonists go to other countries?</vt:lpstr>
      <vt:lpstr>ESL &amp; History</vt:lpstr>
      <vt:lpstr>ESL &amp; History</vt:lpstr>
      <vt:lpstr>ESL &amp; History</vt:lpstr>
      <vt:lpstr>ESL &amp; History</vt:lpstr>
      <vt:lpstr>ESL &amp; History</vt:lpstr>
      <vt:lpstr>ESL &amp; History</vt:lpstr>
      <vt:lpstr>ESL &amp; History</vt:lpstr>
      <vt:lpstr>constitution</vt:lpstr>
      <vt:lpstr>ESL &amp; History</vt:lpstr>
      <vt:lpstr>ESL &amp; History</vt:lpstr>
      <vt:lpstr>ESL &amp; History</vt:lpstr>
      <vt:lpstr>ESL &amp; History</vt:lpstr>
      <vt:lpstr>ESL &amp; History</vt:lpstr>
      <vt:lpstr>ESL &amp; History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 for Adult ESL Students</dc:title>
  <dc:creator>SiteKiosk Limited User Account</dc:creator>
  <cp:lastModifiedBy>Staff</cp:lastModifiedBy>
  <cp:revision>137</cp:revision>
  <dcterms:created xsi:type="dcterms:W3CDTF">2014-10-30T14:54:27Z</dcterms:created>
  <dcterms:modified xsi:type="dcterms:W3CDTF">2014-12-08T02:19:51Z</dcterms:modified>
</cp:coreProperties>
</file>