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257" r:id="rId4"/>
    <p:sldId id="262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12" y="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E2733-B65C-4CC4-9012-8B97A9AFBC64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F02D9-BE6F-45D0-B50E-36380F8C0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8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Group should identify that this teacher has been more effective</a:t>
            </a:r>
            <a:r>
              <a:rPr lang="en-US" baseline="0" dirty="0" smtClean="0"/>
              <a:t> with lower ABE levels than higher ones, effectiveness decreased as the level increased.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Elicit responses.  Sample next steps: observe class with a focus on upper level students, is the work challenging enough, do they have appropriate materials, is the instruction differentiated enough,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F02D9-BE6F-45D0-B50E-36380F8C03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23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Group should note that overall post-test rates are almost identical for the two</a:t>
            </a:r>
            <a:r>
              <a:rPr lang="en-US" baseline="0" dirty="0" smtClean="0"/>
              <a:t> teachers.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Need more detail on the class, particularly on retention (Student Assessment and Attendance Report) and Average Contact Hours.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F02D9-BE6F-45D0-B50E-36380F8C03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0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Teacher</a:t>
            </a:r>
            <a:r>
              <a:rPr lang="en-US" baseline="0" dirty="0" smtClean="0"/>
              <a:t> A retained 12 of 15 students; Teacher B retained 5 out of 14 students.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Sample next steps for Teacher A: Is the teacher certified?  Figure out where there was a break-down in the post-testing process.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Sample next steps of Teacher B: Observe class, is there an instructional cause for poor retention?  Given low rate of gain for post-testers, what instructional issues might be present?  What follow-up is done with students who stop attending?  Have these students been contacted to find out reasons </a:t>
            </a:r>
            <a:r>
              <a:rPr lang="en-US" baseline="0" smtClean="0"/>
              <a:t>for leaving?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F02D9-BE6F-45D0-B50E-36380F8C03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5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Elicit conclusions:</a:t>
            </a:r>
            <a:r>
              <a:rPr lang="en-US" baseline="0" dirty="0" smtClean="0"/>
              <a:t> Teacher A is more effective with higher level ESL students, Teacher B is more effective with lower level ESL students.</a:t>
            </a:r>
          </a:p>
          <a:p>
            <a:r>
              <a:rPr lang="en-US" baseline="0" dirty="0" smtClean="0"/>
              <a:t>Elicit sample next steps: In each case observe the class: differentiation, grouping, materials, etc.</a:t>
            </a:r>
          </a:p>
          <a:p>
            <a:r>
              <a:rPr lang="en-US" baseline="0" dirty="0" smtClean="0"/>
              <a:t>Next thing needed: To know who these students are (lead in to Student Assessment and Attendance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F02D9-BE6F-45D0-B50E-36380F8C03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7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Based</a:t>
            </a:r>
            <a:r>
              <a:rPr lang="en-US" baseline="0" dirty="0" smtClean="0"/>
              <a:t> on Performance Evaluations, both teachers have low educational gain rates.  Both teachers have higher rates of gain with their lower level students (Note: explain that 6 or 2 students is too small a group to draw conclusions.)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Discuss the effect of post-testing on educational gain, but conversation should return to other causes of educational gain.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Need to look at Student Assessment and Attendance to determine what student needs are.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F02D9-BE6F-45D0-B50E-36380F8C03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79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Class</a:t>
            </a:r>
            <a:r>
              <a:rPr lang="en-US" baseline="0" dirty="0" smtClean="0"/>
              <a:t> is mixed between students whose primary need is reading and math.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Elicit responses.  Next steps: Observe class.  Is differentiation of instruction occurring?  There is a higher rate of gain at the lower level regardless of if the student needs reading or math.  Are upper level students in both areas getting the instruction/materials they need?  Does the teacher feel as comfortable with upper level material?  Is the teacher focusing on the lower level students primarily,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F02D9-BE6F-45D0-B50E-36380F8C03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8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Students in class overwhelmingly need math.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Elicit responses.  Next steps: Observe class. Is enough time spent on math?  How confident does the teacher seem with content area in math, particularly at higher levels?  Are the materials appropriate,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F02D9-BE6F-45D0-B50E-36380F8C03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4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are clustered at ESL</a:t>
            </a:r>
            <a:r>
              <a:rPr lang="en-US" baseline="0" dirty="0" smtClean="0"/>
              <a:t> 1, which has a low rate of educational gain. (Note that levels with 1 or 2 students have to few students to analyze.)</a:t>
            </a:r>
          </a:p>
          <a:p>
            <a:r>
              <a:rPr lang="en-US" baseline="0" dirty="0" smtClean="0"/>
              <a:t>Elicit response that next step is to see who these students are (Student Assessment and Attendance Report).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F02D9-BE6F-45D0-B50E-36380F8C03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47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</a:t>
            </a:r>
            <a:r>
              <a:rPr lang="en-US" baseline="0" dirty="0" smtClean="0"/>
              <a:t> group note differences in ESL 1 students.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Are lower ESL 1 students showing progress?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Are higher level ESL 1 students making educational gain?  Are they being challenged enough or lost among the lower level students?  Is there a pattern of students dropping out after post-testing?  How could the teacher keep students from getting discouraged?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What are things to look for when observing the class?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F02D9-BE6F-45D0-B50E-36380F8C03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80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group note that</a:t>
            </a:r>
            <a:r>
              <a:rPr lang="en-US" baseline="0" dirty="0" smtClean="0"/>
              <a:t> there are BEST Plus and BEST Literacy students.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Which students are the ones making gain?  (Note: BEST Literacy students are not the ones making gain.)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How would you respond?  Sample responses: Make sure teacher is aware of who their BEST Literacy students are, differentiation of instruction to include more reading and writing for </a:t>
            </a:r>
            <a:r>
              <a:rPr lang="en-US" baseline="0" dirty="0" err="1" smtClean="0"/>
              <a:t>BESTL</a:t>
            </a:r>
            <a:r>
              <a:rPr lang="en-US" baseline="0" dirty="0" smtClean="0"/>
              <a:t> students, appropriate materials for this group,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F02D9-BE6F-45D0-B50E-36380F8C03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3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Group should be able to note that students at the higher level are staying longer (Average Contact</a:t>
            </a:r>
            <a:r>
              <a:rPr lang="en-US" baseline="0" dirty="0" smtClean="0"/>
              <a:t> Hours) and making more gain.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Sample next steps: Observe class, differentiation of instruction, materials, is the class taught at too advanced a level for the beginning students?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F02D9-BE6F-45D0-B50E-36380F8C03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4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2EC9-34EE-4ED3-B23A-383656DD4DB5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CD6F-5EC4-4072-9BF9-34C90F34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7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2EC9-34EE-4ED3-B23A-383656DD4DB5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CD6F-5EC4-4072-9BF9-34C90F34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2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2EC9-34EE-4ED3-B23A-383656DD4DB5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CD6F-5EC4-4072-9BF9-34C90F34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2EC9-34EE-4ED3-B23A-383656DD4DB5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CD6F-5EC4-4072-9BF9-34C90F34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1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2EC9-34EE-4ED3-B23A-383656DD4DB5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CD6F-5EC4-4072-9BF9-34C90F34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4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2EC9-34EE-4ED3-B23A-383656DD4DB5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CD6F-5EC4-4072-9BF9-34C90F34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4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2EC9-34EE-4ED3-B23A-383656DD4DB5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CD6F-5EC4-4072-9BF9-34C90F34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6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2EC9-34EE-4ED3-B23A-383656DD4DB5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CD6F-5EC4-4072-9BF9-34C90F34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0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2EC9-34EE-4ED3-B23A-383656DD4DB5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CD6F-5EC4-4072-9BF9-34C90F34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2EC9-34EE-4ED3-B23A-383656DD4DB5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CD6F-5EC4-4072-9BF9-34C90F34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6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2EC9-34EE-4ED3-B23A-383656DD4DB5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7CD6F-5EC4-4072-9BF9-34C90F34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7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42EC9-34EE-4ED3-B23A-383656DD4DB5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7CD6F-5EC4-4072-9BF9-34C90F34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3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458200" cy="267017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Bodoni Poster" panose="02070A04080905020204" pitchFamily="18" charset="0"/>
              </a:rPr>
              <a:t>USING ASISTS REPORTS TO GUIDE INSTRUCTIONAL SUPPORT</a:t>
            </a:r>
            <a:br>
              <a:rPr lang="en-US" sz="4000" dirty="0" smtClean="0">
                <a:latin typeface="Bodoni Poster" panose="02070A04080905020204" pitchFamily="18" charset="0"/>
              </a:rPr>
            </a:br>
            <a:endParaRPr lang="en-US" sz="4000" dirty="0">
              <a:latin typeface="Bodoni Poster" panose="02070A040809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934690"/>
              </p:ext>
            </p:extLst>
          </p:nvPr>
        </p:nvGraphicFramePr>
        <p:xfrm>
          <a:off x="1295400" y="381000"/>
          <a:ext cx="6705600" cy="1752600"/>
        </p:xfrm>
        <a:graphic>
          <a:graphicData uri="http://schemas.openxmlformats.org/drawingml/2006/table">
            <a:tbl>
              <a:tblPr firstRow="1" firstCol="1" bandRow="1"/>
              <a:tblGrid>
                <a:gridCol w="1083988"/>
                <a:gridCol w="2268812"/>
                <a:gridCol w="1676400"/>
                <a:gridCol w="1676400"/>
              </a:tblGrid>
              <a:tr h="31865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TABE RANGES AND CUSP SCORES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NRS Level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Educational Level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TABE Range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Cusp Range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Beginning ABE Literacy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 – 1.9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1.7 – 1.9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Beginning ABE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2.0 – 3.9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3.7 – 3.9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Low Intermediate ABE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4.0 – 5.9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5.7 – 5.9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 Intermediate ABE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6.0 – 8.9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8.7 – 8.9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ASE Low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9.0 – 10.9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10.7 – 10.9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415486"/>
              </p:ext>
            </p:extLst>
          </p:nvPr>
        </p:nvGraphicFramePr>
        <p:xfrm>
          <a:off x="1295400" y="2438400"/>
          <a:ext cx="6705600" cy="1905000"/>
        </p:xfrm>
        <a:graphic>
          <a:graphicData uri="http://schemas.openxmlformats.org/drawingml/2006/table">
            <a:tbl>
              <a:tblPr firstRow="1" firstCol="1" bandRow="1"/>
              <a:tblGrid>
                <a:gridCol w="1083988"/>
                <a:gridCol w="2268812"/>
                <a:gridCol w="1676400"/>
                <a:gridCol w="1676400"/>
              </a:tblGrid>
              <a:tr h="30480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BEST PLUS RANGES AND CUSP SCORES</a:t>
                      </a:r>
                      <a:endParaRPr lang="en-US" sz="1200" dirty="0">
                        <a:solidFill>
                          <a:srgbClr val="008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NRS Level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Educational Level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BEST Plus Range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Cusp Range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Beginning ESL Literacy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85 – 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385 – 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Low Beginning ESL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401 – 417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413 – 417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 Beginning ESL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418 – 438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433 – 438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Low Intermediate ESL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439 – 472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465 – 472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 Intermediate ESL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473 – 506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 – 506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Advanced ESL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506 - 540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536 – 540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26769"/>
              </p:ext>
            </p:extLst>
          </p:nvPr>
        </p:nvGraphicFramePr>
        <p:xfrm>
          <a:off x="1295400" y="4648200"/>
          <a:ext cx="6705600" cy="1905000"/>
        </p:xfrm>
        <a:graphic>
          <a:graphicData uri="http://schemas.openxmlformats.org/drawingml/2006/table">
            <a:tbl>
              <a:tblPr firstRow="1" firstCol="1" bandRow="1"/>
              <a:tblGrid>
                <a:gridCol w="1083988"/>
                <a:gridCol w="2268812"/>
                <a:gridCol w="1676400"/>
                <a:gridCol w="1676400"/>
              </a:tblGrid>
              <a:tr h="30480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BEST LITERACY RANGES AND CUSP SCORES</a:t>
                      </a:r>
                      <a:endParaRPr lang="en-US" sz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NRS Level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Educational Level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BEST Literacy Range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Cusp Range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Beginning ESL Literacy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 – 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 – 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Low Beginning ESL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 – 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 – 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 Beginning ESL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53 – 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 – 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Low Intermediate ESL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 – 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 – 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 Intermediate ESL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68 – 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71 – 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Advanced ESL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Not valid as pre-test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Not valid as pre-test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6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ln w="25400">
            <a:noFill/>
          </a:ln>
        </p:spPr>
        <p:txBody>
          <a:bodyPr>
            <a:no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Using The Student Assessment and Attendance Report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pPr marL="457200" lvl="1" indent="-457200">
              <a:buFont typeface="Arial" pitchFamily="34" charset="0"/>
              <a:buChar char="•"/>
            </a:pPr>
            <a:endParaRPr lang="en-US" sz="2400" dirty="0" smtClean="0">
              <a:latin typeface="Cambria" panose="02040503050406030204" pitchFamily="18" charset="0"/>
            </a:endParaRPr>
          </a:p>
          <a:p>
            <a:pPr marL="457200" lvl="1" indent="-457200">
              <a:buFont typeface="Arial" pitchFamily="34" charset="0"/>
              <a:buChar char="•"/>
            </a:pPr>
            <a:endParaRPr lang="en-US" sz="2400" dirty="0">
              <a:latin typeface="Cambria" panose="02040503050406030204" pitchFamily="18" charset="0"/>
            </a:endParaRPr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Can be run by region, site, teacher and class.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Shows each student by level and:</a:t>
            </a:r>
          </a:p>
          <a:p>
            <a:pPr marL="857250" lvl="2" indent="-4572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mbria" panose="02040503050406030204" pitchFamily="18" charset="0"/>
              </a:rPr>
              <a:t>Whether they have made educational gain and have a post-test.</a:t>
            </a:r>
          </a:p>
          <a:p>
            <a:pPr marL="857250" lvl="2" indent="-4572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mbria" panose="02040503050406030204" pitchFamily="18" charset="0"/>
              </a:rPr>
              <a:t>Total number of hours in the program.</a:t>
            </a:r>
          </a:p>
          <a:p>
            <a:pPr marL="857250" lvl="2" indent="-4572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mbria" panose="02040503050406030204" pitchFamily="18" charset="0"/>
              </a:rPr>
              <a:t>Last month of attendance.</a:t>
            </a:r>
          </a:p>
          <a:p>
            <a:pPr marL="857250" lvl="2" indent="-4572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mbria" panose="02040503050406030204" pitchFamily="18" charset="0"/>
              </a:rPr>
              <a:t>Lowest area and whether they are on the cusp.</a:t>
            </a:r>
          </a:p>
          <a:p>
            <a:pPr marL="0" lvl="1" indent="0">
              <a:buNone/>
            </a:pPr>
            <a:endParaRPr lang="en-US" sz="2400" b="1" dirty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2632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ln w="25400">
            <a:noFill/>
          </a:ln>
        </p:spPr>
        <p:txBody>
          <a:bodyPr>
            <a:no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Compare Teacher C and Teacher D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457200" lvl="1" indent="-457200">
              <a:buFont typeface="Arial" pitchFamily="34" charset="0"/>
              <a:buChar char="•"/>
            </a:pPr>
            <a:endParaRPr lang="en-US" sz="2400" b="1" dirty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8458200" cy="1614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38600"/>
            <a:ext cx="8458200" cy="1872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1524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TEACHER C</a:t>
            </a:r>
            <a:endParaRPr lang="en-US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8100" y="3669268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TEACHER D</a:t>
            </a:r>
            <a:endParaRPr lang="en-US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ln w="25400">
            <a:noFill/>
          </a:ln>
        </p:spPr>
        <p:txBody>
          <a:bodyPr>
            <a:no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Teacher C Student Assessment and Attendance Report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457200" lvl="1" indent="-457200">
              <a:buFont typeface="Arial" pitchFamily="34" charset="0"/>
              <a:buChar char="•"/>
            </a:pPr>
            <a:endParaRPr lang="en-US" sz="2400" b="1" dirty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3215"/>
            <a:ext cx="8382000" cy="8427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5980"/>
            <a:ext cx="8382000" cy="17167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01" y="4267200"/>
            <a:ext cx="8382000" cy="203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ln w="25400">
            <a:noFill/>
          </a:ln>
        </p:spPr>
        <p:txBody>
          <a:bodyPr>
            <a:no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Teacher D Student Assessment and Attendance Report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457200" lvl="1" indent="-457200">
              <a:buFont typeface="Arial" pitchFamily="34" charset="0"/>
              <a:buChar char="•"/>
            </a:pPr>
            <a:endParaRPr lang="en-US" sz="2400" b="1" dirty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3215"/>
            <a:ext cx="8382000" cy="842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5980"/>
            <a:ext cx="8382000" cy="1564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114800"/>
            <a:ext cx="8382001" cy="122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ln w="25400">
            <a:noFill/>
          </a:ln>
        </p:spPr>
        <p:txBody>
          <a:bodyPr>
            <a:no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Analyzing ESL 1 Classes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Review the Program Evaluation and the Student assessment and Attendance Report.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Which students are showing increases in their test scores?  Is there a difference between higher and lower level ESL 1 students?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What is one thing the teacher could work on?</a:t>
            </a:r>
            <a:endParaRPr lang="en-US" sz="2400" dirty="0">
              <a:latin typeface="Cambria" panose="02040503050406030204" pitchFamily="18" charset="0"/>
            </a:endParaRPr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38600"/>
            <a:ext cx="7543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ln w="25400">
            <a:noFill/>
          </a:ln>
        </p:spPr>
        <p:txBody>
          <a:bodyPr>
            <a:no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ESL 1Student Assessment and Attendance Report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457200" lvl="1" indent="-457200">
              <a:buFont typeface="Arial" pitchFamily="34" charset="0"/>
              <a:buChar char="•"/>
            </a:pPr>
            <a:endParaRPr lang="en-US" sz="2400" b="1" dirty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en-US" sz="24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3215"/>
            <a:ext cx="8382000" cy="842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8382000" cy="27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Analyzing ESL Class Data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Which students are not making gain?</a:t>
            </a:r>
          </a:p>
          <a:p>
            <a:r>
              <a:rPr lang="en-US" sz="2000" dirty="0" smtClean="0">
                <a:latin typeface="Cambria" panose="02040503050406030204" pitchFamily="18" charset="0"/>
              </a:rPr>
              <a:t>What support can you offer the teacher?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9" y="3938546"/>
            <a:ext cx="8382000" cy="709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4638808"/>
            <a:ext cx="8429769" cy="1734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35391"/>
            <a:ext cx="8429769" cy="1576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993027"/>
            <a:ext cx="8644468" cy="1636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905001"/>
            <a:ext cx="8492070" cy="20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Analyzing ESL Class Data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Which students are not making gain?</a:t>
            </a:r>
          </a:p>
          <a:p>
            <a:r>
              <a:rPr lang="en-US" sz="2000" dirty="0" smtClean="0">
                <a:latin typeface="Cambria" panose="02040503050406030204" pitchFamily="18" charset="0"/>
              </a:rPr>
              <a:t>What support can you offer the teacher?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9" y="1813615"/>
            <a:ext cx="8382001" cy="1767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1" y="3595456"/>
            <a:ext cx="8324856" cy="595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9" y="4191000"/>
            <a:ext cx="8271931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5" y="5486401"/>
            <a:ext cx="8324857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Analyzing Post-Test Rates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Compare Teacher A and Teacher B’s Program Evaluations.  Then Compare their Student Assessment and Attendance Reports.</a:t>
            </a:r>
          </a:p>
          <a:p>
            <a:r>
              <a:rPr lang="en-US" sz="2000" dirty="0" smtClean="0">
                <a:latin typeface="Cambria" panose="02040503050406030204" pitchFamily="18" charset="0"/>
              </a:rPr>
              <a:t>What are the similarities between these two teachers?</a:t>
            </a:r>
          </a:p>
          <a:p>
            <a:r>
              <a:rPr lang="en-US" sz="2000" dirty="0" smtClean="0">
                <a:latin typeface="Cambria" panose="02040503050406030204" pitchFamily="18" charset="0"/>
              </a:rPr>
              <a:t>What are the differences?</a:t>
            </a:r>
          </a:p>
          <a:p>
            <a:endParaRPr lang="en-US" sz="2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600" b="1" dirty="0" smtClean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62" y="2797946"/>
            <a:ext cx="7440137" cy="1493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40" y="4572000"/>
            <a:ext cx="7431259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141" y="2797946"/>
            <a:ext cx="914399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anose="02040503050406030204" pitchFamily="18" charset="0"/>
              </a:rPr>
              <a:t>Teacher A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482" y="4572000"/>
            <a:ext cx="914399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anose="02040503050406030204" pitchFamily="18" charset="0"/>
              </a:rPr>
              <a:t>Teacher B</a:t>
            </a:r>
            <a:endParaRPr lang="en-US" sz="1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 w="25400">
            <a:noFill/>
          </a:ln>
        </p:spPr>
        <p:txBody>
          <a:bodyPr>
            <a:no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Program Evaluation Report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Path in ASISTS to the Program Evaluation Report: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</a:rPr>
              <a:t>	</a:t>
            </a:r>
            <a:r>
              <a:rPr lang="en-US" sz="20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Funding Reports 2014 &gt; Program Evaluation Report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7720465" cy="4648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37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Analyzing Post-Test Rates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2597"/>
            <a:ext cx="8229600" cy="50593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Cambria" panose="02040503050406030204" pitchFamily="18" charset="0"/>
              </a:rPr>
              <a:t>What conclusions can you make? </a:t>
            </a:r>
          </a:p>
          <a:p>
            <a:r>
              <a:rPr lang="en-US" sz="1800" dirty="0" smtClean="0">
                <a:latin typeface="Cambria" panose="02040503050406030204" pitchFamily="18" charset="0"/>
              </a:rPr>
              <a:t>What actions will you take?  How are they different for Teacher A than for Teacher B?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830802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5029200"/>
            <a:ext cx="8610601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845820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19600"/>
            <a:ext cx="830802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2536336"/>
            <a:ext cx="914399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anose="02040503050406030204" pitchFamily="18" charset="0"/>
              </a:rPr>
              <a:t>Teacher A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399" y="5105400"/>
            <a:ext cx="914399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anose="02040503050406030204" pitchFamily="18" charset="0"/>
              </a:rPr>
              <a:t>Teacher B</a:t>
            </a:r>
            <a:endParaRPr lang="en-US" sz="1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Analyze the Data for Teacher A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At what NRS levels are the students clustered?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Compare the educational gain for each level to the targets.  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What pattern do you see?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What conclusions would you make?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What are some things you can do to support Teacher A instructionally?</a:t>
            </a: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0"/>
            <a:ext cx="8229600" cy="16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Analyze the Data for Teacher B and C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Compare the educational gain for each level to the targets.  </a:t>
            </a:r>
          </a:p>
          <a:p>
            <a:r>
              <a:rPr lang="en-US" sz="2000" dirty="0" smtClean="0">
                <a:latin typeface="Cambria" panose="02040503050406030204" pitchFamily="18" charset="0"/>
              </a:rPr>
              <a:t>What patterns do you see?  How are these different for Teacher B and Teacher C?  What conclusions would you make?</a:t>
            </a:r>
          </a:p>
          <a:p>
            <a:r>
              <a:rPr lang="en-US" sz="2000" dirty="0" smtClean="0">
                <a:latin typeface="Cambria" panose="02040503050406030204" pitchFamily="18" charset="0"/>
              </a:rPr>
              <a:t>What are some things you can do to support each teacher?</a:t>
            </a:r>
          </a:p>
          <a:p>
            <a:r>
              <a:rPr lang="en-US" sz="2000" dirty="0" smtClean="0">
                <a:latin typeface="Cambria" panose="02040503050406030204" pitchFamily="18" charset="0"/>
              </a:rPr>
              <a:t>What further data do you need?</a:t>
            </a:r>
          </a:p>
          <a:p>
            <a:endParaRPr lang="en-US" sz="2000" dirty="0" smtClean="0">
              <a:latin typeface="Cambria" panose="02040503050406030204" pitchFamily="18" charset="0"/>
            </a:endParaRPr>
          </a:p>
          <a:p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23" y="2971800"/>
            <a:ext cx="7335175" cy="1782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72" y="4953000"/>
            <a:ext cx="7326300" cy="1657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938" y="2971800"/>
            <a:ext cx="914399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anose="02040503050406030204" pitchFamily="18" charset="0"/>
              </a:rPr>
              <a:t>Teacher B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622" y="4953000"/>
            <a:ext cx="914399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anose="02040503050406030204" pitchFamily="18" charset="0"/>
              </a:rPr>
              <a:t>Teacher C</a:t>
            </a:r>
            <a:endParaRPr lang="en-US" sz="1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25400">
            <a:noFill/>
          </a:ln>
        </p:spPr>
        <p:txBody>
          <a:bodyPr>
            <a:no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Student Assessment And Attendance Report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Path in ASISTS to the Student Assessment and Attendance Report: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</a:rPr>
              <a:t>	</a:t>
            </a:r>
            <a:r>
              <a:rPr lang="en-US" sz="20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Funding Reports 2014 &gt; NRS Data Checks &gt; Student 			Assessment and Attendance Report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7391400" cy="40611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97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19050">
            <a:noFill/>
          </a:ln>
        </p:spPr>
        <p:txBody>
          <a:bodyPr>
            <a:no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Student Assessment And Attendance Report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Gives a complete picture of your class including whether a student has made educational </a:t>
            </a:r>
            <a:r>
              <a:rPr lang="en-US" sz="2000" dirty="0">
                <a:latin typeface="Cambria" panose="02040503050406030204" pitchFamily="18" charset="0"/>
              </a:rPr>
              <a:t>gain. </a:t>
            </a:r>
            <a:endParaRPr lang="en-US" sz="2000" dirty="0" smtClean="0">
              <a:latin typeface="Cambria" panose="02040503050406030204" pitchFamily="18" charset="0"/>
            </a:endParaRPr>
          </a:p>
          <a:p>
            <a:r>
              <a:rPr lang="en-US" sz="2000" dirty="0" smtClean="0">
                <a:latin typeface="Cambria" panose="02040503050406030204" pitchFamily="18" charset="0"/>
              </a:rPr>
              <a:t>Lists </a:t>
            </a:r>
            <a:r>
              <a:rPr lang="en-US" sz="2000" dirty="0">
                <a:latin typeface="Cambria" panose="02040503050406030204" pitchFamily="18" charset="0"/>
              </a:rPr>
              <a:t>the </a:t>
            </a:r>
            <a:r>
              <a:rPr lang="en-US" sz="2000" u="sng" dirty="0">
                <a:latin typeface="Cambria" panose="02040503050406030204" pitchFamily="18" charset="0"/>
              </a:rPr>
              <a:t>most recent</a:t>
            </a:r>
            <a:r>
              <a:rPr lang="en-US" sz="2000" dirty="0">
                <a:latin typeface="Cambria" panose="02040503050406030204" pitchFamily="18" charset="0"/>
              </a:rPr>
              <a:t> post-test and identifies students who have </a:t>
            </a:r>
            <a:r>
              <a:rPr lang="en-US" sz="2200" dirty="0" smtClean="0">
                <a:latin typeface="Cambria" panose="02040503050406030204" pitchFamily="18" charset="0"/>
              </a:rPr>
              <a:t>not </a:t>
            </a:r>
            <a:r>
              <a:rPr lang="en-US" sz="2000" dirty="0" smtClean="0">
                <a:latin typeface="Cambria" panose="02040503050406030204" pitchFamily="18" charset="0"/>
              </a:rPr>
              <a:t>been post-tested.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 smtClean="0">
                <a:latin typeface="Cambria" panose="02040503050406030204" pitchFamily="18" charset="0"/>
              </a:rPr>
              <a:t>Identifies the last month for which a student has attendance in ASISTS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52800"/>
            <a:ext cx="8915400" cy="334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401762"/>
          </a:xfrm>
          <a:ln w="25400">
            <a:noFill/>
          </a:ln>
        </p:spPr>
        <p:txBody>
          <a:bodyPr>
            <a:noAutofit/>
          </a:bodyPr>
          <a:lstStyle/>
          <a:p>
            <a:r>
              <a:rPr lang="en-US" sz="3400" b="1" dirty="0" smtClean="0">
                <a:latin typeface="Cambria" panose="02040503050406030204" pitchFamily="18" charset="0"/>
              </a:rPr>
              <a:t>Student Assessment And Attendance Report: Identify Students’ Lowest Area</a:t>
            </a:r>
            <a:endParaRPr lang="en-US" sz="34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For BE Students: Use the Pretest Details column to identify the lowest area for students who have NOT made gain.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mbria" panose="02040503050406030204" pitchFamily="18" charset="0"/>
              </a:rPr>
              <a:t>TM = TABE Math / </a:t>
            </a:r>
            <a:r>
              <a:rPr lang="en-US" sz="2000" dirty="0" err="1" smtClean="0">
                <a:latin typeface="Cambria" panose="02040503050406030204" pitchFamily="18" charset="0"/>
              </a:rPr>
              <a:t>TR</a:t>
            </a:r>
            <a:r>
              <a:rPr lang="en-US" sz="2000" dirty="0" smtClean="0">
                <a:latin typeface="Cambria" panose="02040503050406030204" pitchFamily="18" charset="0"/>
              </a:rPr>
              <a:t> = TABE Reading</a:t>
            </a:r>
          </a:p>
          <a:p>
            <a:pPr marL="346075" lvl="1" indent="-34607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In what area do most students need to make gain?</a:t>
            </a: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" y="3429000"/>
            <a:ext cx="8915400" cy="30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  <a:ln w="25400">
            <a:noFill/>
          </a:ln>
        </p:spPr>
        <p:txBody>
          <a:bodyPr>
            <a:no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Student Assessment And Attendance Report: </a:t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4000" b="1" dirty="0" smtClean="0">
                <a:latin typeface="Cambria" panose="02040503050406030204" pitchFamily="18" charset="0"/>
              </a:rPr>
              <a:t>Identifying Be Cusp Scores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9100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Cambria" panose="02040503050406030204" pitchFamily="18" charset="0"/>
              </a:rPr>
              <a:t>For BE: </a:t>
            </a:r>
            <a:r>
              <a:rPr lang="en-US" sz="2800" dirty="0" smtClean="0">
                <a:latin typeface="Cambria" panose="02040503050406030204" pitchFamily="18" charset="0"/>
              </a:rPr>
              <a:t>Use the Grade Equivalent Columns to identify students on the Cusp.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24200"/>
            <a:ext cx="8839200" cy="289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  <a:ln w="254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Student Assessment And Attendance Report: </a:t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4000" b="1" dirty="0" smtClean="0">
                <a:latin typeface="Cambria" panose="02040503050406030204" pitchFamily="18" charset="0"/>
              </a:rPr>
              <a:t>Identifying ESL Cusp Scores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srgbClr val="0000FF"/>
                </a:solidFill>
                <a:latin typeface="Cambria" panose="02040503050406030204" pitchFamily="18" charset="0"/>
              </a:rPr>
              <a:t>For ESL: </a:t>
            </a:r>
            <a:r>
              <a:rPr lang="en-US" sz="2800" dirty="0" smtClean="0">
                <a:latin typeface="Cambria" panose="02040503050406030204" pitchFamily="18" charset="0"/>
              </a:rPr>
              <a:t>Use the Scale Score Column to identify students on the Cusp.  Remember to use BOTH the BEST Plus and BEST Literacy Cusp Guides.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05200"/>
            <a:ext cx="8915400" cy="30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1498</Words>
  <Application>Microsoft Office PowerPoint</Application>
  <PresentationFormat>On-screen Show (4:3)</PresentationFormat>
  <Paragraphs>231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USING ASISTS REPORTS TO GUIDE INSTRUCTIONAL SUPPORT </vt:lpstr>
      <vt:lpstr>Program Evaluation Report</vt:lpstr>
      <vt:lpstr>Analyze the Data for Teacher A</vt:lpstr>
      <vt:lpstr>Analyze the Data for Teacher B and C</vt:lpstr>
      <vt:lpstr>Student Assessment And Attendance Report</vt:lpstr>
      <vt:lpstr>Student Assessment And Attendance Report</vt:lpstr>
      <vt:lpstr>Student Assessment And Attendance Report: Identify Students’ Lowest Area</vt:lpstr>
      <vt:lpstr>Student Assessment And Attendance Report:  Identifying Be Cusp Scores</vt:lpstr>
      <vt:lpstr>Student Assessment And Attendance Report:  Identifying ESL Cusp Scores</vt:lpstr>
      <vt:lpstr>PowerPoint Presentation</vt:lpstr>
      <vt:lpstr>Using The Student Assessment and Attendance Report</vt:lpstr>
      <vt:lpstr>Compare Teacher C and Teacher D</vt:lpstr>
      <vt:lpstr>Teacher C Student Assessment and Attendance Report</vt:lpstr>
      <vt:lpstr>Teacher D Student Assessment and Attendance Report</vt:lpstr>
      <vt:lpstr>Analyzing ESL 1 Classes</vt:lpstr>
      <vt:lpstr>ESL 1Student Assessment and Attendance Report</vt:lpstr>
      <vt:lpstr>Analyzing ESL Class Data</vt:lpstr>
      <vt:lpstr>Analyzing ESL Class Data</vt:lpstr>
      <vt:lpstr>Analyzing Post-Test Rates</vt:lpstr>
      <vt:lpstr>Analyzing Post-Test Rates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Avitabile</dc:creator>
  <cp:lastModifiedBy>Rosemary</cp:lastModifiedBy>
  <cp:revision>23</cp:revision>
  <cp:lastPrinted>2014-03-14T17:19:25Z</cp:lastPrinted>
  <dcterms:created xsi:type="dcterms:W3CDTF">2014-03-14T13:31:17Z</dcterms:created>
  <dcterms:modified xsi:type="dcterms:W3CDTF">2014-06-10T16:01:11Z</dcterms:modified>
</cp:coreProperties>
</file>