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handoutMasterIdLst>
    <p:handoutMasterId r:id="rId37"/>
  </p:handoutMasterIdLst>
  <p:sldIdLst>
    <p:sldId id="256" r:id="rId2"/>
    <p:sldId id="285" r:id="rId3"/>
    <p:sldId id="287" r:id="rId4"/>
    <p:sldId id="257" r:id="rId5"/>
    <p:sldId id="286" r:id="rId6"/>
    <p:sldId id="289" r:id="rId7"/>
    <p:sldId id="265" r:id="rId8"/>
    <p:sldId id="288" r:id="rId9"/>
    <p:sldId id="272" r:id="rId10"/>
    <p:sldId id="273" r:id="rId11"/>
    <p:sldId id="266" r:id="rId12"/>
    <p:sldId id="267" r:id="rId13"/>
    <p:sldId id="284" r:id="rId14"/>
    <p:sldId id="290" r:id="rId15"/>
    <p:sldId id="275" r:id="rId16"/>
    <p:sldId id="274" r:id="rId17"/>
    <p:sldId id="291" r:id="rId18"/>
    <p:sldId id="278" r:id="rId19"/>
    <p:sldId id="281" r:id="rId20"/>
    <p:sldId id="279" r:id="rId21"/>
    <p:sldId id="292" r:id="rId22"/>
    <p:sldId id="282" r:id="rId23"/>
    <p:sldId id="283" r:id="rId24"/>
    <p:sldId id="277" r:id="rId25"/>
    <p:sldId id="293" r:id="rId26"/>
    <p:sldId id="295" r:id="rId27"/>
    <p:sldId id="271" r:id="rId28"/>
    <p:sldId id="259" r:id="rId29"/>
    <p:sldId id="294" r:id="rId30"/>
    <p:sldId id="270" r:id="rId31"/>
    <p:sldId id="298" r:id="rId32"/>
    <p:sldId id="299" r:id="rId33"/>
    <p:sldId id="297" r:id="rId34"/>
    <p:sldId id="296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6666FF"/>
    <a:srgbClr val="00CCFF"/>
    <a:srgbClr val="FF9933"/>
    <a:srgbClr val="FFFF99"/>
    <a:srgbClr val="00FFCC"/>
    <a:srgbClr val="CCFF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8048" autoAdjust="0"/>
  </p:normalViewPr>
  <p:slideViewPr>
    <p:cSldViewPr>
      <p:cViewPr>
        <p:scale>
          <a:sx n="70" d="100"/>
          <a:sy n="70" d="100"/>
        </p:scale>
        <p:origin x="-888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3512155-1F61-4210-A444-BCCD995A86D5}" type="datetimeFigureOut">
              <a:rPr lang="en-US" smtClean="0"/>
              <a:t>5/14/2015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A58467C-886A-4FE9-B355-785C27B91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355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EE8F1AA-F68A-478B-BC6C-12D2CADA0E9F}" type="datetimeFigureOut">
              <a:rPr lang="en-US" smtClean="0"/>
              <a:t>5/14/2015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B5F0ECF-6212-4393-9724-27C0A70574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36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rmiller@raennyc.org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22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857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592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631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Explain</a:t>
            </a:r>
            <a:r>
              <a:rPr lang="en-US" sz="1400" baseline="0" dirty="0" smtClean="0"/>
              <a:t> the rational for the use of the documents.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0" dirty="0" smtClean="0"/>
              <a:t>The information was taken from the Gap reports which highlights the areas students need continues practice and exposure 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0" dirty="0" smtClean="0"/>
              <a:t>Using these document and others from the Gap report we will be engaging in a series of tasks that supports ABE and ESL students at all NRS levels.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86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All</a:t>
            </a:r>
            <a:r>
              <a:rPr lang="en-US" sz="1600" baseline="0" dirty="0" smtClean="0"/>
              <a:t> vocabulary activity will use the words from “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HSE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Writing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List”.  These are words that have been identifies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key words pertaining to the content that also show up across content, when applicable.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dirty="0" smtClean="0"/>
          </a:p>
          <a:p>
            <a:r>
              <a:rPr lang="en-US" sz="1400" dirty="0" smtClean="0"/>
              <a:t>The</a:t>
            </a:r>
            <a:r>
              <a:rPr lang="en-US" sz="1400" baseline="0" dirty="0" smtClean="0"/>
              <a:t> words can be found at the http://maxinemccormick.com/tasc/tasc-cc-achieve-9-12/</a:t>
            </a:r>
          </a:p>
          <a:p>
            <a:endParaRPr lang="en-US" sz="1400" baseline="0" dirty="0" smtClean="0"/>
          </a:p>
          <a:p>
            <a:r>
              <a:rPr lang="en-US" baseline="0" dirty="0" smtClean="0"/>
              <a:t> you will work in groups assigned to stations for each vocabulary activity.  At the end we will debrief and talk about classroom implication. Let’s begin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950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400" dirty="0" smtClean="0"/>
              <a:t>At </a:t>
            </a:r>
            <a:r>
              <a:rPr lang="en-US" altLang="en-US" sz="1400" baseline="0" dirty="0" smtClean="0"/>
              <a:t>COABE I sat in a session that looked at research done by Nisbet &amp; Tindall on effective vocabulary instruction that leads to academic growth in ESL and low level student.  Here are 4 principals, as we go through the session looks for evidence of these 4 principals in actions.</a:t>
            </a:r>
            <a:endParaRPr lang="en-US" altLang="en-US" sz="1400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65C97B-D421-413D-A3BA-265DCD4E036A}" type="slidenum">
              <a:rPr lang="en-US" altLang="en-US" sz="1200"/>
              <a:pPr/>
              <a:t>15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participants</a:t>
            </a:r>
            <a:r>
              <a:rPr lang="en-US" baseline="0" dirty="0" smtClean="0"/>
              <a:t> engage in different activities around each of the topics:</a:t>
            </a:r>
          </a:p>
          <a:p>
            <a:r>
              <a:rPr lang="en-US" baseline="0" dirty="0" smtClean="0"/>
              <a:t>Fryer Model: use words: </a:t>
            </a:r>
            <a:r>
              <a:rPr lang="en-US" baseline="0" dirty="0" smtClean="0">
                <a:solidFill>
                  <a:srgbClr val="FF0000"/>
                </a:solidFill>
              </a:rPr>
              <a:t>(conflict, Equate, compare, depict)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926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258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Assign several words </a:t>
            </a:r>
            <a:r>
              <a:rPr lang="en-US" sz="1400" baseline="0" dirty="0" smtClean="0"/>
              <a:t> a word from the list Gap analysis word and have participants utilize this tool to engage with the words. </a:t>
            </a:r>
            <a:r>
              <a:rPr lang="en-US" sz="1400" b="1" baseline="0" dirty="0" smtClean="0"/>
              <a:t>Selected words are: </a:t>
            </a:r>
            <a:r>
              <a:rPr lang="en-US" sz="1600" baseline="0" dirty="0" smtClean="0"/>
              <a:t>comparison, predict, deduce, depict, analyze, conflict Place words in bag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504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this station</a:t>
            </a:r>
            <a:r>
              <a:rPr lang="en-US" baseline="0" dirty="0" smtClean="0"/>
              <a:t> you will engage with various maps.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Complete the KWL com= concept chart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Read the text about concept maps.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List two thing you learned about concept maps from the reading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Now view the video, list other things you learned about concept maps?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Now read the text: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Select a concept map of your choice and display the concept, you can work on this as a pairs or individually.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585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057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this station</a:t>
            </a:r>
            <a:r>
              <a:rPr lang="en-US" baseline="0" dirty="0" smtClean="0"/>
              <a:t> you will engage with various maps.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Complete the KWL com= concept chart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Read the text about concept maps.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List two thing you learned about concept maps from the reading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Now view the video, list other things you learned about concept maps?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Now read the text: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Select a concept map of your choice and display the concept, you can work on this as a pairs or individually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12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4640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Read the text.</a:t>
            </a:r>
            <a:r>
              <a:rPr lang="en-US" sz="1600" baseline="0" dirty="0" smtClean="0"/>
              <a:t>  Identify three words that caught your attention. Describe the word using drawings of word.  You cannot use the word.  Find a partner, take turns drying to figure out what word is being described.. Debrief, what is another way this activity can be done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5813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group</a:t>
            </a:r>
            <a:r>
              <a:rPr lang="en-US" baseline="0" dirty="0" smtClean="0"/>
              <a:t> look at the words and create categories.  Use the word chart for this 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8045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Copy</a:t>
            </a:r>
            <a:r>
              <a:rPr lang="en-US" baseline="0" dirty="0" smtClean="0"/>
              <a:t> the sentence from the passage that has the vocabulary word in it.  </a:t>
            </a:r>
          </a:p>
          <a:p>
            <a:r>
              <a:rPr lang="en-US" baseline="0" dirty="0" smtClean="0"/>
              <a:t>Use the vocabulary in sentence that relates to the way it was used in the text. Article: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Sheriff’s posse goes</a:t>
            </a:r>
            <a:r>
              <a:rPr lang="en-US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school  patrol.</a:t>
            </a:r>
          </a:p>
          <a:p>
            <a:endParaRPr lang="en-US" sz="1200" b="1" i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words: </a:t>
            </a:r>
            <a:r>
              <a:rPr lang="en-US" sz="18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Criminals, Suspicious, Investigation, Critics, Volunteers, Disappointed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081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Distribute vocabulary</a:t>
            </a:r>
            <a:r>
              <a:rPr lang="en-US" baseline="0" dirty="0" smtClean="0"/>
              <a:t> list from CTB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503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768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students read, we want to poste questions as well as get them to think about and ask question of the text and the author.  DOK is a great way to endures that you are varying the kinds of questions you ask students.  Varying your questions, models for students what good readers do when they engage with text.</a:t>
            </a:r>
          </a:p>
          <a:p>
            <a:r>
              <a:rPr lang="en-US" baseline="0" dirty="0" smtClean="0"/>
              <a:t>For this part of the day we will be engaging in a variety of ways to engage with text.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6894A-C5CE-492F-AD15-21579007039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266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chart shows the kinds</a:t>
            </a:r>
            <a:r>
              <a:rPr lang="en-US" baseline="0" dirty="0" smtClean="0"/>
              <a:t> of DOK questions asked over the years of CTB TASC test, so it is imperative that we expose our students to various types of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930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Voters in Arkansas Tourist Town Uphold Anti-Discrimination Law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 RICHARD FAUSSET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13, 2015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569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pairs</a:t>
            </a:r>
            <a:r>
              <a:rPr lang="en-US" baseline="0" dirty="0" smtClean="0"/>
              <a:t> engage in a quick five minutes discussion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003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001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715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Username: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rmiller@raennyc.org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     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password : radult123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911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667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139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10 minutes,</a:t>
            </a:r>
            <a:r>
              <a:rPr lang="en-US" baseline="0" dirty="0" smtClean="0"/>
              <a:t> use highlighters and post-its to review the documents, chart noticing's, and at least two wondering that comes to mind as  a result of previewing the document.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Respond to this question: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 what ways is the word “Analyze” use in the Greatest Achievement Gap document? What is the implication for classroom instruction?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How is vocabulary addressed through the reading and writing?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52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304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914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857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46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 smtClean="0"/>
              <a:t>Purpose</a:t>
            </a:r>
            <a:r>
              <a:rPr lang="en-US" dirty="0" smtClean="0"/>
              <a:t>:  This protocol provides a method for sharing information and gaining</a:t>
            </a:r>
            <a:r>
              <a:rPr lang="en-US" baseline="0" dirty="0" smtClean="0"/>
              <a:t> </a:t>
            </a:r>
            <a:r>
              <a:rPr lang="en-US" dirty="0" smtClean="0"/>
              <a:t>multiple </a:t>
            </a:r>
          </a:p>
          <a:p>
            <a:r>
              <a:rPr lang="en-US" dirty="0" smtClean="0"/>
              <a:t>                        perspectives on a topic</a:t>
            </a:r>
          </a:p>
          <a:p>
            <a:r>
              <a:rPr lang="en-US" dirty="0" smtClean="0"/>
              <a:t>Read through the directions with the</a:t>
            </a:r>
            <a:r>
              <a:rPr lang="en-US" baseline="0" dirty="0" smtClean="0"/>
              <a:t> group.  Explain that this is one way to give the protocol for the activity. Another way is to,  show video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0ECF-6212-4393-9724-27C0A705747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10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74D-2047-4D62-9DB8-39F6D0776D4B}" type="datetimeFigureOut">
              <a:rPr lang="en-US" smtClean="0"/>
              <a:t>5/14/2015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3881-357A-4288-89FF-9DDF3C380D4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74D-2047-4D62-9DB8-39F6D0776D4B}" type="datetimeFigureOut">
              <a:rPr lang="en-US" smtClean="0"/>
              <a:t>5/14/2015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3881-357A-4288-89FF-9DDF3C380D4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74D-2047-4D62-9DB8-39F6D0776D4B}" type="datetimeFigureOut">
              <a:rPr lang="en-US" smtClean="0"/>
              <a:t>5/14/2015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3881-357A-4288-89FF-9DDF3C380D4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74D-2047-4D62-9DB8-39F6D0776D4B}" type="datetimeFigureOut">
              <a:rPr lang="en-US" smtClean="0"/>
              <a:t>5/14/2015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3881-357A-4288-89FF-9DDF3C380D4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74D-2047-4D62-9DB8-39F6D0776D4B}" type="datetimeFigureOut">
              <a:rPr lang="en-US" smtClean="0"/>
              <a:t>5/14/2015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3881-357A-4288-89FF-9DDF3C380D4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74D-2047-4D62-9DB8-39F6D0776D4B}" type="datetimeFigureOut">
              <a:rPr lang="en-US" smtClean="0"/>
              <a:t>5/14/2015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3881-357A-4288-89FF-9DDF3C380D4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74D-2047-4D62-9DB8-39F6D0776D4B}" type="datetimeFigureOut">
              <a:rPr lang="en-US" smtClean="0"/>
              <a:t>5/14/2015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3881-357A-4288-89FF-9DDF3C380D4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74D-2047-4D62-9DB8-39F6D0776D4B}" type="datetimeFigureOut">
              <a:rPr lang="en-US" smtClean="0"/>
              <a:t>5/14/2015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3881-357A-4288-89FF-9DDF3C380D4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74D-2047-4D62-9DB8-39F6D0776D4B}" type="datetimeFigureOut">
              <a:rPr lang="en-US" smtClean="0"/>
              <a:t>5/14/2015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3881-357A-4288-89FF-9DDF3C380D4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74D-2047-4D62-9DB8-39F6D0776D4B}" type="datetimeFigureOut">
              <a:rPr lang="en-US" smtClean="0"/>
              <a:t>5/14/2015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43881-357A-4288-89FF-9DDF3C380D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74D-2047-4D62-9DB8-39F6D0776D4B}" type="datetimeFigureOut">
              <a:rPr lang="en-US" smtClean="0"/>
              <a:t>5/14/2015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443881-357A-4288-89FF-9DDF3C380D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C0443881-357A-4288-89FF-9DDF3C380D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414B74D-2047-4D62-9DB8-39F6D0776D4B}" type="datetimeFigureOut">
              <a:rPr lang="en-US" smtClean="0"/>
              <a:t>5/14/2015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maxinemccormick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ption.com/tours/5554e70aa80773454a49c4d2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miller@raennyc.or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ela.com/articles/mcdonalds-wage/id/8437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LRLkwkG5nP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09601"/>
            <a:ext cx="7772400" cy="4572000"/>
          </a:xfrm>
        </p:spPr>
        <p:txBody>
          <a:bodyPr>
            <a:normAutofit/>
          </a:bodyPr>
          <a:lstStyle/>
          <a:p>
            <a:pPr algn="ctr"/>
            <a:r>
              <a:rPr lang="en-US" sz="4900" dirty="0"/>
              <a:t>Keys to the </a:t>
            </a:r>
            <a:r>
              <a:rPr lang="en-US" sz="4900" dirty="0" smtClean="0"/>
              <a:t>TASC and Beyond: </a:t>
            </a:r>
            <a:r>
              <a:rPr lang="en-US" sz="4900" dirty="0"/>
              <a:t>Strategies to Improve Literacy Outcomes Across the Adult Ed. 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05400"/>
            <a:ext cx="6461760" cy="1066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Presented by: Lavern Nelson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               NYC RAEN Director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57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Back-to Back &amp; Face-to-Face Protocol</a:t>
            </a:r>
          </a:p>
        </p:txBody>
      </p:sp>
      <p:pic>
        <p:nvPicPr>
          <p:cNvPr id="4" name="Back to Back Face to Face protoco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857375"/>
            <a:ext cx="7620000" cy="428625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3058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04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068486"/>
              </p:ext>
            </p:extLst>
          </p:nvPr>
        </p:nvGraphicFramePr>
        <p:xfrm>
          <a:off x="228600" y="152399"/>
          <a:ext cx="7924800" cy="6438212"/>
        </p:xfrm>
        <a:graphic>
          <a:graphicData uri="http://schemas.openxmlformats.org/drawingml/2006/table">
            <a:tbl>
              <a:tblPr firstRow="1" firstCol="1" bandRow="1"/>
              <a:tblGrid>
                <a:gridCol w="1668379"/>
                <a:gridCol w="6256421"/>
              </a:tblGrid>
              <a:tr h="100805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Reading</a:t>
                      </a:r>
                      <a:r>
                        <a:rPr lang="en-US" sz="32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Informational Text, Craft and Structure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515" marR="205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438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Indicator  Code</a:t>
                      </a:r>
                      <a:endParaRPr lang="en-US" sz="19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0515" marR="205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Skill/Description</a:t>
                      </a:r>
                      <a:endParaRPr lang="en-US" sz="2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0515" marR="205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2658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RI.9-10.6 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0515" marR="205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Determine an author's point of view or purpose in a text and analyze how an author uses rhetoric to advance that point of view or purpose. 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0515" marR="205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58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RI.9-10.5 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0515" marR="205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Analyze in detail how an author's ideas or claims are developed and refined by particular sentences, paragraphs, or larger portions of a text (e.g., a section or chapter). 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0515" marR="205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09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RI.11-12.4</a:t>
                      </a:r>
                    </a:p>
                  </a:txBody>
                  <a:tcPr marL="20515" marR="205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Determine the meaning of words and phrases as they are used in a text, including figurative, connotative, and technical meanings; analyze how an author uses and refines the meaning of a key term or terms over the course of a text.</a:t>
                      </a:r>
                    </a:p>
                  </a:txBody>
                  <a:tcPr marL="20515" marR="205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505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246783"/>
              </p:ext>
            </p:extLst>
          </p:nvPr>
        </p:nvGraphicFramePr>
        <p:xfrm>
          <a:off x="76200" y="228600"/>
          <a:ext cx="8305800" cy="6007581"/>
        </p:xfrm>
        <a:graphic>
          <a:graphicData uri="http://schemas.openxmlformats.org/drawingml/2006/table">
            <a:tbl>
              <a:tblPr firstRow="1" firstCol="1" bandRow="1"/>
              <a:tblGrid>
                <a:gridCol w="2657856"/>
                <a:gridCol w="5647944"/>
              </a:tblGrid>
              <a:tr h="9906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Writing </a:t>
                      </a:r>
                    </a:p>
                    <a:p>
                      <a:pPr algn="ctr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Editing and Revising 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2503" marR="625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64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WR.11-12.2d 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Use precise language, domain-specific vocabulary, and techniques such as metaphor, simile, and analogy to manage the complexity of the topic. 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41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LA.9-10.1b 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Use various types of phrases (noun, verb, adjectival, adverbial, participial, prepositional, absolute) and clauses (independent, dependent; noun, relative, adverbial) to convey specific meanings and add variety and interest to writing or presentations. 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99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LA.7.2a 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Use a comma to separate coordinate adjectives (e.g., It was a fascinating, enjoyable movie but not He wore an old[,] green shirt).</a:t>
                      </a:r>
                    </a:p>
                  </a:txBody>
                  <a:tcPr marL="62503" marR="6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64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LA.7.1b 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Choose among simple, compound, complex, and compound-complex sentences to signal differing relationships among ideas. 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33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Debrief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sz="4800" dirty="0" smtClean="0"/>
              <a:t>Protocols</a:t>
            </a:r>
          </a:p>
          <a:p>
            <a:pPr lvl="1"/>
            <a:r>
              <a:rPr lang="en-US" sz="3600" dirty="0" smtClean="0"/>
              <a:t>Turn –and – Talk</a:t>
            </a:r>
          </a:p>
          <a:p>
            <a:pPr lvl="1"/>
            <a:r>
              <a:rPr lang="en-US" sz="3600" dirty="0"/>
              <a:t>Back-to Back &amp; Face-to-Face</a:t>
            </a:r>
            <a:endParaRPr lang="en-US" sz="3600" dirty="0" smtClean="0"/>
          </a:p>
          <a:p>
            <a:pPr marL="411480" lvl="1" indent="0">
              <a:buNone/>
            </a:pPr>
            <a:endParaRPr lang="en-US" sz="3600" dirty="0" smtClean="0"/>
          </a:p>
          <a:p>
            <a:pPr marL="114300" indent="0">
              <a:buNone/>
            </a:pPr>
            <a:r>
              <a:rPr lang="en-US" sz="4000" dirty="0" smtClean="0"/>
              <a:t>Documents</a:t>
            </a:r>
          </a:p>
          <a:p>
            <a:pPr lvl="1"/>
            <a:r>
              <a:rPr lang="en-US" sz="3600" dirty="0">
                <a:hlinkClick r:id="rId3"/>
              </a:rPr>
              <a:t>http://maxinemccormick.com</a:t>
            </a:r>
            <a:r>
              <a:rPr lang="en-US" sz="3600" dirty="0" smtClean="0">
                <a:hlinkClick r:id="rId3"/>
              </a:rPr>
              <a:t>/</a:t>
            </a:r>
            <a:r>
              <a:rPr lang="en-US" sz="3600" dirty="0" smtClean="0"/>
              <a:t> </a:t>
            </a:r>
          </a:p>
          <a:p>
            <a:pPr lvl="2"/>
            <a:r>
              <a:rPr lang="en-US" sz="3600" dirty="0" smtClean="0"/>
              <a:t>TASC</a:t>
            </a:r>
          </a:p>
          <a:p>
            <a:pPr lvl="3"/>
            <a:r>
              <a:rPr lang="en-US" sz="3600" b="1" dirty="0"/>
              <a:t>TASC CC Achieve 9-12</a:t>
            </a:r>
          </a:p>
          <a:p>
            <a:pPr marL="1371600" lvl="3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2698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/>
              <a:t>Words, Words, 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r>
              <a:rPr lang="en-US" sz="7200" dirty="0" smtClean="0"/>
              <a:t>Ways to engage students with vocabulary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73320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696200" cy="1219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Four Principles for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Effective Vocabulary Instruction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382000" cy="4495800"/>
          </a:xfrm>
        </p:spPr>
        <p:txBody>
          <a:bodyPr>
            <a:normAutofit fontScale="32500" lnSpcReduction="20000"/>
          </a:bodyPr>
          <a:lstStyle/>
          <a:p>
            <a:pPr marL="623887" indent="-514350">
              <a:lnSpc>
                <a:spcPct val="120000"/>
              </a:lnSpc>
              <a:buFont typeface="+mj-lt"/>
              <a:buAutoNum type="arabicPeriod"/>
              <a:defRPr/>
            </a:pPr>
            <a:endParaRPr lang="en-US" altLang="en-US" sz="7400" dirty="0" smtClean="0"/>
          </a:p>
          <a:p>
            <a:pPr marL="623887" indent="-51435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altLang="en-US" sz="7400" dirty="0" smtClean="0"/>
              <a:t>Draw attention to all aspects of language: phonology, morphology, syntax, semantics, and pragmatics.</a:t>
            </a:r>
          </a:p>
          <a:p>
            <a:pPr marL="623887" indent="-514350">
              <a:lnSpc>
                <a:spcPct val="170000"/>
              </a:lnSpc>
              <a:buFont typeface="+mj-lt"/>
              <a:buAutoNum type="arabicPeriod"/>
              <a:defRPr/>
            </a:pPr>
            <a:r>
              <a:rPr lang="en-US" altLang="en-US" sz="7000" dirty="0" smtClean="0"/>
              <a:t>Provide learners with multiple exposures to each word.</a:t>
            </a:r>
          </a:p>
          <a:p>
            <a:pPr marL="623887" indent="-51435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altLang="en-US" sz="7400" dirty="0" smtClean="0"/>
              <a:t>Provide many opportunities for contextualized, meaningful practice using all of the language modes.</a:t>
            </a:r>
          </a:p>
          <a:p>
            <a:pPr marL="623887" indent="-514350">
              <a:lnSpc>
                <a:spcPct val="170000"/>
              </a:lnSpc>
              <a:buFont typeface="+mj-lt"/>
              <a:buAutoNum type="arabicPeriod"/>
              <a:defRPr/>
            </a:pPr>
            <a:r>
              <a:rPr lang="en-US" altLang="en-US" sz="7000" dirty="0" smtClean="0"/>
              <a:t>Foster word-consciousness, or a love of words. (Graves, 2009)</a:t>
            </a:r>
          </a:p>
          <a:p>
            <a:pPr marL="109537" indent="0">
              <a:buNone/>
              <a:defRPr/>
            </a:pPr>
            <a:endParaRPr lang="en-US" altLang="en-US" sz="2800" dirty="0"/>
          </a:p>
          <a:p>
            <a:pPr marL="109537" indent="0">
              <a:buNone/>
              <a:defRPr/>
            </a:pPr>
            <a:endParaRPr lang="en-US" altLang="en-US" sz="2800" dirty="0"/>
          </a:p>
          <a:p>
            <a:pPr marL="109537" indent="0">
              <a:buNone/>
              <a:defRPr/>
            </a:pPr>
            <a:r>
              <a:rPr lang="en-US" altLang="en-US" sz="2800" dirty="0" smtClean="0"/>
              <a:t>			</a:t>
            </a:r>
            <a:r>
              <a:rPr lang="en-US" altLang="en-US" sz="2000" dirty="0" smtClean="0"/>
              <a:t>(</a:t>
            </a:r>
            <a:r>
              <a:rPr lang="en-US" altLang="en-US" sz="9800" dirty="0" smtClean="0"/>
              <a:t>Nisbet &amp; Tindall, 2015)</a:t>
            </a:r>
          </a:p>
          <a:p>
            <a:pPr>
              <a:buFont typeface="Monotype Sorts" pitchFamily="2" charset="2"/>
              <a:buNone/>
              <a:defRPr/>
            </a:pPr>
            <a:endParaRPr lang="en-US" altLang="en-US" sz="2000" b="1" dirty="0" smtClean="0"/>
          </a:p>
          <a:p>
            <a:pPr>
              <a:buFont typeface="Monotype Sorts" pitchFamily="2" charset="2"/>
              <a:buNone/>
              <a:defRPr/>
            </a:pPr>
            <a:r>
              <a:rPr lang="en-US" altLang="en-US" sz="1800" b="1" dirty="0" smtClean="0"/>
              <a:t>                                                                                                                         </a:t>
            </a:r>
            <a:endParaRPr lang="en-US" altLang="en-US" sz="1800" dirty="0" smtClean="0"/>
          </a:p>
          <a:p>
            <a:pPr>
              <a:buFont typeface="Monotype Sorts" pitchFamily="2" charset="2"/>
              <a:buNone/>
              <a:defRPr/>
            </a:pPr>
            <a:endParaRPr lang="en-US" alt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842EC53-0057-48E7-9EDD-9677EF14A626}" type="slidenum">
              <a:rPr lang="en-US" altLang="en-US" sz="1000"/>
              <a:pPr/>
              <a:t>15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38453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Vocabulary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Conceptual Model (Frayer Model)</a:t>
            </a:r>
          </a:p>
          <a:p>
            <a:r>
              <a:rPr lang="en-US" sz="3200" b="1" dirty="0" smtClean="0"/>
              <a:t>Concept map</a:t>
            </a:r>
          </a:p>
          <a:p>
            <a:r>
              <a:rPr lang="en-US" sz="3200" b="1" dirty="0" smtClean="0"/>
              <a:t>Description/Illustrate</a:t>
            </a:r>
            <a:endParaRPr lang="en-US" sz="3200" b="1" dirty="0"/>
          </a:p>
          <a:p>
            <a:r>
              <a:rPr lang="en-US" sz="3200" b="1" dirty="0" smtClean="0"/>
              <a:t>Categorize (compare/contrast,)</a:t>
            </a:r>
          </a:p>
          <a:p>
            <a:r>
              <a:rPr lang="en-US" sz="3200" b="1" dirty="0" smtClean="0"/>
              <a:t>Match Pictures with words</a:t>
            </a: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Label </a:t>
            </a: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Patterns </a:t>
            </a: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Words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context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Sentence Frames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73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1143000"/>
          </a:xfrm>
        </p:spPr>
        <p:txBody>
          <a:bodyPr/>
          <a:lstStyle/>
          <a:p>
            <a:pPr algn="ctr"/>
            <a:r>
              <a:rPr lang="en-US" dirty="0" smtClean="0"/>
              <a:t>Frayer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229600" cy="4800600"/>
          </a:xfrm>
        </p:spPr>
        <p:txBody>
          <a:bodyPr>
            <a:normAutofit fontScale="62500" lnSpcReduction="20000"/>
          </a:bodyPr>
          <a:lstStyle/>
          <a:p>
            <a:pPr marL="114300" indent="0">
              <a:buNone/>
            </a:pPr>
            <a:r>
              <a:rPr lang="en-US" dirty="0"/>
              <a:t> </a:t>
            </a:r>
          </a:p>
          <a:p>
            <a:pPr marL="114300" indent="0">
              <a:buNone/>
            </a:pPr>
            <a:r>
              <a:rPr lang="en-US" sz="2600" dirty="0"/>
              <a:t>The </a:t>
            </a:r>
            <a:r>
              <a:rPr lang="en-US" sz="2600" b="1" dirty="0"/>
              <a:t>Frayer Model </a:t>
            </a:r>
            <a:r>
              <a:rPr lang="en-US" sz="2600" dirty="0"/>
              <a:t>is a visual organizer that helps students understand key words and concepts. The Frayer Model is a chart with four sections which can hold a definition, some characteristics/facts, examples and non-examples of the word/concept.</a:t>
            </a:r>
          </a:p>
          <a:p>
            <a:pPr marL="114300" indent="0">
              <a:buNone/>
            </a:pPr>
            <a:r>
              <a:rPr lang="en-US" sz="2600" dirty="0"/>
              <a:t> </a:t>
            </a:r>
          </a:p>
          <a:p>
            <a:pPr marL="114300" indent="0">
              <a:buNone/>
            </a:pPr>
            <a:r>
              <a:rPr lang="en-US" sz="2600" b="1" dirty="0"/>
              <a:t> </a:t>
            </a:r>
            <a:r>
              <a:rPr lang="en-US" sz="2600" b="1" dirty="0" smtClean="0"/>
              <a:t>Purpose:</a:t>
            </a:r>
            <a:endParaRPr lang="en-US" sz="2600" b="1" dirty="0"/>
          </a:p>
          <a:p>
            <a:pPr marL="114300" indent="0">
              <a:buNone/>
            </a:pPr>
            <a:r>
              <a:rPr lang="en-US" dirty="0"/>
              <a:t>1.  </a:t>
            </a:r>
            <a:r>
              <a:rPr lang="en-US" sz="2600" dirty="0"/>
              <a:t>identify unfamiliar concepts and vocabulary</a:t>
            </a:r>
          </a:p>
          <a:p>
            <a:pPr marL="114300" indent="0">
              <a:buNone/>
            </a:pPr>
            <a:r>
              <a:rPr lang="en-US" sz="2600" dirty="0"/>
              <a:t>2.  create visual reference for concepts and vocabulary</a:t>
            </a:r>
          </a:p>
          <a:p>
            <a:pPr marL="114300" indent="0">
              <a:buNone/>
            </a:pPr>
            <a:r>
              <a:rPr lang="en-US" dirty="0"/>
              <a:t> </a:t>
            </a:r>
          </a:p>
          <a:p>
            <a:pPr marL="114300" indent="0">
              <a:buNone/>
            </a:pPr>
            <a:r>
              <a:rPr lang="en-US" sz="2900" b="1" dirty="0"/>
              <a:t> </a:t>
            </a:r>
            <a:r>
              <a:rPr lang="en-US" sz="2900" b="1" dirty="0" smtClean="0"/>
              <a:t>Payoff:</a:t>
            </a:r>
          </a:p>
          <a:p>
            <a:pPr marL="114300" indent="0">
              <a:buNone/>
            </a:pPr>
            <a:r>
              <a:rPr lang="en-US" b="1" dirty="0" smtClean="0"/>
              <a:t>Students </a:t>
            </a:r>
            <a:r>
              <a:rPr lang="en-US" b="1" dirty="0"/>
              <a:t>will:</a:t>
            </a:r>
          </a:p>
          <a:p>
            <a:pPr marL="114300" indent="0">
              <a:buNone/>
            </a:pPr>
            <a:r>
              <a:rPr lang="en-US" dirty="0"/>
              <a:t>1.  </a:t>
            </a:r>
            <a:r>
              <a:rPr lang="en-US" sz="3200" dirty="0"/>
              <a:t>develop understanding of key concepts and vocabulary.</a:t>
            </a:r>
          </a:p>
          <a:p>
            <a:pPr marL="114300" indent="0">
              <a:buNone/>
            </a:pPr>
            <a:r>
              <a:rPr lang="en-US" sz="3200" dirty="0"/>
              <a:t>2.  draw on prior knowledge to make connections among concepts.</a:t>
            </a:r>
          </a:p>
          <a:p>
            <a:pPr marL="114300" indent="0">
              <a:buNone/>
            </a:pPr>
            <a:r>
              <a:rPr lang="en-US" sz="3200" dirty="0" smtClean="0"/>
              <a:t>3.  compare </a:t>
            </a:r>
            <a:r>
              <a:rPr lang="en-US" sz="3200" dirty="0"/>
              <a:t>attributes and </a:t>
            </a:r>
            <a:r>
              <a:rPr lang="en-US" sz="3200" dirty="0" smtClean="0"/>
              <a:t>examples.</a:t>
            </a:r>
          </a:p>
          <a:p>
            <a:pPr marL="114300" indent="0">
              <a:buNone/>
            </a:pPr>
            <a:r>
              <a:rPr lang="en-US" sz="3200" dirty="0" smtClean="0"/>
              <a:t>4.  think </a:t>
            </a:r>
            <a:r>
              <a:rPr lang="en-US" sz="3200" dirty="0"/>
              <a:t>critically to find relationships between concepts and to </a:t>
            </a:r>
            <a:endParaRPr lang="en-US" sz="3200" dirty="0" smtClean="0"/>
          </a:p>
          <a:p>
            <a:pPr marL="114300" indent="0">
              <a:buNone/>
            </a:pPr>
            <a:r>
              <a:rPr lang="en-US" sz="3200" dirty="0" smtClean="0"/>
              <a:t>develop deeper understanding</a:t>
            </a:r>
            <a:r>
              <a:rPr lang="en-US" sz="3200" dirty="0"/>
              <a:t>.</a:t>
            </a:r>
          </a:p>
          <a:p>
            <a:pPr marL="114300" indent="0">
              <a:buNone/>
            </a:pPr>
            <a:r>
              <a:rPr lang="en-US" sz="3200" dirty="0"/>
              <a:t>5.  make visual connections and personal associations.</a:t>
            </a:r>
          </a:p>
          <a:p>
            <a:pPr marL="11430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8250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31" y="457200"/>
            <a:ext cx="7649819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79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620000" cy="487362"/>
          </a:xfrm>
        </p:spPr>
        <p:txBody>
          <a:bodyPr/>
          <a:lstStyle/>
          <a:p>
            <a:pPr algn="ctr"/>
            <a:r>
              <a:rPr lang="en-US" dirty="0" smtClean="0"/>
              <a:t>Concept Map</a:t>
            </a:r>
            <a:endParaRPr lang="en-US" dirty="0"/>
          </a:p>
        </p:txBody>
      </p:sp>
      <p:pic>
        <p:nvPicPr>
          <p:cNvPr id="3" name="Sampel Concept Map video A 'during' reading activity using concept map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838200"/>
            <a:ext cx="838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1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/>
              <a:t>Explore CTB’s Greatest Achievement Gap Between Passing and Non-passing TASC Test documents for reading, writing and vocabulary</a:t>
            </a:r>
          </a:p>
          <a:p>
            <a:r>
              <a:rPr lang="en-US" sz="3600" dirty="0" smtClean="0"/>
              <a:t>Engage with standards based research tasks that supports learners at all levels </a:t>
            </a:r>
          </a:p>
          <a:p>
            <a:r>
              <a:rPr lang="en-US" sz="3600" dirty="0" smtClean="0"/>
              <a:t>Discuss the implication for classroom instruction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83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2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96" y="228600"/>
            <a:ext cx="8839199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49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1500" dirty="0" smtClean="0"/>
              <a:t>Describe It </a:t>
            </a:r>
            <a:endParaRPr lang="en-US" sz="11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Use any other words but </a:t>
            </a:r>
            <a:r>
              <a:rPr lang="en-US" sz="5400" b="1" dirty="0" smtClean="0"/>
              <a:t>the</a:t>
            </a:r>
            <a:r>
              <a:rPr lang="en-US" sz="5400" dirty="0" smtClean="0"/>
              <a:t> word</a:t>
            </a:r>
          </a:p>
          <a:p>
            <a:pPr marL="114300" indent="0">
              <a:buNone/>
            </a:pPr>
            <a:endParaRPr lang="en-US" sz="5400" dirty="0" smtClean="0"/>
          </a:p>
          <a:p>
            <a:r>
              <a:rPr lang="en-US" sz="5400" dirty="0" smtClean="0"/>
              <a:t>Draw pictures that describes word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1177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811426">
            <a:off x="3036354" y="686213"/>
            <a:ext cx="2206340" cy="1091190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Sticky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4419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When you see these words what comes to mind?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20335518">
            <a:off x="318204" y="618971"/>
            <a:ext cx="1585779" cy="1351457"/>
          </a:xfrm>
          <a:prstGeom prst="rect">
            <a:avLst/>
          </a:prstGeom>
          <a:solidFill>
            <a:srgbClr val="FF9933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Pick-nick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 rot="2024112">
            <a:off x="5066694" y="2030140"/>
            <a:ext cx="1600200" cy="1466850"/>
          </a:xfrm>
          <a:prstGeom prst="rect">
            <a:avLst/>
          </a:prstGeom>
          <a:solidFill>
            <a:srgbClr val="FF66FF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Warm Breeze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79050" y="3124200"/>
            <a:ext cx="1297750" cy="1137485"/>
          </a:xfrm>
          <a:prstGeom prst="rect">
            <a:avLst/>
          </a:prstGeom>
          <a:solidFill>
            <a:srgbClr val="6666FF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Lots of bugs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1988361">
            <a:off x="1855266" y="2148464"/>
            <a:ext cx="1544917" cy="1114046"/>
          </a:xfrm>
          <a:prstGeom prst="rect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Hot 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19472562">
            <a:off x="6274289" y="957606"/>
            <a:ext cx="2025980" cy="940673"/>
          </a:xfrm>
          <a:prstGeom prst="rect">
            <a:avLst/>
          </a:prstGeom>
          <a:solidFill>
            <a:srgbClr val="CCFF66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Barbecue 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18199533">
            <a:off x="159810" y="3262858"/>
            <a:ext cx="1753622" cy="1035671"/>
          </a:xfrm>
          <a:prstGeom prst="rect">
            <a:avLst/>
          </a:prstGeom>
          <a:solidFill>
            <a:srgbClr val="00CCFF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Beach days 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3753856">
            <a:off x="6484062" y="3379258"/>
            <a:ext cx="1913662" cy="1259270"/>
          </a:xfrm>
          <a:prstGeom prst="rect">
            <a:avLst/>
          </a:prstGeom>
          <a:solidFill>
            <a:srgbClr val="00FFCC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Splash in the pool 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 rot="1988361">
            <a:off x="4750867" y="179281"/>
            <a:ext cx="1544917" cy="1114046"/>
          </a:xfrm>
          <a:prstGeom prst="rect">
            <a:avLst/>
          </a:prstGeom>
          <a:solidFill>
            <a:srgbClr val="990033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99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9600" dirty="0" smtClean="0"/>
              <a:t>Categorize It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</a:rPr>
              <a:t>Definition</a:t>
            </a:r>
            <a:r>
              <a:rPr lang="en-US" sz="6000" b="1" dirty="0" smtClean="0"/>
              <a:t>: </a:t>
            </a:r>
          </a:p>
          <a:p>
            <a:pPr marL="685800" indent="-685800"/>
            <a:r>
              <a:rPr lang="en-US" sz="4800" dirty="0" smtClean="0"/>
              <a:t>to </a:t>
            </a:r>
            <a:r>
              <a:rPr lang="en-US" sz="4800" dirty="0"/>
              <a:t>put (someone or something) into a group of similar people or things </a:t>
            </a:r>
            <a:endParaRPr lang="en-US" sz="4800" dirty="0" smtClean="0"/>
          </a:p>
          <a:p>
            <a:pPr marL="685800" indent="-685800"/>
            <a:r>
              <a:rPr lang="en-US" sz="4800" dirty="0" smtClean="0"/>
              <a:t>To </a:t>
            </a:r>
            <a:r>
              <a:rPr lang="en-US" sz="4800" dirty="0"/>
              <a:t>put (people or things) into categories</a:t>
            </a:r>
          </a:p>
        </p:txBody>
      </p:sp>
    </p:spTree>
    <p:extLst>
      <p:ext uri="{BB962C8B-B14F-4D97-AF65-F5344CB8AC3E}">
        <p14:creationId xmlns:p14="http://schemas.microsoft.com/office/powerpoint/2010/main" val="415453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4000" dirty="0" smtClean="0">
                <a:solidFill>
                  <a:schemeClr val="tx1"/>
                </a:solidFill>
              </a:rPr>
              <a:t>Sentence Frames</a:t>
            </a:r>
            <a:endParaRPr lang="en-US" sz="4000" dirty="0" smtClean="0">
              <a:solidFill>
                <a:schemeClr val="tx1"/>
              </a:solidFill>
            </a:endParaRPr>
          </a:p>
        </p:txBody>
      </p:sp>
      <p:sp>
        <p:nvSpPr>
          <p:cNvPr id="36867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8153400" cy="5029200"/>
          </a:xfrm>
        </p:spPr>
        <p:txBody>
          <a:bodyPr>
            <a:normAutofit fontScale="32500" lnSpcReduction="20000"/>
          </a:bodyPr>
          <a:lstStyle/>
          <a:p>
            <a:pPr>
              <a:defRPr/>
            </a:pPr>
            <a:endParaRPr lang="en-US" altLang="en-US" sz="5600" dirty="0" smtClean="0"/>
          </a:p>
          <a:p>
            <a:pPr>
              <a:defRPr/>
            </a:pPr>
            <a:r>
              <a:rPr lang="en-US" altLang="en-US" sz="5600" dirty="0" smtClean="0"/>
              <a:t>I was </a:t>
            </a:r>
            <a:r>
              <a:rPr lang="en-US" altLang="en-US" sz="5600" i="1" dirty="0" smtClean="0"/>
              <a:t>diplomatic</a:t>
            </a:r>
            <a:r>
              <a:rPr lang="en-US" altLang="en-US" sz="5600" dirty="0" smtClean="0"/>
              <a:t> when  </a:t>
            </a:r>
          </a:p>
          <a:p>
            <a:pPr>
              <a:defRPr/>
            </a:pPr>
            <a:endParaRPr lang="en-US" altLang="en-US" sz="5600" dirty="0"/>
          </a:p>
          <a:p>
            <a:pPr marL="0" indent="0">
              <a:buNone/>
              <a:defRPr/>
            </a:pPr>
            <a:endParaRPr lang="en-US" altLang="en-US" sz="5600" dirty="0" smtClean="0"/>
          </a:p>
          <a:p>
            <a:pPr marL="0" indent="0">
              <a:buNone/>
              <a:defRPr/>
            </a:pPr>
            <a:r>
              <a:rPr lang="en-US" altLang="en-US" sz="3900" dirty="0"/>
              <a:t> </a:t>
            </a:r>
            <a:r>
              <a:rPr lang="en-US" altLang="en-US" sz="3900" dirty="0" smtClean="0"/>
              <a:t>   	  ____________________</a:t>
            </a:r>
            <a:r>
              <a:rPr lang="en-US" altLang="en-US" dirty="0" smtClean="0"/>
              <a:t>.</a:t>
            </a:r>
          </a:p>
          <a:p>
            <a:pPr marL="0" indent="0">
              <a:buNone/>
              <a:defRPr/>
            </a:pPr>
            <a:endParaRPr lang="en-US" altLang="en-US" dirty="0" smtClean="0"/>
          </a:p>
          <a:p>
            <a:pPr marL="0" indent="0">
              <a:buNone/>
              <a:defRPr/>
            </a:pP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  <a:p>
            <a:pPr>
              <a:defRPr/>
            </a:pPr>
            <a:r>
              <a:rPr lang="en-US" altLang="en-US" sz="5100" dirty="0" smtClean="0"/>
              <a:t>An example of effective </a:t>
            </a:r>
            <a:r>
              <a:rPr lang="en-US" altLang="en-US" sz="5100" i="1" dirty="0" smtClean="0"/>
              <a:t>collaboration</a:t>
            </a:r>
            <a:r>
              <a:rPr lang="en-US" altLang="en-US" sz="5100" dirty="0" smtClean="0"/>
              <a:t> is  </a:t>
            </a:r>
          </a:p>
          <a:p>
            <a:pPr>
              <a:defRPr/>
            </a:pPr>
            <a:endParaRPr lang="en-US" altLang="en-US" sz="5100" dirty="0"/>
          </a:p>
          <a:p>
            <a:pPr marL="0" indent="0">
              <a:buNone/>
              <a:defRPr/>
            </a:pPr>
            <a:endParaRPr lang="en-US" altLang="en-US" sz="5100" dirty="0" smtClean="0"/>
          </a:p>
          <a:p>
            <a:pPr marL="0" indent="0">
              <a:buNone/>
              <a:defRPr/>
            </a:pPr>
            <a:r>
              <a:rPr lang="en-US" altLang="en-US" dirty="0" smtClean="0"/>
              <a:t>	_______________________________.</a:t>
            </a:r>
            <a:endParaRPr lang="en-US" altLang="en-US" dirty="0"/>
          </a:p>
          <a:p>
            <a:pPr marL="0" indent="0">
              <a:buNone/>
              <a:defRPr/>
            </a:pPr>
            <a:endParaRPr lang="en-US" altLang="en-US" dirty="0" smtClean="0"/>
          </a:p>
          <a:p>
            <a:pPr marL="0" indent="0">
              <a:buNone/>
              <a:defRPr/>
            </a:pPr>
            <a:endParaRPr lang="en-US" altLang="en-US" dirty="0" smtClean="0"/>
          </a:p>
          <a:p>
            <a:pPr marL="0" indent="0">
              <a:buNone/>
              <a:defRPr/>
            </a:pPr>
            <a:endParaRPr lang="en-US" altLang="en-US" dirty="0" smtClean="0"/>
          </a:p>
          <a:p>
            <a:pPr marL="0" indent="0">
              <a:buNone/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sz="4600" dirty="0" smtClean="0"/>
              <a:t>My co-worker and I had a </a:t>
            </a:r>
            <a:r>
              <a:rPr lang="en-US" altLang="en-US" sz="4600" i="1" dirty="0" smtClean="0"/>
              <a:t>conflict </a:t>
            </a:r>
            <a:r>
              <a:rPr lang="en-US" altLang="en-US" sz="4600" dirty="0" smtClean="0"/>
              <a:t>when we</a:t>
            </a:r>
          </a:p>
          <a:p>
            <a:pPr marL="0" indent="0">
              <a:buNone/>
              <a:defRPr/>
            </a:pPr>
            <a:endParaRPr lang="en-US" altLang="en-US" sz="4600" dirty="0"/>
          </a:p>
          <a:p>
            <a:pPr marL="0" indent="0">
              <a:buNone/>
              <a:defRPr/>
            </a:pPr>
            <a:endParaRPr lang="en-US" altLang="en-US" sz="4600" dirty="0" smtClean="0"/>
          </a:p>
          <a:p>
            <a:pPr marL="0" indent="0">
              <a:buNone/>
              <a:defRPr/>
            </a:pPr>
            <a:endParaRPr lang="en-US" altLang="en-US" sz="4600" dirty="0" smtClean="0"/>
          </a:p>
          <a:p>
            <a:pPr marL="109537" indent="0">
              <a:buFont typeface="Wingdings 3" pitchFamily="18" charset="2"/>
              <a:buNone/>
              <a:defRPr/>
            </a:pPr>
            <a:r>
              <a:rPr lang="en-US" altLang="en-US" dirty="0" smtClean="0"/>
              <a:t>	_____________________________.</a:t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 				</a:t>
            </a:r>
          </a:p>
          <a:p>
            <a:pPr>
              <a:defRPr/>
            </a:pPr>
            <a:endParaRPr lang="en-US" altLang="en-US" dirty="0"/>
          </a:p>
          <a:p>
            <a:pPr marL="109537" indent="0">
              <a:buFont typeface="Wingdings 3" pitchFamily="18" charset="2"/>
              <a:buNone/>
              <a:defRPr/>
            </a:pPr>
            <a:r>
              <a:rPr lang="en-US" altLang="en-US" dirty="0" smtClean="0"/>
              <a:t>					</a:t>
            </a:r>
            <a:r>
              <a:rPr lang="en-US" altLang="en-US" sz="2400" dirty="0" smtClean="0"/>
              <a:t>			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184C52D-1AFD-4F88-A422-5A4584B4BEF0}" type="slidenum">
              <a:rPr lang="en-US" altLang="en-US" sz="1000"/>
              <a:pPr/>
              <a:t>24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92615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smtClean="0"/>
              <a:t>Vocabulary Debrief</a:t>
            </a:r>
            <a:endParaRPr lang="en-US" sz="6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600200"/>
            <a:ext cx="7848600" cy="4800600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What are your thoughts about engaging students with vocabulary words through stations?</a:t>
            </a:r>
          </a:p>
          <a:p>
            <a:r>
              <a:rPr lang="en-US" sz="3200" dirty="0" smtClean="0"/>
              <a:t>What would have to happen in order for this to work in your classroom?</a:t>
            </a:r>
          </a:p>
          <a:p>
            <a:r>
              <a:rPr lang="en-US" sz="3200" dirty="0" smtClean="0"/>
              <a:t>Which station can you see yourself trying out in your classroom?</a:t>
            </a:r>
          </a:p>
          <a:p>
            <a:r>
              <a:rPr lang="en-US" sz="3200" dirty="0" smtClean="0"/>
              <a:t>Which station can you see yourself using but you would have make some changes to it base on your learners?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868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274638"/>
            <a:ext cx="9220200" cy="1143000"/>
          </a:xfrm>
        </p:spPr>
        <p:txBody>
          <a:bodyPr/>
          <a:lstStyle/>
          <a:p>
            <a:pPr algn="ctr"/>
            <a:r>
              <a:rPr lang="en-US" sz="4200" dirty="0" smtClean="0"/>
              <a:t>Read, Read, Read, Write, Write, Write</a:t>
            </a:r>
            <a:endParaRPr lang="en-US" sz="4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99"/>
          <a:stretch/>
        </p:blipFill>
        <p:spPr bwMode="auto">
          <a:xfrm>
            <a:off x="95250" y="1550029"/>
            <a:ext cx="7829550" cy="401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6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696200" cy="9144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Content Depth of Knowledge </a:t>
            </a:r>
            <a:br>
              <a:rPr lang="en-US" sz="3600" dirty="0" smtClean="0"/>
            </a:br>
            <a:r>
              <a:rPr lang="en-US" sz="3600" dirty="0" smtClean="0"/>
              <a:t>(DOK)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562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Level 1 </a:t>
            </a:r>
            <a:r>
              <a:rPr lang="en-US" dirty="0" smtClean="0">
                <a:solidFill>
                  <a:schemeClr val="tx1"/>
                </a:solidFill>
              </a:rPr>
              <a:t>Recall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tx1"/>
                </a:solidFill>
              </a:rPr>
              <a:t>Recall </a:t>
            </a:r>
            <a:r>
              <a:rPr lang="en-US" dirty="0">
                <a:solidFill>
                  <a:schemeClr val="tx1"/>
                </a:solidFill>
              </a:rPr>
              <a:t>of a fact, information or </a:t>
            </a:r>
            <a:r>
              <a:rPr lang="en-US" dirty="0" smtClean="0">
                <a:solidFill>
                  <a:schemeClr val="tx1"/>
                </a:solidFill>
              </a:rPr>
              <a:t>procedure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Level 2 </a:t>
            </a:r>
            <a:r>
              <a:rPr lang="en-US" dirty="0" smtClean="0">
                <a:solidFill>
                  <a:schemeClr val="tx1"/>
                </a:solidFill>
              </a:rPr>
              <a:t>Skill/Concept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tx1"/>
                </a:solidFill>
              </a:rPr>
              <a:t>Use </a:t>
            </a:r>
            <a:r>
              <a:rPr lang="en-US" dirty="0">
                <a:solidFill>
                  <a:schemeClr val="tx1"/>
                </a:solidFill>
              </a:rPr>
              <a:t>information or conceptual knowledge, two or </a:t>
            </a:r>
            <a:r>
              <a:rPr lang="en-US" dirty="0" smtClean="0">
                <a:solidFill>
                  <a:schemeClr val="tx1"/>
                </a:solidFill>
              </a:rPr>
              <a:t>more steps</a:t>
            </a:r>
            <a:r>
              <a:rPr lang="en-US" dirty="0">
                <a:solidFill>
                  <a:schemeClr val="tx1"/>
                </a:solidFill>
              </a:rPr>
              <a:t>, etc.</a:t>
            </a:r>
          </a:p>
          <a:p>
            <a:pPr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Level </a:t>
            </a:r>
            <a:r>
              <a:rPr lang="en-US" dirty="0">
                <a:solidFill>
                  <a:schemeClr val="tx1"/>
                </a:solidFill>
              </a:rPr>
              <a:t>3 Strategic </a:t>
            </a:r>
            <a:r>
              <a:rPr lang="en-US" dirty="0" smtClean="0">
                <a:solidFill>
                  <a:schemeClr val="tx1"/>
                </a:solidFill>
              </a:rPr>
              <a:t>Thinking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tx1"/>
                </a:solidFill>
              </a:rPr>
              <a:t>Requires </a:t>
            </a:r>
            <a:r>
              <a:rPr lang="en-US" dirty="0">
                <a:solidFill>
                  <a:schemeClr val="tx1"/>
                </a:solidFill>
              </a:rPr>
              <a:t>reasoning, developing a plan or sequence </a:t>
            </a:r>
            <a:r>
              <a:rPr lang="en-US" dirty="0" smtClean="0">
                <a:solidFill>
                  <a:schemeClr val="tx1"/>
                </a:solidFill>
              </a:rPr>
              <a:t>of steps, </a:t>
            </a:r>
            <a:r>
              <a:rPr lang="en-US" dirty="0">
                <a:solidFill>
                  <a:schemeClr val="tx1"/>
                </a:solidFill>
              </a:rPr>
              <a:t>some complexity, more than one possible answer</a:t>
            </a:r>
          </a:p>
          <a:p>
            <a:pPr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Level </a:t>
            </a:r>
            <a:r>
              <a:rPr lang="en-US" dirty="0">
                <a:solidFill>
                  <a:schemeClr val="tx1"/>
                </a:solidFill>
              </a:rPr>
              <a:t>4 Extended </a:t>
            </a:r>
            <a:r>
              <a:rPr lang="en-US" dirty="0" smtClean="0">
                <a:solidFill>
                  <a:schemeClr val="tx1"/>
                </a:solidFill>
              </a:rPr>
              <a:t>Thinking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tx1"/>
                </a:solidFill>
              </a:rPr>
              <a:t>Requires </a:t>
            </a:r>
            <a:r>
              <a:rPr lang="en-US" dirty="0">
                <a:solidFill>
                  <a:schemeClr val="tx1"/>
                </a:solidFill>
              </a:rPr>
              <a:t>an investigation, time to think </a:t>
            </a:r>
            <a:r>
              <a:rPr lang="en-US" dirty="0" smtClean="0">
                <a:solidFill>
                  <a:schemeClr val="tx1"/>
                </a:solidFill>
              </a:rPr>
              <a:t>and process multiple conditions of the problem or task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9997C-2F56-48DD-9B07-CD9D4F9EF63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8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DOK Reading &amp; Writing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208472"/>
              </p:ext>
            </p:extLst>
          </p:nvPr>
        </p:nvGraphicFramePr>
        <p:xfrm>
          <a:off x="152401" y="1447798"/>
          <a:ext cx="8229601" cy="5181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127"/>
                <a:gridCol w="995504"/>
                <a:gridCol w="990051"/>
                <a:gridCol w="1025961"/>
                <a:gridCol w="888682"/>
                <a:gridCol w="886408"/>
                <a:gridCol w="886410"/>
                <a:gridCol w="961048"/>
                <a:gridCol w="886410"/>
              </a:tblGrid>
              <a:tr h="1030957"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Level</a:t>
                      </a:r>
                      <a:r>
                        <a:rPr lang="en-US" baseline="0" dirty="0" smtClean="0"/>
                        <a:t> 1</a:t>
                      </a:r>
                    </a:p>
                    <a:p>
                      <a:pPr algn="ctr"/>
                      <a:r>
                        <a:rPr lang="en-US" baseline="0" dirty="0" smtClean="0"/>
                        <a:t>Recall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Level 2</a:t>
                      </a:r>
                    </a:p>
                    <a:p>
                      <a:pPr algn="ctr"/>
                      <a:r>
                        <a:rPr lang="en-US" dirty="0" smtClean="0"/>
                        <a:t>Application</a:t>
                      </a:r>
                      <a:r>
                        <a:rPr lang="en-US" baseline="0" dirty="0" smtClean="0"/>
                        <a:t> of Skill/Concept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Level 3</a:t>
                      </a:r>
                    </a:p>
                    <a:p>
                      <a:pPr algn="ctr"/>
                      <a:r>
                        <a:rPr lang="en-US" dirty="0" smtClean="0"/>
                        <a:t>Explanation/</a:t>
                      </a:r>
                    </a:p>
                    <a:p>
                      <a:pPr algn="ctr"/>
                      <a:r>
                        <a:rPr lang="en-US" dirty="0" smtClean="0"/>
                        <a:t>Analysis</a:t>
                      </a:r>
                      <a:endParaRPr lang="en-US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Level 4</a:t>
                      </a:r>
                    </a:p>
                    <a:p>
                      <a:pPr algn="ctr"/>
                      <a:r>
                        <a:rPr lang="en-US" dirty="0" smtClean="0"/>
                        <a:t>Extended Thinking</a:t>
                      </a:r>
                      <a:endParaRPr lang="en-US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11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Reading 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Writing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76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Reading 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Writing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Reading 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Writing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Reading 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Writing</a:t>
                      </a:r>
                    </a:p>
                    <a:p>
                      <a:pPr algn="ctr"/>
                      <a:r>
                        <a:rPr lang="en-US" dirty="0" smtClean="0"/>
                        <a:t>Essay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9484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2014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15%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20%</a:t>
                      </a:r>
                      <a:endParaRPr lang="en-US" sz="2000" dirty="0"/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70%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75%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15%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5%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N/A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6249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2015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10-15 %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15%</a:t>
                      </a:r>
                      <a:endParaRPr lang="en-US" sz="2000" dirty="0"/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65 -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70%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70-75%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20%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10-15%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N/A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6249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2016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– 15 %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65%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65-70%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25%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20%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N/A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458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20199" cy="1143000"/>
          </a:xfrm>
        </p:spPr>
        <p:txBody>
          <a:bodyPr/>
          <a:lstStyle/>
          <a:p>
            <a:pPr algn="ctr"/>
            <a:r>
              <a:rPr lang="en-US" sz="7200" dirty="0" smtClean="0"/>
              <a:t>TEA   PARTY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71434"/>
            <a:ext cx="9228499" cy="591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0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Reading &amp; Writing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7848600" cy="48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4800" dirty="0" smtClean="0"/>
              <a:t>Read through both documents</a:t>
            </a:r>
          </a:p>
          <a:p>
            <a:r>
              <a:rPr lang="en-US" sz="4300" dirty="0" smtClean="0"/>
              <a:t>What Turn –and Talk</a:t>
            </a:r>
          </a:p>
          <a:p>
            <a:pPr lvl="1"/>
            <a:r>
              <a:rPr lang="en-US" sz="4300" dirty="0" smtClean="0"/>
              <a:t>What are your noticing?</a:t>
            </a:r>
          </a:p>
          <a:p>
            <a:pPr lvl="1"/>
            <a:r>
              <a:rPr lang="en-US" sz="4300" dirty="0" smtClean="0"/>
              <a:t>What are wondering?</a:t>
            </a:r>
          </a:p>
          <a:p>
            <a:pPr lvl="1"/>
            <a:r>
              <a:rPr lang="en-US" sz="4300" dirty="0" smtClean="0"/>
              <a:t>Questions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99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17386">
            <a:off x="523658" y="1158039"/>
            <a:ext cx="3436546" cy="260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newsela-test-files-f331e.s3.amazonaws.com/article_media/2015/04/mcdonalds-wage-cffa3bce.jpg.885x491_q90_box-0%2C120%2C5184%2C2998_crop_deta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3340">
            <a:off x="4638360" y="1275141"/>
            <a:ext cx="3719532" cy="20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tatic1.squarespace.com/static/50146ef684aea6ed68d3267c/t/50f31586e4b07e77c46774c4/1430652950996/video-transcrip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55" y="3581400"/>
            <a:ext cx="2573592" cy="226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8541868">
            <a:off x="-270710" y="1163626"/>
            <a:ext cx="2643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Political Cartoon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 rot="2697992">
            <a:off x="6854812" y="892310"/>
            <a:ext cx="1144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Text</a:t>
            </a:r>
            <a:endParaRPr lang="en-US" sz="4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09557" y="3048000"/>
            <a:ext cx="1423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Video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1769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7696200" cy="1096962"/>
          </a:xfrm>
        </p:spPr>
        <p:txBody>
          <a:bodyPr/>
          <a:lstStyle/>
          <a:p>
            <a:pPr algn="ctr"/>
            <a:r>
              <a:rPr lang="en-US" sz="7200" dirty="0" smtClean="0"/>
              <a:t>What? Who? </a:t>
            </a:r>
            <a:endParaRPr lang="en-US" sz="7200" dirty="0"/>
          </a:p>
        </p:txBody>
      </p:sp>
      <p:pic>
        <p:nvPicPr>
          <p:cNvPr id="6" name="Racial Profiling Experimen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1447800"/>
            <a:ext cx="7992534" cy="4953000"/>
          </a:xfrm>
        </p:spPr>
      </p:pic>
    </p:spTree>
    <p:extLst>
      <p:ext uri="{BB962C8B-B14F-4D97-AF65-F5344CB8AC3E}">
        <p14:creationId xmlns:p14="http://schemas.microsoft.com/office/powerpoint/2010/main" val="12719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953000"/>
            <a:ext cx="7315200" cy="1447800"/>
          </a:xfrm>
        </p:spPr>
        <p:txBody>
          <a:bodyPr/>
          <a:lstStyle/>
          <a:p>
            <a:pPr marL="114300" indent="0">
              <a:buNone/>
            </a:pPr>
            <a:endParaRPr lang="en-US" dirty="0">
              <a:hlinkClick r:id="rId3"/>
            </a:endParaRPr>
          </a:p>
          <a:p>
            <a:pPr marL="114300" indent="0">
              <a:buNone/>
            </a:pP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www.zaption.com/tours/5554e70aa80773454a49c4d2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48471"/>
            <a:ext cx="82296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For this activity, please:</a:t>
            </a:r>
          </a:p>
          <a:p>
            <a:pPr marL="742950" indent="-742950">
              <a:buAutoNum type="arabicPeriod"/>
            </a:pPr>
            <a:r>
              <a:rPr lang="en-US" sz="4400" dirty="0" smtClean="0"/>
              <a:t>Type the link into your</a:t>
            </a:r>
          </a:p>
          <a:p>
            <a:r>
              <a:rPr lang="en-US" sz="4400" dirty="0"/>
              <a:t> </a:t>
            </a:r>
            <a:r>
              <a:rPr lang="en-US" sz="4400" dirty="0" smtClean="0"/>
              <a:t>     web browser bar.</a:t>
            </a:r>
          </a:p>
          <a:p>
            <a:endParaRPr lang="en-US" sz="4400" dirty="0" smtClean="0"/>
          </a:p>
          <a:p>
            <a:r>
              <a:rPr lang="en-US" sz="4400" dirty="0" smtClean="0"/>
              <a:t>2. Watch the video and complete </a:t>
            </a:r>
          </a:p>
          <a:p>
            <a:r>
              <a:rPr lang="en-US" sz="4400" dirty="0" smtClean="0"/>
              <a:t>     the information requested on </a:t>
            </a:r>
          </a:p>
          <a:p>
            <a:r>
              <a:rPr lang="en-US" sz="4400" dirty="0" smtClean="0"/>
              <a:t>     the screen.</a:t>
            </a:r>
          </a:p>
          <a:p>
            <a:endParaRPr lang="en-US" sz="4400" dirty="0" smtClean="0"/>
          </a:p>
          <a:p>
            <a:endParaRPr lang="en-US" sz="2000" dirty="0" smtClean="0"/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Type in:  </a:t>
            </a:r>
            <a:r>
              <a:rPr lang="en-US" sz="2000" dirty="0" smtClean="0"/>
              <a:t>Username</a:t>
            </a:r>
            <a:r>
              <a:rPr lang="en-US" sz="2000" dirty="0"/>
              <a:t>: </a:t>
            </a:r>
            <a:r>
              <a:rPr lang="en-US" sz="2000" u="sng" dirty="0">
                <a:hlinkClick r:id="rId4"/>
              </a:rPr>
              <a:t>rmiller@raennyc.org</a:t>
            </a:r>
            <a:r>
              <a:rPr lang="en-US" sz="2000" dirty="0"/>
              <a:t>               </a:t>
            </a:r>
          </a:p>
          <a:p>
            <a:pPr algn="ctr"/>
            <a:r>
              <a:rPr lang="en-US" sz="2000" dirty="0"/>
              <a:t>password : radult123 </a:t>
            </a: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303728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7924800" cy="6172200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4800" dirty="0"/>
              <a:t>Adult Ed Website</a:t>
            </a:r>
            <a:endParaRPr lang="en-US" sz="4800" dirty="0" smtClean="0"/>
          </a:p>
          <a:p>
            <a:endParaRPr lang="en-US" sz="4800" dirty="0" smtClean="0"/>
          </a:p>
          <a:p>
            <a:endParaRPr lang="en-US" sz="4800" dirty="0" smtClean="0"/>
          </a:p>
          <a:p>
            <a:endParaRPr lang="en-US" sz="4800" dirty="0"/>
          </a:p>
          <a:p>
            <a:pPr marL="114300" indent="0">
              <a:buNone/>
            </a:pPr>
            <a:endParaRPr lang="en-US" sz="4800" dirty="0"/>
          </a:p>
          <a:p>
            <a:pPr marL="114300" indent="0" algn="ctr">
              <a:buNone/>
            </a:pPr>
            <a:r>
              <a:rPr lang="en-US" sz="4800" dirty="0" smtClean="0"/>
              <a:t>CollectedEDNY.org  </a:t>
            </a:r>
          </a:p>
          <a:p>
            <a:pPr marL="114300" indent="0" algn="ctr">
              <a:buNone/>
            </a:pPr>
            <a:r>
              <a:rPr lang="en-US" sz="4800" dirty="0" smtClean="0"/>
              <a:t>Teachingtothecore.org </a:t>
            </a:r>
            <a:endParaRPr lang="en-US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3601"/>
            <a:ext cx="4419600" cy="344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539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527"/>
            <a:ext cx="1549400" cy="118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5012"/>
            <a:ext cx="1160115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485435"/>
            <a:ext cx="1119188" cy="136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42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hlinkClick r:id="rId3"/>
              </a:rPr>
              <a:t>http</a:t>
            </a:r>
            <a:r>
              <a:rPr lang="en-US" sz="2800" dirty="0">
                <a:hlinkClick r:id="rId3"/>
              </a:rPr>
              <a:t>://maxinemccormick.com</a:t>
            </a:r>
            <a:r>
              <a:rPr lang="en-US" sz="2800" dirty="0" smtClean="0">
                <a:hlinkClick r:id="rId3"/>
              </a:rPr>
              <a:t>/</a:t>
            </a:r>
          </a:p>
          <a:p>
            <a:r>
              <a:rPr lang="en-US" sz="2800" dirty="0" smtClean="0">
                <a:hlinkClick r:id="rId3"/>
              </a:rPr>
              <a:t>https://www.engageny.org/sites/default/files/resource/attachments/appendix_protocols_and_resources.pdf</a:t>
            </a:r>
          </a:p>
          <a:p>
            <a:r>
              <a:rPr lang="en-US" sz="2800" dirty="0" smtClean="0">
                <a:hlinkClick r:id="rId3"/>
              </a:rPr>
              <a:t>https:tolerance.rog/lesson/editorial-cartoon-racial-profiling</a:t>
            </a:r>
          </a:p>
          <a:p>
            <a:r>
              <a:rPr lang="en-US" sz="2800" dirty="0" smtClean="0">
                <a:hlinkClick r:id="rId3"/>
              </a:rPr>
              <a:t>https</a:t>
            </a:r>
            <a:r>
              <a:rPr lang="en-US" sz="2800" dirty="0">
                <a:hlinkClick r:id="rId3"/>
              </a:rPr>
              <a:t>://newsela.com/articles/mcdonalds-wage/id/8437</a:t>
            </a:r>
            <a:r>
              <a:rPr lang="en-US" sz="2800" dirty="0" smtClean="0">
                <a:hlinkClick r:id="rId3"/>
              </a:rPr>
              <a:t>/</a:t>
            </a:r>
            <a:r>
              <a:rPr lang="en-US" sz="2800" dirty="0" smtClean="0"/>
              <a:t> </a:t>
            </a:r>
          </a:p>
          <a:p>
            <a:r>
              <a:rPr lang="en-US" sz="2800" dirty="0">
                <a:hlinkClick r:id="rId4"/>
              </a:rPr>
              <a:t>https://</a:t>
            </a:r>
            <a:r>
              <a:rPr lang="en-US" sz="2800" dirty="0" smtClean="0">
                <a:hlinkClick r:id="rId4"/>
              </a:rPr>
              <a:t>www.youtube.com/watch?v=LRLkwkG5nPE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284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19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2015 TASC Reading Structure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7" t="9662" r="1318"/>
          <a:stretch/>
        </p:blipFill>
        <p:spPr bwMode="auto">
          <a:xfrm>
            <a:off x="6036" y="973178"/>
            <a:ext cx="8305800" cy="562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8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TASC </a:t>
            </a:r>
            <a:r>
              <a:rPr lang="en-US" dirty="0" smtClean="0"/>
              <a:t>Writing Structure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938875"/>
              </p:ext>
            </p:extLst>
          </p:nvPr>
        </p:nvGraphicFramePr>
        <p:xfrm>
          <a:off x="152400" y="990600"/>
          <a:ext cx="81534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429"/>
                <a:gridCol w="3275298"/>
                <a:gridCol w="3414673"/>
              </a:tblGrid>
              <a:tr h="762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Subject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Language Usage and Conventions (Section 1)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algn="ctr"/>
                      <a:endParaRPr lang="en-US" sz="1800" dirty="0" smtClean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Writing Essay (Section 2) </a:t>
                      </a:r>
                      <a:endParaRPr lang="en-US" sz="1800" dirty="0"/>
                    </a:p>
                  </a:txBody>
                  <a:tcPr anchor="ctr"/>
                </a:tc>
              </a:tr>
              <a:tr h="990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Allocated Testing Times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105 Minutes (English) Includes</a:t>
                      </a:r>
                    </a:p>
                    <a:p>
                      <a:r>
                        <a:rPr lang="en-US" sz="1600" dirty="0" smtClean="0"/>
                        <a:t>110 Minutes (Español)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Includes 45 Minutes for Essay Writing</a:t>
                      </a:r>
                    </a:p>
                    <a:p>
                      <a:r>
                        <a:rPr lang="en-US" sz="1600" dirty="0" smtClean="0"/>
                        <a:t>Includes 45 Minutes for Essay Writing</a:t>
                      </a:r>
                      <a:endParaRPr lang="en-US" sz="1600" dirty="0"/>
                    </a:p>
                  </a:txBody>
                  <a:tcPr/>
                </a:tc>
              </a:tr>
              <a:tr h="990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Domain Coverage</a:t>
                      </a:r>
                    </a:p>
                    <a:p>
                      <a:r>
                        <a:rPr lang="en-US" sz="1600" dirty="0" smtClean="0"/>
                        <a:t>Percentages</a:t>
                      </a:r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Writing (15%)</a:t>
                      </a:r>
                    </a:p>
                    <a:p>
                      <a:r>
                        <a:rPr lang="en-US" sz="1600" dirty="0" smtClean="0"/>
                        <a:t>Grammar/Usage (30%)</a:t>
                      </a:r>
                    </a:p>
                    <a:p>
                      <a:r>
                        <a:rPr lang="en-US" sz="1600" dirty="0" smtClean="0"/>
                        <a:t>Capitalization/Punctuation/Spelling (25%)</a:t>
                      </a:r>
                    </a:p>
                    <a:p>
                      <a:r>
                        <a:rPr lang="en-US" sz="1600" dirty="0" smtClean="0"/>
                        <a:t>Knowledge of Language (30%)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90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Number of Questions and Format </a:t>
                      </a:r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50 (Computer-Based) or 51 (Paper-Based) Multiple-Choice Items </a:t>
                      </a:r>
                    </a:p>
                    <a:p>
                      <a:r>
                        <a:rPr lang="en-US" sz="1600" dirty="0" smtClean="0"/>
                        <a:t>1 Constructed-Response Item </a:t>
                      </a:r>
                    </a:p>
                    <a:p>
                      <a:r>
                        <a:rPr lang="en-US" sz="1600" dirty="0" smtClean="0"/>
                        <a:t>1 Technology-Enhanced Item (Computer-Based) </a:t>
                      </a:r>
                    </a:p>
                    <a:p>
                      <a:r>
                        <a:rPr lang="en-US" sz="1600" dirty="0" smtClean="0"/>
                        <a:t>1 Writing Prompt Based on 2 Passages 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Content Types </a:t>
                      </a:r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Language Usage Conventions 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90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Content Structure </a:t>
                      </a:r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Organization Sentence Structure </a:t>
                      </a:r>
                    </a:p>
                    <a:p>
                      <a:r>
                        <a:rPr lang="en-US" sz="1600" dirty="0" smtClean="0"/>
                        <a:t>Usage </a:t>
                      </a:r>
                    </a:p>
                    <a:p>
                      <a:r>
                        <a:rPr lang="en-US" sz="1600" dirty="0" smtClean="0"/>
                        <a:t>Mechanics </a:t>
                      </a:r>
                    </a:p>
                    <a:p>
                      <a:r>
                        <a:rPr lang="en-US" sz="1600" dirty="0" smtClean="0"/>
                        <a:t>Contexts 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39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&amp; Writing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800" dirty="0" smtClean="0"/>
              <a:t>Read through each document?</a:t>
            </a:r>
          </a:p>
          <a:p>
            <a:r>
              <a:rPr lang="en-US" sz="4800" dirty="0" smtClean="0"/>
              <a:t>Do these two documents support each other?</a:t>
            </a:r>
          </a:p>
          <a:p>
            <a:pPr lvl="1"/>
            <a:r>
              <a:rPr lang="en-US" sz="4400" dirty="0" smtClean="0"/>
              <a:t>If yes, how so?</a:t>
            </a:r>
          </a:p>
          <a:p>
            <a:pPr lvl="1"/>
            <a:r>
              <a:rPr lang="en-US" sz="4400" dirty="0" smtClean="0"/>
              <a:t>If not, how do they differ?</a:t>
            </a:r>
          </a:p>
          <a:p>
            <a:pPr marL="457200" lvl="1" indent="0">
              <a:buNone/>
            </a:pPr>
            <a:endParaRPr lang="en-US" sz="4400" dirty="0" smtClean="0"/>
          </a:p>
          <a:p>
            <a:r>
              <a:rPr lang="en-US" sz="4800" dirty="0" smtClean="0"/>
              <a:t>How can they be used to support students?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9603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Reading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838200"/>
            <a:ext cx="4191000" cy="5943600"/>
          </a:xfrm>
          <a:ln w="1905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000" b="1" dirty="0"/>
              <a:t>Text </a:t>
            </a:r>
            <a:r>
              <a:rPr lang="en-US" sz="3000" b="1" dirty="0" smtClean="0"/>
              <a:t>Types</a:t>
            </a:r>
          </a:p>
          <a:p>
            <a:pPr marL="0" indent="0" algn="ctr">
              <a:buNone/>
            </a:pPr>
            <a:endParaRPr lang="en-US" sz="3000" b="1" dirty="0" smtClean="0"/>
          </a:p>
          <a:p>
            <a:pPr marL="0" indent="0">
              <a:buNone/>
            </a:pPr>
            <a:r>
              <a:rPr lang="en-US" sz="2400" i="1" dirty="0" smtClean="0"/>
              <a:t>Informational texts includes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sz="900" dirty="0" smtClean="0"/>
          </a:p>
          <a:p>
            <a:r>
              <a:rPr lang="en-US" sz="2100" dirty="0" smtClean="0"/>
              <a:t>Literary nonfiction</a:t>
            </a:r>
          </a:p>
          <a:p>
            <a:r>
              <a:rPr lang="en-US" sz="2100" dirty="0" smtClean="0"/>
              <a:t>History/Social </a:t>
            </a:r>
            <a:r>
              <a:rPr lang="en-US" sz="2100" dirty="0"/>
              <a:t>Studies, Science, </a:t>
            </a:r>
            <a:r>
              <a:rPr lang="en-US" sz="2100" dirty="0" smtClean="0"/>
              <a:t>and Technical texts</a:t>
            </a:r>
          </a:p>
          <a:p>
            <a:r>
              <a:rPr lang="en-US" sz="2100" dirty="0" smtClean="0"/>
              <a:t>Workplace </a:t>
            </a:r>
            <a:r>
              <a:rPr lang="en-US" sz="2100" dirty="0"/>
              <a:t>and Community texts</a:t>
            </a:r>
          </a:p>
          <a:p>
            <a:endParaRPr lang="en-US" sz="900" dirty="0" smtClean="0"/>
          </a:p>
          <a:p>
            <a:endParaRPr lang="en-US" sz="900" dirty="0"/>
          </a:p>
          <a:p>
            <a:endParaRPr lang="en-US" sz="900" dirty="0" smtClean="0"/>
          </a:p>
          <a:p>
            <a:pPr marL="0" indent="0">
              <a:buNone/>
            </a:pPr>
            <a:r>
              <a:rPr lang="en-US" sz="2400" i="1" dirty="0" smtClean="0"/>
              <a:t>Literary </a:t>
            </a:r>
            <a:r>
              <a:rPr lang="en-US" sz="2400" i="1" dirty="0"/>
              <a:t>texts includes</a:t>
            </a:r>
            <a:r>
              <a:rPr lang="en-US" dirty="0"/>
              <a:t>:</a:t>
            </a:r>
          </a:p>
          <a:p>
            <a:r>
              <a:rPr lang="en-US" sz="2100" dirty="0" smtClean="0"/>
              <a:t>Novel excerpts</a:t>
            </a:r>
          </a:p>
          <a:p>
            <a:r>
              <a:rPr lang="en-US" sz="2100" dirty="0" smtClean="0"/>
              <a:t>Poetry</a:t>
            </a:r>
            <a:endParaRPr lang="en-US" sz="2100" dirty="0"/>
          </a:p>
          <a:p>
            <a:r>
              <a:rPr lang="en-US" sz="2100" dirty="0" smtClean="0"/>
              <a:t>Drama excerpts</a:t>
            </a:r>
            <a:endParaRPr lang="en-US" sz="21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267200" cy="5943600"/>
          </a:xfrm>
          <a:ln w="1905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000" b="1" dirty="0"/>
              <a:t>Content </a:t>
            </a:r>
            <a:r>
              <a:rPr lang="en-US" sz="3000" b="1" dirty="0" smtClean="0"/>
              <a:t>Structure</a:t>
            </a:r>
          </a:p>
          <a:p>
            <a:pPr marL="0" indent="0" algn="ctr">
              <a:buNone/>
            </a:pPr>
            <a:endParaRPr lang="en-US" sz="900" b="1" dirty="0"/>
          </a:p>
          <a:p>
            <a:pPr marL="0" indent="0">
              <a:buNone/>
            </a:pPr>
            <a:r>
              <a:rPr lang="en-US" sz="2400" i="1" dirty="0" smtClean="0"/>
              <a:t>Comprehension</a:t>
            </a:r>
          </a:p>
          <a:p>
            <a:r>
              <a:rPr lang="en-US" sz="2100" dirty="0" smtClean="0"/>
              <a:t>Understanding </a:t>
            </a:r>
            <a:r>
              <a:rPr lang="en-US" sz="2100" dirty="0"/>
              <a:t>what the passage </a:t>
            </a:r>
            <a:r>
              <a:rPr lang="en-US" sz="2100" dirty="0" smtClean="0"/>
              <a:t>says.</a:t>
            </a:r>
          </a:p>
          <a:p>
            <a:endParaRPr lang="en-US" sz="900" dirty="0"/>
          </a:p>
          <a:p>
            <a:pPr marL="0" indent="0">
              <a:buNone/>
            </a:pPr>
            <a:r>
              <a:rPr lang="en-US" sz="2400" i="1" dirty="0"/>
              <a:t>Analysis</a:t>
            </a:r>
          </a:p>
          <a:p>
            <a:r>
              <a:rPr lang="en-US" sz="1900" dirty="0" smtClean="0"/>
              <a:t>Examining </a:t>
            </a:r>
            <a:r>
              <a:rPr lang="en-US" sz="1900" dirty="0"/>
              <a:t>how and why details are used</a:t>
            </a:r>
            <a:r>
              <a:rPr lang="en-US" sz="1900" dirty="0" smtClean="0"/>
              <a:t>.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2200" i="1" dirty="0"/>
              <a:t>Application</a:t>
            </a:r>
          </a:p>
          <a:p>
            <a:r>
              <a:rPr lang="en-US" sz="1900" dirty="0" smtClean="0"/>
              <a:t>Transferring </a:t>
            </a:r>
            <a:r>
              <a:rPr lang="en-US" sz="1900" dirty="0"/>
              <a:t>ideas from one context </a:t>
            </a:r>
            <a:r>
              <a:rPr lang="en-US" sz="1900" dirty="0" smtClean="0"/>
              <a:t>to another</a:t>
            </a:r>
            <a:r>
              <a:rPr lang="en-US" dirty="0" smtClean="0"/>
              <a:t>.</a:t>
            </a:r>
          </a:p>
          <a:p>
            <a:endParaRPr lang="en-US" sz="900" dirty="0"/>
          </a:p>
          <a:p>
            <a:pPr marL="0" indent="0">
              <a:buNone/>
            </a:pPr>
            <a:r>
              <a:rPr lang="en-US" sz="2600" i="1" dirty="0"/>
              <a:t>Synthesis</a:t>
            </a:r>
          </a:p>
          <a:p>
            <a:r>
              <a:rPr lang="en-US" sz="1900" dirty="0" smtClean="0"/>
              <a:t>Putting </a:t>
            </a:r>
            <a:r>
              <a:rPr lang="en-US" sz="1900" dirty="0"/>
              <a:t>ideas together to understand </a:t>
            </a:r>
            <a:r>
              <a:rPr lang="en-US" sz="1900" dirty="0" smtClean="0"/>
              <a:t>a larger </a:t>
            </a:r>
            <a:r>
              <a:rPr lang="en-US" sz="1900" dirty="0"/>
              <a:t>meaning. Inference requires </a:t>
            </a:r>
            <a:r>
              <a:rPr lang="en-US" sz="1900" dirty="0" smtClean="0"/>
              <a:t>synthesis.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94147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58200" cy="4983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Organization</a:t>
            </a:r>
          </a:p>
          <a:p>
            <a:r>
              <a:rPr lang="en-US" dirty="0" smtClean="0"/>
              <a:t> </a:t>
            </a:r>
            <a:r>
              <a:rPr lang="en-US" dirty="0"/>
              <a:t>Ordering ideas, topic sentences, </a:t>
            </a:r>
            <a:r>
              <a:rPr lang="en-US" dirty="0" smtClean="0"/>
              <a:t>relevance, paragraphing.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sz="1000" dirty="0" smtClean="0"/>
          </a:p>
          <a:p>
            <a:pPr marL="0" indent="0">
              <a:buNone/>
            </a:pPr>
            <a:r>
              <a:rPr lang="en-US" b="1" dirty="0" smtClean="0"/>
              <a:t>Sentence </a:t>
            </a:r>
            <a:r>
              <a:rPr lang="en-US" b="1" dirty="0"/>
              <a:t>Structure</a:t>
            </a:r>
          </a:p>
          <a:p>
            <a:r>
              <a:rPr lang="en-US" dirty="0" smtClean="0"/>
              <a:t>Run-ons</a:t>
            </a:r>
            <a:r>
              <a:rPr lang="en-US" dirty="0"/>
              <a:t>, fragments, parallel </a:t>
            </a:r>
            <a:r>
              <a:rPr lang="en-US" dirty="0" smtClean="0"/>
              <a:t>structure.</a:t>
            </a:r>
          </a:p>
          <a:p>
            <a:endParaRPr lang="en-US" sz="1000" dirty="0"/>
          </a:p>
          <a:p>
            <a:pPr marL="0" indent="0">
              <a:buNone/>
            </a:pPr>
            <a:r>
              <a:rPr lang="en-US" b="1" dirty="0" smtClean="0"/>
              <a:t>Usage</a:t>
            </a:r>
            <a:endParaRPr lang="en-US" b="1" dirty="0"/>
          </a:p>
          <a:p>
            <a:r>
              <a:rPr lang="en-US" dirty="0" smtClean="0"/>
              <a:t>Subject-verb </a:t>
            </a:r>
            <a:r>
              <a:rPr lang="en-US" dirty="0"/>
              <a:t>agreement, </a:t>
            </a:r>
            <a:r>
              <a:rPr lang="en-US" dirty="0" smtClean="0"/>
              <a:t>pronoun agreement</a:t>
            </a:r>
            <a:r>
              <a:rPr lang="en-US" dirty="0"/>
              <a:t>, </a:t>
            </a:r>
            <a:r>
              <a:rPr lang="en-US" dirty="0" smtClean="0"/>
              <a:t>tense.</a:t>
            </a:r>
          </a:p>
          <a:p>
            <a:endParaRPr lang="en-US" sz="1100" dirty="0" smtClean="0"/>
          </a:p>
          <a:p>
            <a:pPr marL="0" indent="0">
              <a:buNone/>
            </a:pPr>
            <a:r>
              <a:rPr lang="en-US" b="1" dirty="0" smtClean="0"/>
              <a:t>Mechanics</a:t>
            </a:r>
            <a:endParaRPr lang="en-US" b="1" dirty="0"/>
          </a:p>
          <a:p>
            <a:r>
              <a:rPr lang="en-US" dirty="0" smtClean="0"/>
              <a:t>Capitalization</a:t>
            </a:r>
            <a:r>
              <a:rPr lang="en-US" dirty="0"/>
              <a:t>; punctuation (commas</a:t>
            </a:r>
            <a:r>
              <a:rPr lang="en-US" dirty="0" smtClean="0"/>
              <a:t>); spelling </a:t>
            </a:r>
            <a:r>
              <a:rPr lang="en-US" dirty="0"/>
              <a:t>of </a:t>
            </a:r>
            <a:r>
              <a:rPr lang="en-US" dirty="0" smtClean="0"/>
              <a:t>homonyms, contractions, possessives.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b="1" dirty="0" smtClean="0"/>
              <a:t>Contexts</a:t>
            </a:r>
            <a:endParaRPr lang="en-US" b="1" dirty="0"/>
          </a:p>
          <a:p>
            <a:r>
              <a:rPr lang="en-US" dirty="0" smtClean="0"/>
              <a:t>Questions </a:t>
            </a:r>
            <a:r>
              <a:rPr lang="en-US" dirty="0"/>
              <a:t>represent how-to </a:t>
            </a:r>
            <a:r>
              <a:rPr lang="en-US" dirty="0" smtClean="0"/>
              <a:t>documents, informative </a:t>
            </a:r>
            <a:r>
              <a:rPr lang="en-US" dirty="0"/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225739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Back-to Back &amp; Face-to-Face Protocol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599" y="838200"/>
            <a:ext cx="8694345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200" b="1" dirty="0"/>
              <a:t>Procedure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1. </a:t>
            </a:r>
            <a:r>
              <a:rPr lang="en-US" sz="2000" dirty="0" smtClean="0">
                <a:solidFill>
                  <a:srgbClr val="FF0000"/>
                </a:solidFill>
              </a:rPr>
              <a:t>Find </a:t>
            </a:r>
            <a:r>
              <a:rPr lang="en-US" sz="2000" dirty="0">
                <a:solidFill>
                  <a:srgbClr val="FF0000"/>
                </a:solidFill>
              </a:rPr>
              <a:t>a partner </a:t>
            </a:r>
            <a:r>
              <a:rPr lang="en-US" sz="2000" dirty="0"/>
              <a:t>and stand back-to-back with him/her. Be respectful of space</a:t>
            </a:r>
            <a:r>
              <a:rPr lang="en-US" sz="2000" dirty="0" smtClean="0"/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800" dirty="0"/>
          </a:p>
          <a:p>
            <a:r>
              <a:rPr lang="en-US" sz="2000" dirty="0"/>
              <a:t>2. </a:t>
            </a:r>
            <a:r>
              <a:rPr lang="en-US" sz="2000" dirty="0">
                <a:solidFill>
                  <a:srgbClr val="FF0000"/>
                </a:solidFill>
              </a:rPr>
              <a:t>Wait for the question, opinion</a:t>
            </a:r>
            <a:r>
              <a:rPr lang="en-US" sz="2000" dirty="0"/>
              <a:t>, etc. that you will be asked to share with your </a:t>
            </a:r>
            <a:endParaRPr lang="en-US" sz="2000" dirty="0" smtClean="0"/>
          </a:p>
          <a:p>
            <a:r>
              <a:rPr lang="en-US" sz="2000" dirty="0" smtClean="0"/>
              <a:t>     partner.</a:t>
            </a:r>
          </a:p>
          <a:p>
            <a:endParaRPr lang="en-US" sz="800" dirty="0"/>
          </a:p>
          <a:p>
            <a:r>
              <a:rPr lang="en-US" sz="2000" dirty="0"/>
              <a:t>3. </a:t>
            </a:r>
            <a:r>
              <a:rPr lang="en-US" sz="2000" dirty="0">
                <a:solidFill>
                  <a:srgbClr val="FF0000"/>
                </a:solidFill>
              </a:rPr>
              <a:t>Think about what </a:t>
            </a:r>
            <a:r>
              <a:rPr lang="en-US" sz="2000" dirty="0"/>
              <a:t>it is </a:t>
            </a:r>
            <a:r>
              <a:rPr lang="en-US" sz="2000" dirty="0">
                <a:solidFill>
                  <a:srgbClr val="FF0000"/>
                </a:solidFill>
              </a:rPr>
              <a:t>you want to share </a:t>
            </a:r>
            <a:r>
              <a:rPr lang="en-US" sz="2000" dirty="0"/>
              <a:t>and </a:t>
            </a:r>
            <a:r>
              <a:rPr lang="en-US" sz="2000" dirty="0">
                <a:solidFill>
                  <a:srgbClr val="FF0000"/>
                </a:solidFill>
              </a:rPr>
              <a:t>how you might best express 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/>
              <a:t> </a:t>
            </a:r>
            <a:r>
              <a:rPr lang="en-US" sz="2000" dirty="0" smtClean="0"/>
              <a:t>    </a:t>
            </a:r>
            <a:r>
              <a:rPr lang="en-US" sz="2000" dirty="0" smtClean="0">
                <a:solidFill>
                  <a:srgbClr val="FF0000"/>
                </a:solidFill>
              </a:rPr>
              <a:t>yourself</a:t>
            </a:r>
            <a:r>
              <a:rPr lang="en-US" sz="2000" dirty="0" smtClean="0"/>
              <a:t>.</a:t>
            </a:r>
          </a:p>
          <a:p>
            <a:endParaRPr lang="en-US" sz="800" dirty="0"/>
          </a:p>
          <a:p>
            <a:r>
              <a:rPr lang="en-US" sz="2000" dirty="0"/>
              <a:t>4. </a:t>
            </a:r>
            <a:r>
              <a:rPr lang="en-US" sz="2000" dirty="0">
                <a:solidFill>
                  <a:srgbClr val="FF0000"/>
                </a:solidFill>
              </a:rPr>
              <a:t>When the facilitator says</a:t>
            </a:r>
            <a:r>
              <a:rPr lang="en-US" sz="2000" dirty="0"/>
              <a:t>, “</a:t>
            </a:r>
            <a:r>
              <a:rPr lang="en-US" sz="2000" dirty="0">
                <a:solidFill>
                  <a:srgbClr val="FF0000"/>
                </a:solidFill>
              </a:rPr>
              <a:t>face-to-face”</a:t>
            </a:r>
            <a:r>
              <a:rPr lang="en-US" sz="2000" dirty="0"/>
              <a:t>, turn, </a:t>
            </a:r>
            <a:r>
              <a:rPr lang="en-US" sz="2000" dirty="0">
                <a:solidFill>
                  <a:srgbClr val="FF0000"/>
                </a:solidFill>
              </a:rPr>
              <a:t>face your partner, and decide 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  who will </a:t>
            </a:r>
            <a:r>
              <a:rPr lang="en-US" sz="2000" dirty="0">
                <a:solidFill>
                  <a:srgbClr val="FF0000"/>
                </a:solidFill>
              </a:rPr>
              <a:t>share first </a:t>
            </a:r>
            <a:r>
              <a:rPr lang="en-US" sz="2000" dirty="0"/>
              <a:t>if the facilitator has </a:t>
            </a:r>
            <a:r>
              <a:rPr lang="en-US" sz="2000" dirty="0" smtClean="0"/>
              <a:t>not indicated </a:t>
            </a:r>
            <a:r>
              <a:rPr lang="en-US" sz="2000" dirty="0"/>
              <a:t>that a certain person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should </a:t>
            </a:r>
            <a:r>
              <a:rPr lang="en-US" sz="2000" dirty="0"/>
              <a:t>go </a:t>
            </a:r>
            <a:r>
              <a:rPr lang="en-US" sz="2000" dirty="0" smtClean="0"/>
              <a:t>first.</a:t>
            </a:r>
          </a:p>
          <a:p>
            <a:endParaRPr lang="en-US" sz="800" dirty="0"/>
          </a:p>
          <a:p>
            <a:r>
              <a:rPr lang="en-US" sz="2000" dirty="0"/>
              <a:t>5. </a:t>
            </a:r>
            <a:r>
              <a:rPr lang="en-US" sz="2000" dirty="0">
                <a:solidFill>
                  <a:srgbClr val="FF0000"/>
                </a:solidFill>
              </a:rPr>
              <a:t>Listen carefully when your partner is speaking </a:t>
            </a:r>
            <a:r>
              <a:rPr lang="en-US" sz="2000" dirty="0"/>
              <a:t>and be sure to </a:t>
            </a:r>
            <a:r>
              <a:rPr lang="en-US" sz="2000" dirty="0">
                <a:solidFill>
                  <a:srgbClr val="FF0000"/>
                </a:solidFill>
              </a:rPr>
              <a:t>give him/her eye 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     contact</a:t>
            </a:r>
            <a:r>
              <a:rPr lang="en-US" sz="2000" dirty="0" smtClean="0"/>
              <a:t>.</a:t>
            </a:r>
          </a:p>
          <a:p>
            <a:endParaRPr lang="en-US" sz="800" dirty="0" smtClean="0"/>
          </a:p>
          <a:p>
            <a:r>
              <a:rPr lang="en-US" sz="2000" dirty="0" smtClean="0"/>
              <a:t>6</a:t>
            </a:r>
            <a:r>
              <a:rPr lang="en-US" sz="2000" dirty="0"/>
              <a:t>. </a:t>
            </a:r>
            <a:r>
              <a:rPr lang="en-US" sz="2000" dirty="0">
                <a:solidFill>
                  <a:srgbClr val="FF0000"/>
                </a:solidFill>
              </a:rPr>
              <a:t>When </a:t>
            </a:r>
            <a:r>
              <a:rPr lang="en-US" sz="2000" dirty="0"/>
              <a:t>given the </a:t>
            </a:r>
            <a:r>
              <a:rPr lang="en-US" sz="2000" dirty="0">
                <a:solidFill>
                  <a:srgbClr val="FF0000"/>
                </a:solidFill>
              </a:rPr>
              <a:t>signal, find a new partne</a:t>
            </a:r>
            <a:r>
              <a:rPr lang="en-US" sz="2000" dirty="0"/>
              <a:t>r, stand back-to-back and wait for your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new </a:t>
            </a:r>
            <a:r>
              <a:rPr lang="en-US" sz="2000" dirty="0"/>
              <a:t>questions, opinion, etc</a:t>
            </a:r>
            <a:r>
              <a:rPr lang="en-US" sz="2000" dirty="0" smtClean="0"/>
              <a:t>.</a:t>
            </a:r>
          </a:p>
          <a:p>
            <a:endParaRPr lang="en-US" sz="800" dirty="0" smtClean="0"/>
          </a:p>
        </p:txBody>
      </p:sp>
    </p:spTree>
    <p:extLst>
      <p:ext uri="{BB962C8B-B14F-4D97-AF65-F5344CB8AC3E}">
        <p14:creationId xmlns:p14="http://schemas.microsoft.com/office/powerpoint/2010/main" val="314380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3539</TotalTime>
  <Words>2100</Words>
  <Application>Microsoft Office PowerPoint</Application>
  <PresentationFormat>On-screen Show (4:3)</PresentationFormat>
  <Paragraphs>404</Paragraphs>
  <Slides>34</Slides>
  <Notes>34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Adjacency</vt:lpstr>
      <vt:lpstr>Keys to the TASC and Beyond: Strategies to Improve Literacy Outcomes Across the Adult Ed.  </vt:lpstr>
      <vt:lpstr>Outcomes</vt:lpstr>
      <vt:lpstr>Reading &amp; Writing Structure</vt:lpstr>
      <vt:lpstr> 2015 TASC Reading Structure</vt:lpstr>
      <vt:lpstr>TASC Writing Structure</vt:lpstr>
      <vt:lpstr>Reading &amp; Writing</vt:lpstr>
      <vt:lpstr>Reading </vt:lpstr>
      <vt:lpstr>Writing</vt:lpstr>
      <vt:lpstr>Back-to Back &amp; Face-to-Face Protocol</vt:lpstr>
      <vt:lpstr>Back-to Back &amp; Face-to-Face Protocol</vt:lpstr>
      <vt:lpstr>PowerPoint Presentation</vt:lpstr>
      <vt:lpstr>PowerPoint Presentation</vt:lpstr>
      <vt:lpstr>Activity Debrief</vt:lpstr>
      <vt:lpstr>Words, Words, Words</vt:lpstr>
      <vt:lpstr>Four Principles for Effective Vocabulary Instruction</vt:lpstr>
      <vt:lpstr>Vocabulary Activity</vt:lpstr>
      <vt:lpstr>Frayer Model</vt:lpstr>
      <vt:lpstr>PowerPoint Presentation</vt:lpstr>
      <vt:lpstr>Concept Map</vt:lpstr>
      <vt:lpstr>PowerPoint Presentation</vt:lpstr>
      <vt:lpstr>Describe It </vt:lpstr>
      <vt:lpstr>Sticky  </vt:lpstr>
      <vt:lpstr>Categorize It</vt:lpstr>
      <vt:lpstr>Sentence Frames</vt:lpstr>
      <vt:lpstr>Vocabulary Debrief</vt:lpstr>
      <vt:lpstr>Read, Read, Read, Write, Write, Write</vt:lpstr>
      <vt:lpstr>Content Depth of Knowledge  (DOK) Framework</vt:lpstr>
      <vt:lpstr>DOK Reading &amp; Writing</vt:lpstr>
      <vt:lpstr>TEA   PARTY</vt:lpstr>
      <vt:lpstr>PowerPoint Presentation</vt:lpstr>
      <vt:lpstr>What? Who? </vt:lpstr>
      <vt:lpstr>PowerPoint Presentation</vt:lpstr>
      <vt:lpstr>PowerPoint Presentation</vt:lpstr>
      <vt:lpstr>Resources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the Challenge of TASC Mathematics for 2015</dc:title>
  <dc:creator>Lori Allen</dc:creator>
  <cp:lastModifiedBy>Lavern Nelson</cp:lastModifiedBy>
  <cp:revision>113</cp:revision>
  <cp:lastPrinted>2015-05-13T16:44:57Z</cp:lastPrinted>
  <dcterms:created xsi:type="dcterms:W3CDTF">2015-03-31T16:11:50Z</dcterms:created>
  <dcterms:modified xsi:type="dcterms:W3CDTF">2015-05-14T20:47:51Z</dcterms:modified>
</cp:coreProperties>
</file>