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308" r:id="rId3"/>
    <p:sldId id="287" r:id="rId4"/>
    <p:sldId id="289" r:id="rId5"/>
    <p:sldId id="291" r:id="rId6"/>
    <p:sldId id="290" r:id="rId7"/>
    <p:sldId id="292" r:id="rId8"/>
    <p:sldId id="288" r:id="rId9"/>
    <p:sldId id="319" r:id="rId10"/>
    <p:sldId id="320" r:id="rId11"/>
    <p:sldId id="322" r:id="rId12"/>
    <p:sldId id="321" r:id="rId13"/>
    <p:sldId id="32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888" y="18"/>
      </p:cViewPr>
      <p:guideLst>
        <p:guide orient="horz" pos="2160"/>
        <p:guide pos="2880"/>
      </p:guideLst>
    </p:cSldViewPr>
  </p:slideViewPr>
  <p:notesTextViewPr>
    <p:cViewPr>
      <p:scale>
        <a:sx n="1" d="1"/>
        <a:sy n="1" d="1"/>
      </p:scale>
      <p:origin x="0" y="0"/>
    </p:cViewPr>
  </p:notesTextViewPr>
  <p:sorterViewPr>
    <p:cViewPr>
      <p:scale>
        <a:sx n="66" d="100"/>
        <a:sy n="66" d="100"/>
      </p:scale>
      <p:origin x="0" y="20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D44520-D845-AB4F-B856-5142029367C1}" type="datetimeFigureOut">
              <a:rPr lang="en-US" smtClean="0"/>
              <a:t>5/27/2015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C21DE6-4E68-0147-8111-C426BD41D17D}" type="slidenum">
              <a:rPr lang="en-US" smtClean="0"/>
              <a:t>‹#›</a:t>
            </a:fld>
            <a:endParaRPr lang="en-US"/>
          </a:p>
        </p:txBody>
      </p:sp>
    </p:spTree>
    <p:extLst>
      <p:ext uri="{BB962C8B-B14F-4D97-AF65-F5344CB8AC3E}">
        <p14:creationId xmlns:p14="http://schemas.microsoft.com/office/powerpoint/2010/main" val="41586326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t>Were students closer to the zero marker more or less accurate than those further away? (Answer: Students close to the zero marker should be less accurate because the values of the tangents of angles close to 90º become large quickly and a small error in the angle measurement results in a large distance error. Note that the same problem would be seen as the measured angle approached zero degrees, but a student would have to be infinitely far away for that.)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t>Could this method be used in the wilderness if you did not have a calculator or Trig Tables? (Answer: It is not easy to memorize the tangent values for all angles but one value is very easy to remember: tan(45). Have the students find this value and then explain why they get a simple answer.)</a:t>
            </a:r>
          </a:p>
          <a:p>
            <a:endParaRPr lang="en-US" dirty="0"/>
          </a:p>
        </p:txBody>
      </p:sp>
      <p:sp>
        <p:nvSpPr>
          <p:cNvPr id="4" name="Slide Number Placeholder 3"/>
          <p:cNvSpPr>
            <a:spLocks noGrp="1"/>
          </p:cNvSpPr>
          <p:nvPr>
            <p:ph type="sldNum" sz="quarter" idx="10"/>
          </p:nvPr>
        </p:nvSpPr>
        <p:spPr/>
        <p:txBody>
          <a:bodyPr/>
          <a:lstStyle/>
          <a:p>
            <a:fld id="{A9C21DE6-4E68-0147-8111-C426BD41D17D}" type="slidenum">
              <a:rPr lang="en-US" smtClean="0"/>
              <a:t>7</a:t>
            </a:fld>
            <a:endParaRPr lang="en-US"/>
          </a:p>
        </p:txBody>
      </p:sp>
    </p:spTree>
    <p:extLst>
      <p:ext uri="{BB962C8B-B14F-4D97-AF65-F5344CB8AC3E}">
        <p14:creationId xmlns:p14="http://schemas.microsoft.com/office/powerpoint/2010/main" val="654932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414B74D-2047-4D62-9DB8-39F6D0776D4B}"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14B74D-2047-4D62-9DB8-39F6D0776D4B}"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414B74D-2047-4D62-9DB8-39F6D0776D4B}"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43881-357A-4288-89FF-9DDF3C380D47}"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14B74D-2047-4D62-9DB8-39F6D0776D4B}"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43881-357A-4288-89FF-9DDF3C380D47}"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14B74D-2047-4D62-9DB8-39F6D0776D4B}" type="datetimeFigureOut">
              <a:rPr lang="en-US" smtClean="0"/>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414B74D-2047-4D62-9DB8-39F6D0776D4B}"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43881-357A-4288-89FF-9DDF3C380D47}"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14B74D-2047-4D62-9DB8-39F6D0776D4B}" type="datetimeFigureOut">
              <a:rPr lang="en-US" smtClean="0"/>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14B74D-2047-4D62-9DB8-39F6D0776D4B}" type="datetimeFigureOut">
              <a:rPr lang="en-US" smtClean="0"/>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414B74D-2047-4D62-9DB8-39F6D0776D4B}" type="datetimeFigureOut">
              <a:rPr lang="en-US" smtClean="0"/>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443881-357A-4288-89FF-9DDF3C380D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414B74D-2047-4D62-9DB8-39F6D0776D4B}"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43881-357A-4288-89FF-9DDF3C380D47}"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14B74D-2047-4D62-9DB8-39F6D0776D4B}" type="datetimeFigureOut">
              <a:rPr lang="en-US" smtClean="0"/>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443881-357A-4288-89FF-9DDF3C380D47}"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414B74D-2047-4D62-9DB8-39F6D0776D4B}" type="datetimeFigureOut">
              <a:rPr lang="en-US" smtClean="0"/>
              <a:t>5/27/2015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0443881-357A-4288-89FF-9DDF3C380D47}"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14400"/>
            <a:ext cx="7772400" cy="1780108"/>
          </a:xfrm>
        </p:spPr>
        <p:txBody>
          <a:bodyPr>
            <a:normAutofit fontScale="90000"/>
          </a:bodyPr>
          <a:lstStyle/>
          <a:p>
            <a:r>
              <a:rPr lang="en-US" dirty="0"/>
              <a:t> </a:t>
            </a:r>
            <a:br>
              <a:rPr lang="en-US" dirty="0"/>
            </a:br>
            <a:r>
              <a:rPr lang="en-US" dirty="0"/>
              <a:t>Meeting the Challenge of TASC Mathematics for 2015</a:t>
            </a:r>
            <a:br>
              <a:rPr lang="en-US" dirty="0"/>
            </a:br>
            <a:endParaRPr lang="en-US" dirty="0"/>
          </a:p>
        </p:txBody>
      </p:sp>
      <p:sp>
        <p:nvSpPr>
          <p:cNvPr id="3" name="Subtitle 2"/>
          <p:cNvSpPr>
            <a:spLocks noGrp="1"/>
          </p:cNvSpPr>
          <p:nvPr>
            <p:ph type="subTitle" idx="1"/>
          </p:nvPr>
        </p:nvSpPr>
        <p:spPr/>
        <p:txBody>
          <a:bodyPr>
            <a:noAutofit/>
          </a:bodyPr>
          <a:lstStyle/>
          <a:p>
            <a:r>
              <a:rPr lang="en-US" sz="2800" dirty="0" smtClean="0"/>
              <a:t>Patrick Cravillion</a:t>
            </a:r>
          </a:p>
          <a:p>
            <a:r>
              <a:rPr lang="en-US" sz="2800" dirty="0" smtClean="0"/>
              <a:t>Kathy Lent</a:t>
            </a:r>
          </a:p>
          <a:p>
            <a:r>
              <a:rPr lang="en-US" sz="2800" dirty="0" smtClean="0"/>
              <a:t>Celia </a:t>
            </a:r>
            <a:r>
              <a:rPr lang="en-US" sz="2800" dirty="0" err="1" smtClean="0"/>
              <a:t>Volbrecht</a:t>
            </a:r>
            <a:endParaRPr lang="en-US" sz="2800" dirty="0"/>
          </a:p>
        </p:txBody>
      </p:sp>
    </p:spTree>
    <p:extLst>
      <p:ext uri="{BB962C8B-B14F-4D97-AF65-F5344CB8AC3E}">
        <p14:creationId xmlns:p14="http://schemas.microsoft.com/office/powerpoint/2010/main" val="2105557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How To Make A Clinometer </a:t>
            </a:r>
            <a:endParaRPr lang="en-US" dirty="0"/>
          </a:p>
        </p:txBody>
      </p:sp>
      <p:sp>
        <p:nvSpPr>
          <p:cNvPr id="5" name="Content Placeholder 4"/>
          <p:cNvSpPr>
            <a:spLocks noGrp="1"/>
          </p:cNvSpPr>
          <p:nvPr>
            <p:ph sz="quarter" idx="13"/>
          </p:nvPr>
        </p:nvSpPr>
        <p:spPr/>
        <p:txBody>
          <a:bodyPr/>
          <a:lstStyle/>
          <a:p>
            <a:r>
              <a:rPr lang="en-US" dirty="0"/>
              <a:t>Cut out and tape or glue a protractor scale to the index card or cardboard as shown below. </a:t>
            </a:r>
            <a:r>
              <a:rPr lang="en-US" b="1" dirty="0"/>
              <a:t>Note </a:t>
            </a:r>
            <a:r>
              <a:rPr lang="en-US" dirty="0"/>
              <a:t>that the zero on the protractor should be on the </a:t>
            </a:r>
            <a:r>
              <a:rPr lang="en-US" b="1" i="1" dirty="0"/>
              <a:t>edge </a:t>
            </a:r>
            <a:r>
              <a:rPr lang="en-US" dirty="0"/>
              <a:t>of the card. </a:t>
            </a:r>
          </a:p>
          <a:p>
            <a:endParaRPr lang="en-US" dirty="0"/>
          </a:p>
        </p:txBody>
      </p:sp>
      <p:sp>
        <p:nvSpPr>
          <p:cNvPr id="6" name="Content Placeholder 5"/>
          <p:cNvSpPr>
            <a:spLocks noGrp="1"/>
          </p:cNvSpPr>
          <p:nvPr>
            <p:ph sz="quarter" idx="14"/>
          </p:nvPr>
        </p:nvSpPr>
        <p:spPr/>
        <p:txBody>
          <a:bodyPr/>
          <a:lstStyle/>
          <a:p>
            <a:endParaRPr lang="en-US" dirty="0"/>
          </a:p>
          <a:p>
            <a:pPr marL="0" indent="0">
              <a:buNone/>
            </a:pPr>
            <a:endParaRPr lang="en-US" dirty="0"/>
          </a:p>
        </p:txBody>
      </p:sp>
      <p:pic>
        <p:nvPicPr>
          <p:cNvPr id="7" name="Picture 6"/>
          <p:cNvPicPr>
            <a:picLocks noChangeAspect="1"/>
          </p:cNvPicPr>
          <p:nvPr/>
        </p:nvPicPr>
        <p:blipFill>
          <a:blip r:embed="rId2"/>
          <a:stretch>
            <a:fillRect/>
          </a:stretch>
        </p:blipFill>
        <p:spPr>
          <a:xfrm>
            <a:off x="4808483" y="2819400"/>
            <a:ext cx="4335517" cy="2514600"/>
          </a:xfrm>
          <a:prstGeom prst="rect">
            <a:avLst/>
          </a:prstGeom>
        </p:spPr>
      </p:pic>
    </p:spTree>
    <p:extLst>
      <p:ext uri="{BB962C8B-B14F-4D97-AF65-F5344CB8AC3E}">
        <p14:creationId xmlns:p14="http://schemas.microsoft.com/office/powerpoint/2010/main" val="1550518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2" name="Content Placeholder 1"/>
          <p:cNvSpPr>
            <a:spLocks noGrp="1"/>
          </p:cNvSpPr>
          <p:nvPr>
            <p:ph sz="quarter" idx="13"/>
          </p:nvPr>
        </p:nvSpPr>
        <p:spPr/>
        <p:txBody>
          <a:bodyPr/>
          <a:lstStyle/>
          <a:p>
            <a:r>
              <a:rPr lang="en-US" dirty="0"/>
              <a:t>Tape a straw along the top of the card, as shown. Put the string into the straw at X, pull it through the straw, and staple or tape it to the card near point Y (see </a:t>
            </a:r>
            <a:r>
              <a:rPr lang="en-US" dirty="0" smtClean="0"/>
              <a:t>diagram)</a:t>
            </a:r>
            <a:r>
              <a:rPr lang="en-US" dirty="0"/>
              <a:t>. </a:t>
            </a:r>
          </a:p>
          <a:p>
            <a:endParaRPr lang="en-US" dirty="0"/>
          </a:p>
        </p:txBody>
      </p:sp>
      <p:pic>
        <p:nvPicPr>
          <p:cNvPr id="10" name="Content Placeholder 9"/>
          <p:cNvPicPr>
            <a:picLocks noGrp="1" noChangeAspect="1"/>
          </p:cNvPicPr>
          <p:nvPr>
            <p:ph sz="quarter" idx="14"/>
          </p:nvPr>
        </p:nvPicPr>
        <p:blipFill>
          <a:blip r:embed="rId2"/>
          <a:srcRect l="3932" r="3932"/>
          <a:stretch>
            <a:fillRect/>
          </a:stretch>
        </p:blipFill>
        <p:spPr/>
      </p:pic>
    </p:spTree>
    <p:extLst>
      <p:ext uri="{BB962C8B-B14F-4D97-AF65-F5344CB8AC3E}">
        <p14:creationId xmlns:p14="http://schemas.microsoft.com/office/powerpoint/2010/main" val="3426958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a:xfrm>
            <a:off x="457200" y="2590800"/>
            <a:ext cx="3822192" cy="3447288"/>
          </a:xfrm>
        </p:spPr>
        <p:txBody>
          <a:bodyPr>
            <a:normAutofit fontScale="92500"/>
          </a:bodyPr>
          <a:lstStyle/>
          <a:p>
            <a:r>
              <a:rPr lang="en-US" dirty="0"/>
              <a:t>Tie a weight (such as a washer) to the other end of the string so that the string will hang vertically a little below the bottom of the card. Ensure that the string is long enough for the weight to hang freely throughout the rotation of the clinometer. </a:t>
            </a:r>
          </a:p>
          <a:p>
            <a:endParaRPr lang="en-US" dirty="0"/>
          </a:p>
        </p:txBody>
      </p:sp>
      <p:sp>
        <p:nvSpPr>
          <p:cNvPr id="8" name="Content Placeholder 7"/>
          <p:cNvSpPr>
            <a:spLocks noGrp="1"/>
          </p:cNvSpPr>
          <p:nvPr>
            <p:ph sz="quarter" idx="14"/>
          </p:nvPr>
        </p:nvSpPr>
        <p:spPr/>
        <p:txBody>
          <a:bodyPr/>
          <a:lstStyle/>
          <a:p>
            <a:pPr marL="0" indent="0">
              <a:buNone/>
            </a:pPr>
            <a:r>
              <a:rPr lang="en-US" dirty="0" smtClean="0"/>
              <a:t>        </a:t>
            </a:r>
            <a:endParaRPr lang="en-US" dirty="0"/>
          </a:p>
        </p:txBody>
      </p:sp>
      <p:pic>
        <p:nvPicPr>
          <p:cNvPr id="10" name="Picture 9"/>
          <p:cNvPicPr>
            <a:picLocks noChangeAspect="1"/>
          </p:cNvPicPr>
          <p:nvPr/>
        </p:nvPicPr>
        <p:blipFill>
          <a:blip r:embed="rId2"/>
          <a:stretch>
            <a:fillRect/>
          </a:stretch>
        </p:blipFill>
        <p:spPr>
          <a:xfrm>
            <a:off x="4419600" y="2743200"/>
            <a:ext cx="4357255" cy="2819400"/>
          </a:xfrm>
          <a:prstGeom prst="rect">
            <a:avLst/>
          </a:prstGeom>
        </p:spPr>
      </p:pic>
    </p:spTree>
    <p:extLst>
      <p:ext uri="{BB962C8B-B14F-4D97-AF65-F5344CB8AC3E}">
        <p14:creationId xmlns:p14="http://schemas.microsoft.com/office/powerpoint/2010/main" val="130753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Clinometer </a:t>
            </a:r>
            <a:endParaRPr lang="en-US" dirty="0"/>
          </a:p>
        </p:txBody>
      </p:sp>
      <p:sp>
        <p:nvSpPr>
          <p:cNvPr id="7" name="Content Placeholder 6"/>
          <p:cNvSpPr>
            <a:spLocks noGrp="1"/>
          </p:cNvSpPr>
          <p:nvPr>
            <p:ph idx="1"/>
          </p:nvPr>
        </p:nvSpPr>
        <p:spPr/>
        <p:txBody>
          <a:bodyPr>
            <a:normAutofit lnSpcReduction="10000"/>
          </a:bodyPr>
          <a:lstStyle/>
          <a:p>
            <a:r>
              <a:rPr lang="en-US" dirty="0" smtClean="0"/>
              <a:t>When </a:t>
            </a:r>
            <a:r>
              <a:rPr lang="en-US" dirty="0"/>
              <a:t>using the clinometer, you should stand at a convenient distance from the object that you are measuring. Sight the top of the object through the straw and record the angle where the string intersects the protractor scale. Your partner can help you with this. </a:t>
            </a:r>
            <a:endParaRPr lang="en-US" dirty="0" smtClean="0"/>
          </a:p>
          <a:p>
            <a:endParaRPr lang="en-US" dirty="0"/>
          </a:p>
          <a:p>
            <a:r>
              <a:rPr lang="en-US" dirty="0" smtClean="0"/>
              <a:t>TASK: Find the height of an object in the room or outside.</a:t>
            </a:r>
            <a:endParaRPr lang="en-US" dirty="0"/>
          </a:p>
          <a:p>
            <a:endParaRPr lang="en-US" dirty="0"/>
          </a:p>
        </p:txBody>
      </p:sp>
    </p:spTree>
    <p:extLst>
      <p:ext uri="{BB962C8B-B14F-4D97-AF65-F5344CB8AC3E}">
        <p14:creationId xmlns:p14="http://schemas.microsoft.com/office/powerpoint/2010/main" val="38636959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mtClean="0"/>
              <a:t>Scoot </a:t>
            </a:r>
            <a:r>
              <a:rPr lang="en-US" dirty="0" smtClean="0"/>
              <a:t>Trig Activity</a:t>
            </a:r>
          </a:p>
          <a:p>
            <a:r>
              <a:rPr lang="en-US" dirty="0" smtClean="0"/>
              <a:t>Trig River</a:t>
            </a:r>
          </a:p>
          <a:p>
            <a:r>
              <a:rPr lang="en-US" dirty="0" smtClean="0"/>
              <a:t>Hypsometer</a:t>
            </a:r>
          </a:p>
          <a:p>
            <a:r>
              <a:rPr lang="en-US" dirty="0" smtClean="0"/>
              <a:t>Blood Spatter</a:t>
            </a:r>
            <a:endParaRPr lang="en-US" dirty="0"/>
          </a:p>
        </p:txBody>
      </p:sp>
      <p:sp>
        <p:nvSpPr>
          <p:cNvPr id="3" name="Title 2"/>
          <p:cNvSpPr>
            <a:spLocks noGrp="1"/>
          </p:cNvSpPr>
          <p:nvPr>
            <p:ph type="title"/>
          </p:nvPr>
        </p:nvSpPr>
        <p:spPr/>
        <p:txBody>
          <a:bodyPr>
            <a:normAutofit fontScale="90000"/>
          </a:bodyPr>
          <a:lstStyle/>
          <a:p>
            <a:r>
              <a:rPr lang="en-US" dirty="0" smtClean="0"/>
              <a:t>Afternoon</a:t>
            </a:r>
            <a:br>
              <a:rPr lang="en-US" dirty="0" smtClean="0"/>
            </a:br>
            <a:r>
              <a:rPr lang="en-US" dirty="0" smtClean="0"/>
              <a:t>Session</a:t>
            </a:r>
            <a:endParaRPr lang="en-US" dirty="0"/>
          </a:p>
        </p:txBody>
      </p:sp>
    </p:spTree>
    <p:extLst>
      <p:ext uri="{BB962C8B-B14F-4D97-AF65-F5344CB8AC3E}">
        <p14:creationId xmlns:p14="http://schemas.microsoft.com/office/powerpoint/2010/main" val="1665802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438401"/>
            <a:ext cx="7924800" cy="990600"/>
          </a:xfrm>
        </p:spPr>
        <p:txBody>
          <a:bodyPr>
            <a:noAutofit/>
          </a:bodyPr>
          <a:lstStyle/>
          <a:p>
            <a:r>
              <a:rPr lang="en-US" sz="2800" dirty="0" smtClean="0"/>
              <a:t>Is </a:t>
            </a:r>
            <a:r>
              <a:rPr lang="en-US" sz="2800" dirty="0"/>
              <a:t>it possible to determine the width of a river without crossing it? </a:t>
            </a:r>
            <a:endParaRPr lang="en-US" sz="2800" dirty="0" smtClean="0"/>
          </a:p>
          <a:p>
            <a:endParaRPr lang="en-US" sz="2800" dirty="0"/>
          </a:p>
          <a:p>
            <a:pPr marL="301943" lvl="1" indent="0">
              <a:spcBef>
                <a:spcPts val="0"/>
              </a:spcBef>
              <a:buNone/>
            </a:pPr>
            <a:r>
              <a:rPr lang="en-US" sz="2600" dirty="0" smtClean="0"/>
              <a:t>		</a:t>
            </a:r>
          </a:p>
          <a:p>
            <a:pPr marL="0" indent="0">
              <a:buNone/>
            </a:pPr>
            <a:endParaRPr lang="en-US" sz="2800" dirty="0" smtClean="0"/>
          </a:p>
        </p:txBody>
      </p:sp>
      <p:sp>
        <p:nvSpPr>
          <p:cNvPr id="3" name="Title 2"/>
          <p:cNvSpPr>
            <a:spLocks noGrp="1"/>
          </p:cNvSpPr>
          <p:nvPr>
            <p:ph type="title"/>
          </p:nvPr>
        </p:nvSpPr>
        <p:spPr/>
        <p:txBody>
          <a:bodyPr>
            <a:normAutofit/>
          </a:bodyPr>
          <a:lstStyle/>
          <a:p>
            <a:r>
              <a:rPr lang="en-US" dirty="0" smtClean="0"/>
              <a:t>Trig</a:t>
            </a:r>
            <a:r>
              <a:rPr lang="en-US" dirty="0"/>
              <a:t> </a:t>
            </a:r>
            <a:r>
              <a:rPr lang="en-US" dirty="0" smtClean="0"/>
              <a:t>River</a:t>
            </a:r>
            <a:endParaRPr lang="en-US" dirty="0"/>
          </a:p>
        </p:txBody>
      </p:sp>
      <p:sp>
        <p:nvSpPr>
          <p:cNvPr id="4" name="TextBox 3"/>
          <p:cNvSpPr txBox="1"/>
          <p:nvPr/>
        </p:nvSpPr>
        <p:spPr>
          <a:xfrm>
            <a:off x="304800" y="1676400"/>
            <a:ext cx="2905513" cy="984885"/>
          </a:xfrm>
          <a:prstGeom prst="rect">
            <a:avLst/>
          </a:prstGeom>
          <a:noFill/>
        </p:spPr>
        <p:txBody>
          <a:bodyPr wrap="none" rtlCol="0">
            <a:spAutoFit/>
          </a:bodyPr>
          <a:lstStyle/>
          <a:p>
            <a:r>
              <a:rPr lang="en-US" sz="4000" dirty="0"/>
              <a:t>Introduction</a:t>
            </a:r>
          </a:p>
          <a:p>
            <a:endParaRPr lang="en-US" dirty="0"/>
          </a:p>
        </p:txBody>
      </p:sp>
      <p:sp>
        <p:nvSpPr>
          <p:cNvPr id="5" name="TextBox 4"/>
          <p:cNvSpPr txBox="1"/>
          <p:nvPr/>
        </p:nvSpPr>
        <p:spPr>
          <a:xfrm>
            <a:off x="1600200" y="3352800"/>
            <a:ext cx="6705600" cy="1107996"/>
          </a:xfrm>
          <a:prstGeom prst="rect">
            <a:avLst/>
          </a:prstGeom>
          <a:noFill/>
        </p:spPr>
        <p:txBody>
          <a:bodyPr wrap="square" rtlCol="0">
            <a:spAutoFit/>
          </a:bodyPr>
          <a:lstStyle/>
          <a:p>
            <a:pPr marL="301943" lvl="1" indent="0">
              <a:buNone/>
            </a:pPr>
            <a:r>
              <a:rPr lang="en-US" sz="2400" dirty="0">
                <a:solidFill>
                  <a:schemeClr val="accent1"/>
                </a:solidFill>
              </a:rPr>
              <a:t>It is possible to come very close to determining</a:t>
            </a:r>
          </a:p>
          <a:p>
            <a:pPr marL="301943" lvl="1" indent="0">
              <a:buNone/>
            </a:pPr>
            <a:r>
              <a:rPr lang="en-US" sz="2400" dirty="0" smtClean="0">
                <a:solidFill>
                  <a:schemeClr val="accent1"/>
                </a:solidFill>
              </a:rPr>
              <a:t>the </a:t>
            </a:r>
            <a:r>
              <a:rPr lang="en-US" sz="2400" dirty="0">
                <a:solidFill>
                  <a:schemeClr val="accent1"/>
                </a:solidFill>
              </a:rPr>
              <a:t>width of a river of any size, using triangles</a:t>
            </a:r>
            <a:r>
              <a:rPr lang="en-US" sz="2400" dirty="0" smtClean="0">
                <a:solidFill>
                  <a:schemeClr val="accent1"/>
                </a:solidFill>
              </a:rPr>
              <a:t>.</a:t>
            </a:r>
            <a:endParaRPr lang="en-US" sz="2400" dirty="0">
              <a:solidFill>
                <a:schemeClr val="accent1"/>
              </a:solidFill>
            </a:endParaRPr>
          </a:p>
          <a:p>
            <a:endParaRPr lang="en-US" dirty="0"/>
          </a:p>
        </p:txBody>
      </p:sp>
      <p:sp>
        <p:nvSpPr>
          <p:cNvPr id="6" name="TextBox 5"/>
          <p:cNvSpPr txBox="1"/>
          <p:nvPr/>
        </p:nvSpPr>
        <p:spPr>
          <a:xfrm>
            <a:off x="914400" y="4419600"/>
            <a:ext cx="7391400" cy="1538883"/>
          </a:xfrm>
          <a:prstGeom prst="rect">
            <a:avLst/>
          </a:prstGeom>
          <a:noFill/>
        </p:spPr>
        <p:txBody>
          <a:bodyPr wrap="square" rtlCol="0">
            <a:spAutoFit/>
          </a:bodyPr>
          <a:lstStyle/>
          <a:p>
            <a:pPr marL="301943" lvl="1" indent="0">
              <a:spcBef>
                <a:spcPts val="0"/>
              </a:spcBef>
              <a:buNone/>
            </a:pPr>
            <a:endParaRPr lang="en-US" sz="1400" dirty="0"/>
          </a:p>
          <a:p>
            <a:r>
              <a:rPr lang="en-US" sz="2800" b="1" i="1" dirty="0"/>
              <a:t>Prediction:</a:t>
            </a:r>
            <a:r>
              <a:rPr lang="en-US" sz="2800" b="1" dirty="0"/>
              <a:t> </a:t>
            </a:r>
            <a:r>
              <a:rPr lang="en-US" sz="2800" dirty="0"/>
              <a:t>Estimate how wide the river is and record your prediction.</a:t>
            </a:r>
          </a:p>
          <a:p>
            <a:endParaRPr lang="en-US" sz="2400" dirty="0"/>
          </a:p>
        </p:txBody>
      </p:sp>
    </p:spTree>
    <p:extLst>
      <p:ext uri="{BB962C8B-B14F-4D97-AF65-F5344CB8AC3E}">
        <p14:creationId xmlns:p14="http://schemas.microsoft.com/office/powerpoint/2010/main" val="352951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p:tgtEl>
                                          <p:spTgt spid="6"/>
                                        </p:tgtEl>
                                        <p:attrNameLst>
                                          <p:attrName>ppt_y</p:attrName>
                                        </p:attrNameLst>
                                      </p:cBhvr>
                                      <p:tavLst>
                                        <p:tav tm="0">
                                          <p:val>
                                            <p:strVal val="#ppt_y+#ppt_h*1.125000"/>
                                          </p:val>
                                        </p:tav>
                                        <p:tav tm="100000">
                                          <p:val>
                                            <p:strVal val="#ppt_y"/>
                                          </p:val>
                                        </p:tav>
                                      </p:tavLst>
                                    </p:anim>
                                    <p:animEffect transition="in" filter="wipe(up)">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2667000"/>
            <a:ext cx="7924800" cy="990600"/>
          </a:xfrm>
        </p:spPr>
        <p:txBody>
          <a:bodyPr>
            <a:noAutofit/>
          </a:bodyPr>
          <a:lstStyle/>
          <a:p>
            <a:pPr lvl="0"/>
            <a:r>
              <a:rPr lang="en-US" sz="2800" dirty="0" smtClean="0"/>
              <a:t>Pair up with another participant.</a:t>
            </a:r>
          </a:p>
          <a:p>
            <a:pPr lvl="0"/>
            <a:r>
              <a:rPr lang="en-US" sz="2800" dirty="0" smtClean="0"/>
              <a:t>Each pair </a:t>
            </a:r>
            <a:r>
              <a:rPr lang="en-US" sz="2800" dirty="0"/>
              <a:t>will work from a different tape </a:t>
            </a:r>
            <a:r>
              <a:rPr lang="en-US" sz="2800" dirty="0" smtClean="0"/>
              <a:t>mark.</a:t>
            </a:r>
          </a:p>
          <a:p>
            <a:pPr lvl="0"/>
            <a:r>
              <a:rPr lang="en-US" sz="2800" dirty="0" smtClean="0"/>
              <a:t>Estimate how </a:t>
            </a:r>
            <a:r>
              <a:rPr lang="en-US" sz="2800" dirty="0"/>
              <a:t>wide the river is and record it on the back of your worksheet</a:t>
            </a:r>
            <a:r>
              <a:rPr lang="en-US" sz="2800" dirty="0" smtClean="0"/>
              <a:t>.</a:t>
            </a:r>
          </a:p>
          <a:p>
            <a:pPr marL="0" lvl="0" indent="0">
              <a:buNone/>
            </a:pPr>
            <a:endParaRPr lang="en-US" sz="2800" dirty="0" smtClean="0"/>
          </a:p>
          <a:p>
            <a:pPr marL="0" lvl="0" indent="0">
              <a:buNone/>
            </a:pPr>
            <a:endParaRPr lang="en-US" sz="2800" dirty="0"/>
          </a:p>
        </p:txBody>
      </p:sp>
      <p:sp>
        <p:nvSpPr>
          <p:cNvPr id="3" name="Title 2"/>
          <p:cNvSpPr>
            <a:spLocks noGrp="1"/>
          </p:cNvSpPr>
          <p:nvPr>
            <p:ph type="title"/>
          </p:nvPr>
        </p:nvSpPr>
        <p:spPr/>
        <p:txBody>
          <a:bodyPr>
            <a:normAutofit/>
          </a:bodyPr>
          <a:lstStyle/>
          <a:p>
            <a:r>
              <a:rPr lang="en-US" dirty="0" smtClean="0"/>
              <a:t>Trig</a:t>
            </a:r>
            <a:r>
              <a:rPr lang="en-US" dirty="0"/>
              <a:t> </a:t>
            </a:r>
            <a:r>
              <a:rPr lang="en-US" dirty="0" smtClean="0"/>
              <a:t>River</a:t>
            </a:r>
            <a:endParaRPr lang="en-US" dirty="0"/>
          </a:p>
        </p:txBody>
      </p:sp>
    </p:spTree>
    <p:extLst>
      <p:ext uri="{BB962C8B-B14F-4D97-AF65-F5344CB8AC3E}">
        <p14:creationId xmlns:p14="http://schemas.microsoft.com/office/powerpoint/2010/main" val="1721818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438400"/>
            <a:ext cx="7924800" cy="3962400"/>
          </a:xfrm>
        </p:spPr>
        <p:txBody>
          <a:bodyPr>
            <a:noAutofit/>
          </a:bodyPr>
          <a:lstStyle/>
          <a:p>
            <a:pPr lvl="0"/>
            <a:r>
              <a:rPr lang="en-US" sz="2800" dirty="0"/>
              <a:t>One student will hold the protractor in place while the other places one end of the string on the center point of the protractor and aims the other end at the Far Edge Marker. Read the angle the string passes over on the protractor </a:t>
            </a:r>
            <a:r>
              <a:rPr lang="en-US" sz="2800" dirty="0" smtClean="0"/>
              <a:t>and </a:t>
            </a:r>
            <a:r>
              <a:rPr lang="en-US" sz="2800" dirty="0"/>
              <a:t>record it on the </a:t>
            </a:r>
            <a:r>
              <a:rPr lang="en-US" sz="2800" dirty="0" smtClean="0"/>
              <a:t>worksheet</a:t>
            </a:r>
          </a:p>
          <a:p>
            <a:pPr marL="0" lvl="0" indent="0">
              <a:buNone/>
            </a:pPr>
            <a:endParaRPr lang="en-US" sz="1600" dirty="0" smtClean="0"/>
          </a:p>
          <a:p>
            <a:pPr lvl="0"/>
            <a:r>
              <a:rPr lang="en-US" sz="2800" dirty="0" smtClean="0"/>
              <a:t>Partners </a:t>
            </a:r>
            <a:r>
              <a:rPr lang="en-US" sz="2800" dirty="0"/>
              <a:t>switch jobs and record a second measurement on their worksheet.</a:t>
            </a:r>
          </a:p>
          <a:p>
            <a:pPr marL="0" lvl="0" indent="0">
              <a:buNone/>
            </a:pPr>
            <a:endParaRPr lang="en-US" sz="2800" dirty="0"/>
          </a:p>
          <a:p>
            <a:pPr marL="0" lvl="0" indent="0">
              <a:buNone/>
            </a:pPr>
            <a:endParaRPr lang="en-US" sz="2800" dirty="0"/>
          </a:p>
          <a:p>
            <a:pPr lvl="0"/>
            <a:endParaRPr lang="en-US" sz="2800" dirty="0"/>
          </a:p>
        </p:txBody>
      </p:sp>
      <p:sp>
        <p:nvSpPr>
          <p:cNvPr id="3" name="Title 2"/>
          <p:cNvSpPr>
            <a:spLocks noGrp="1"/>
          </p:cNvSpPr>
          <p:nvPr>
            <p:ph type="title"/>
          </p:nvPr>
        </p:nvSpPr>
        <p:spPr/>
        <p:txBody>
          <a:bodyPr>
            <a:normAutofit/>
          </a:bodyPr>
          <a:lstStyle/>
          <a:p>
            <a:r>
              <a:rPr lang="en-US" dirty="0" smtClean="0"/>
              <a:t>Trig</a:t>
            </a:r>
            <a:r>
              <a:rPr lang="en-US" dirty="0"/>
              <a:t> </a:t>
            </a:r>
            <a:r>
              <a:rPr lang="en-US" dirty="0" smtClean="0"/>
              <a:t>River</a:t>
            </a:r>
            <a:endParaRPr lang="en-US" dirty="0"/>
          </a:p>
        </p:txBody>
      </p:sp>
    </p:spTree>
    <p:extLst>
      <p:ext uri="{BB962C8B-B14F-4D97-AF65-F5344CB8AC3E}">
        <p14:creationId xmlns:p14="http://schemas.microsoft.com/office/powerpoint/2010/main" val="2388563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5257800"/>
            <a:ext cx="7924800" cy="990600"/>
          </a:xfrm>
        </p:spPr>
        <p:txBody>
          <a:bodyPr>
            <a:noAutofit/>
          </a:bodyPr>
          <a:lstStyle/>
          <a:p>
            <a:pPr lvl="0"/>
            <a:r>
              <a:rPr lang="en-US" sz="2800" dirty="0"/>
              <a:t>Lay the protractor with the center point on the middle of the tape and the zero angle pointing toward the Zero Edge Marker (see Figure </a:t>
            </a:r>
            <a:r>
              <a:rPr lang="en-US" sz="2800" dirty="0" smtClean="0"/>
              <a:t>above).</a:t>
            </a:r>
          </a:p>
          <a:p>
            <a:pPr marL="0" lvl="0" indent="0">
              <a:buNone/>
            </a:pPr>
            <a:endParaRPr lang="en-US" sz="2800" dirty="0"/>
          </a:p>
        </p:txBody>
      </p:sp>
      <p:sp>
        <p:nvSpPr>
          <p:cNvPr id="3" name="Title 2"/>
          <p:cNvSpPr>
            <a:spLocks noGrp="1"/>
          </p:cNvSpPr>
          <p:nvPr>
            <p:ph type="title"/>
          </p:nvPr>
        </p:nvSpPr>
        <p:spPr>
          <a:xfrm>
            <a:off x="457200" y="381000"/>
            <a:ext cx="8229600" cy="990600"/>
          </a:xfrm>
        </p:spPr>
        <p:txBody>
          <a:bodyPr>
            <a:normAutofit/>
          </a:bodyPr>
          <a:lstStyle/>
          <a:p>
            <a:r>
              <a:rPr lang="en-US" dirty="0" smtClean="0"/>
              <a:t>Trig</a:t>
            </a:r>
            <a:r>
              <a:rPr lang="en-US" dirty="0"/>
              <a:t> </a:t>
            </a:r>
            <a:r>
              <a:rPr lang="en-US" dirty="0" smtClean="0"/>
              <a:t>River</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295400"/>
            <a:ext cx="6353810" cy="4118610"/>
          </a:xfrm>
          <a:prstGeom prst="rect">
            <a:avLst/>
          </a:prstGeom>
          <a:noFill/>
          <a:ln>
            <a:noFill/>
          </a:ln>
        </p:spPr>
      </p:pic>
    </p:spTree>
    <p:extLst>
      <p:ext uri="{BB962C8B-B14F-4D97-AF65-F5344CB8AC3E}">
        <p14:creationId xmlns:p14="http://schemas.microsoft.com/office/powerpoint/2010/main" val="1527126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743200"/>
            <a:ext cx="7924800" cy="3124200"/>
          </a:xfrm>
        </p:spPr>
        <p:txBody>
          <a:bodyPr>
            <a:noAutofit/>
          </a:bodyPr>
          <a:lstStyle/>
          <a:p>
            <a:pPr lvl="0"/>
            <a:r>
              <a:rPr lang="en-US" sz="2800" dirty="0"/>
              <a:t>Were students closer to the zero marker more or less accurate than those further away? </a:t>
            </a:r>
            <a:endParaRPr lang="en-US" sz="2800" dirty="0" smtClean="0"/>
          </a:p>
          <a:p>
            <a:pPr marL="0" lvl="0" indent="0">
              <a:buNone/>
            </a:pPr>
            <a:endParaRPr lang="en-US" sz="2800" dirty="0" smtClean="0"/>
          </a:p>
          <a:p>
            <a:pPr lvl="0"/>
            <a:r>
              <a:rPr lang="en-US" sz="2800" dirty="0" smtClean="0"/>
              <a:t>Could </a:t>
            </a:r>
            <a:r>
              <a:rPr lang="en-US" sz="2800" dirty="0"/>
              <a:t>this method be used in the wilderness if you did not have a calculator or Trig Tables? </a:t>
            </a:r>
          </a:p>
          <a:p>
            <a:pPr marL="0" lvl="0" indent="0">
              <a:buNone/>
            </a:pPr>
            <a:endParaRPr lang="en-US" sz="2800" dirty="0"/>
          </a:p>
          <a:p>
            <a:pPr lvl="0"/>
            <a:endParaRPr lang="en-US" sz="2800" dirty="0"/>
          </a:p>
        </p:txBody>
      </p:sp>
      <p:sp>
        <p:nvSpPr>
          <p:cNvPr id="3" name="Title 2"/>
          <p:cNvSpPr>
            <a:spLocks noGrp="1"/>
          </p:cNvSpPr>
          <p:nvPr>
            <p:ph type="title"/>
          </p:nvPr>
        </p:nvSpPr>
        <p:spPr/>
        <p:txBody>
          <a:bodyPr>
            <a:normAutofit/>
          </a:bodyPr>
          <a:lstStyle/>
          <a:p>
            <a:r>
              <a:rPr lang="en-US" dirty="0" smtClean="0"/>
              <a:t>Trig</a:t>
            </a:r>
            <a:r>
              <a:rPr lang="en-US" dirty="0"/>
              <a:t> </a:t>
            </a:r>
            <a:r>
              <a:rPr lang="en-US" dirty="0" smtClean="0"/>
              <a:t>River</a:t>
            </a:r>
            <a:endParaRPr lang="en-US" dirty="0"/>
          </a:p>
        </p:txBody>
      </p:sp>
      <p:sp>
        <p:nvSpPr>
          <p:cNvPr id="5" name="TextBox 4"/>
          <p:cNvSpPr txBox="1"/>
          <p:nvPr/>
        </p:nvSpPr>
        <p:spPr>
          <a:xfrm>
            <a:off x="304800" y="1828800"/>
            <a:ext cx="2368507" cy="984885"/>
          </a:xfrm>
          <a:prstGeom prst="rect">
            <a:avLst/>
          </a:prstGeom>
          <a:noFill/>
        </p:spPr>
        <p:txBody>
          <a:bodyPr wrap="none" rtlCol="0">
            <a:spAutoFit/>
          </a:bodyPr>
          <a:lstStyle/>
          <a:p>
            <a:r>
              <a:rPr lang="en-US" sz="4000" dirty="0" smtClean="0"/>
              <a:t>Questions</a:t>
            </a:r>
            <a:endParaRPr lang="en-US" sz="4000" dirty="0"/>
          </a:p>
          <a:p>
            <a:endParaRPr lang="en-US" dirty="0"/>
          </a:p>
        </p:txBody>
      </p:sp>
    </p:spTree>
    <p:extLst>
      <p:ext uri="{BB962C8B-B14F-4D97-AF65-F5344CB8AC3E}">
        <p14:creationId xmlns:p14="http://schemas.microsoft.com/office/powerpoint/2010/main" val="58104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667000"/>
            <a:ext cx="7924800" cy="990600"/>
          </a:xfrm>
        </p:spPr>
        <p:txBody>
          <a:bodyPr>
            <a:noAutofit/>
          </a:bodyPr>
          <a:lstStyle/>
          <a:p>
            <a:r>
              <a:rPr lang="en-US" sz="2800" dirty="0"/>
              <a:t> The same principle used to determine the width of a river can be applied to other situations, including determining the height of a hill, a tree or a building. </a:t>
            </a:r>
          </a:p>
        </p:txBody>
      </p:sp>
      <p:sp>
        <p:nvSpPr>
          <p:cNvPr id="3" name="Title 2"/>
          <p:cNvSpPr>
            <a:spLocks noGrp="1"/>
          </p:cNvSpPr>
          <p:nvPr>
            <p:ph type="title"/>
          </p:nvPr>
        </p:nvSpPr>
        <p:spPr/>
        <p:txBody>
          <a:bodyPr>
            <a:normAutofit/>
          </a:bodyPr>
          <a:lstStyle/>
          <a:p>
            <a:r>
              <a:rPr lang="en-US" dirty="0" smtClean="0"/>
              <a:t>How high is it?</a:t>
            </a:r>
            <a:endParaRPr lang="en-US" dirty="0"/>
          </a:p>
        </p:txBody>
      </p:sp>
      <p:sp>
        <p:nvSpPr>
          <p:cNvPr id="4" name="TextBox 3"/>
          <p:cNvSpPr txBox="1"/>
          <p:nvPr/>
        </p:nvSpPr>
        <p:spPr>
          <a:xfrm>
            <a:off x="304800" y="1828800"/>
            <a:ext cx="2905513" cy="984885"/>
          </a:xfrm>
          <a:prstGeom prst="rect">
            <a:avLst/>
          </a:prstGeom>
          <a:noFill/>
        </p:spPr>
        <p:txBody>
          <a:bodyPr wrap="none" rtlCol="0">
            <a:spAutoFit/>
          </a:bodyPr>
          <a:lstStyle/>
          <a:p>
            <a:r>
              <a:rPr lang="en-US" sz="4000" dirty="0"/>
              <a:t>Introduction</a:t>
            </a:r>
          </a:p>
          <a:p>
            <a:endParaRPr lang="en-US" dirty="0"/>
          </a:p>
        </p:txBody>
      </p:sp>
    </p:spTree>
    <p:extLst>
      <p:ext uri="{BB962C8B-B14F-4D97-AF65-F5344CB8AC3E}">
        <p14:creationId xmlns:p14="http://schemas.microsoft.com/office/powerpoint/2010/main" val="1113745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Make A Clinometer </a:t>
            </a:r>
            <a:endParaRPr lang="en-US" dirty="0"/>
          </a:p>
        </p:txBody>
      </p:sp>
      <p:sp>
        <p:nvSpPr>
          <p:cNvPr id="7" name="Content Placeholder 6"/>
          <p:cNvSpPr>
            <a:spLocks noGrp="1"/>
          </p:cNvSpPr>
          <p:nvPr>
            <p:ph idx="1"/>
          </p:nvPr>
        </p:nvSpPr>
        <p:spPr/>
        <p:txBody>
          <a:bodyPr>
            <a:normAutofit/>
          </a:bodyPr>
          <a:lstStyle/>
          <a:p>
            <a:r>
              <a:rPr lang="en-US" dirty="0" smtClean="0"/>
              <a:t>Materials: Clinometer Protractor, </a:t>
            </a:r>
            <a:r>
              <a:rPr lang="en-US" dirty="0"/>
              <a:t>straw, string, staplers, 4" by 6" index card (or cardboard for a more durable product), glue, tape, </a:t>
            </a:r>
            <a:r>
              <a:rPr lang="en-US" dirty="0" smtClean="0"/>
              <a:t>1/4” washer or large paper clip. </a:t>
            </a:r>
            <a:endParaRPr lang="en-US" dirty="0"/>
          </a:p>
        </p:txBody>
      </p:sp>
    </p:spTree>
    <p:extLst>
      <p:ext uri="{BB962C8B-B14F-4D97-AF65-F5344CB8AC3E}">
        <p14:creationId xmlns:p14="http://schemas.microsoft.com/office/powerpoint/2010/main" val="13879436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988</TotalTime>
  <Words>665</Words>
  <Application>Microsoft Office PowerPoint</Application>
  <PresentationFormat>On-screen Show (4:3)</PresentationFormat>
  <Paragraphs>51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Waveform</vt:lpstr>
      <vt:lpstr>  Meeting the Challenge of TASC Mathematics for 2015 </vt:lpstr>
      <vt:lpstr>Afternoon Session</vt:lpstr>
      <vt:lpstr>Trig River</vt:lpstr>
      <vt:lpstr>Trig River</vt:lpstr>
      <vt:lpstr>Trig River</vt:lpstr>
      <vt:lpstr>Trig River</vt:lpstr>
      <vt:lpstr>Trig River</vt:lpstr>
      <vt:lpstr>How high is it?</vt:lpstr>
      <vt:lpstr>How To Make A Clinometer </vt:lpstr>
      <vt:lpstr>How To Make A Clinometer </vt:lpstr>
      <vt:lpstr>PowerPoint Presentation</vt:lpstr>
      <vt:lpstr>PowerPoint Presentation</vt:lpstr>
      <vt:lpstr>Clinometer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the Challenge of TASC Mathematics for 2015</dc:title>
  <dc:creator>Lori Allen</dc:creator>
  <cp:lastModifiedBy>PCravillion</cp:lastModifiedBy>
  <cp:revision>76</cp:revision>
  <dcterms:created xsi:type="dcterms:W3CDTF">2015-03-31T16:11:50Z</dcterms:created>
  <dcterms:modified xsi:type="dcterms:W3CDTF">2015-05-27T20:31:19Z</dcterms:modified>
</cp:coreProperties>
</file>