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65" r:id="rId3"/>
    <p:sldId id="258" r:id="rId4"/>
    <p:sldId id="266" r:id="rId5"/>
    <p:sldId id="259" r:id="rId6"/>
    <p:sldId id="260" r:id="rId7"/>
    <p:sldId id="261" r:id="rId8"/>
    <p:sldId id="263" r:id="rId9"/>
    <p:sldId id="264" r:id="rId10"/>
    <p:sldId id="262" r:id="rId11"/>
    <p:sldId id="331" r:id="rId12"/>
    <p:sldId id="267" r:id="rId13"/>
    <p:sldId id="274" r:id="rId14"/>
    <p:sldId id="275" r:id="rId15"/>
    <p:sldId id="277" r:id="rId16"/>
    <p:sldId id="276" r:id="rId17"/>
    <p:sldId id="278" r:id="rId18"/>
    <p:sldId id="279" r:id="rId19"/>
    <p:sldId id="280" r:id="rId20"/>
    <p:sldId id="284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8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0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44520-D845-AB4F-B856-5142029367C1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21DE6-4E68-0147-8111-C426BD41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3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14B74D-2047-4D62-9DB8-39F6D0776D4B}" type="datetimeFigureOut">
              <a:rPr lang="en-US" smtClean="0"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0443881-357A-4288-89FF-9DDF3C380D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Meeting the Challenge of TASC Mathematics for 2015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Patrick Cravillion</a:t>
            </a:r>
          </a:p>
          <a:p>
            <a:r>
              <a:rPr lang="en-US" sz="2800" dirty="0" smtClean="0"/>
              <a:t>Kathy Lent</a:t>
            </a:r>
          </a:p>
          <a:p>
            <a:r>
              <a:rPr lang="en-US" sz="2800" dirty="0" smtClean="0"/>
              <a:t>Celia </a:t>
            </a:r>
            <a:r>
              <a:rPr lang="en-US" sz="2800" dirty="0" err="1" smtClean="0"/>
              <a:t>Volbrecht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555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812527"/>
              </p:ext>
            </p:extLst>
          </p:nvPr>
        </p:nvGraphicFramePr>
        <p:xfrm>
          <a:off x="304800" y="2819400"/>
          <a:ext cx="8458200" cy="359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63246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Skills/Description</a:t>
                      </a:r>
                      <a:endParaRPr lang="en-US" dirty="0"/>
                    </a:p>
                  </a:txBody>
                  <a:tcPr marL="82321" marR="82321"/>
                </a:tc>
              </a:tr>
              <a:tr h="8097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G-MG.2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Apply geometric concepts in modeling situations.  Apply concepts of density based on area and volume in modeling situations (e.g., persons per square mile, BTUs per cubic foot). </a:t>
                      </a:r>
                      <a:endParaRPr lang="en-US" sz="18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</a:tr>
              <a:tr h="7297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G-SRT.5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Prove theorems involving similarity. Use congruence and similarity criteria for triangles to solve problems and to prove relationships in geometric figures. </a:t>
                      </a:r>
                      <a:endParaRPr lang="en-US" sz="18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</a:tr>
              <a:tr h="9311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G-SRT.8</a:t>
                      </a: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Define trigonometric ratios and solve problems involving right triangles. Use trigonometric ratios and the Pythagorean Theorem to solve right triangles in applied problems.</a:t>
                      </a:r>
                    </a:p>
                  </a:txBody>
                  <a:tcPr marL="61741" marR="61741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Greatest Achievement Gap Items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Geometry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Greatest Achievement Gap Items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Geometry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104646"/>
              </p:ext>
            </p:extLst>
          </p:nvPr>
        </p:nvGraphicFramePr>
        <p:xfrm>
          <a:off x="533400" y="3124200"/>
          <a:ext cx="7924800" cy="1682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6324600"/>
              </a:tblGrid>
              <a:tr h="9311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G-SRT.8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Define trigonometric ratios and solve problems involving right triangles. Use trigonometric ratios and the Pythagorean Theorem to solve right triangles in applied problems.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41" marR="617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42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Pythagorean Triangles/Definitions</a:t>
            </a:r>
          </a:p>
          <a:p>
            <a:r>
              <a:rPr lang="en-US" dirty="0" smtClean="0"/>
              <a:t>Pythagoras Activity – Math Interactive</a:t>
            </a:r>
          </a:p>
          <a:p>
            <a:r>
              <a:rPr lang="en-US" dirty="0"/>
              <a:t>Same Shape </a:t>
            </a:r>
            <a:r>
              <a:rPr lang="en-US" dirty="0" smtClean="0"/>
              <a:t>Triangles</a:t>
            </a:r>
          </a:p>
          <a:p>
            <a:r>
              <a:rPr lang="en-US" dirty="0" smtClean="0"/>
              <a:t>Trigonometry Activity – Math Interactive</a:t>
            </a:r>
          </a:p>
          <a:p>
            <a:r>
              <a:rPr lang="en-US" dirty="0" smtClean="0"/>
              <a:t>Trig Matching Activity</a:t>
            </a:r>
          </a:p>
          <a:p>
            <a:r>
              <a:rPr lang="en-US" dirty="0" smtClean="0"/>
              <a:t>Scoot – Trig</a:t>
            </a:r>
          </a:p>
          <a:p>
            <a:r>
              <a:rPr lang="en-US" dirty="0" smtClean="0"/>
              <a:t>Look </a:t>
            </a:r>
            <a:r>
              <a:rPr lang="en-US" dirty="0" err="1" smtClean="0"/>
              <a:t>Fors</a:t>
            </a:r>
            <a:r>
              <a:rPr lang="en-US" dirty="0" smtClean="0"/>
              <a:t>… Teacher/Student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38400"/>
            <a:ext cx="7408333" cy="3649133"/>
          </a:xfrm>
        </p:spPr>
        <p:txBody>
          <a:bodyPr>
            <a:noAutofit/>
          </a:bodyPr>
          <a:lstStyle/>
          <a:p>
            <a:r>
              <a:rPr lang="en-US" sz="2800" dirty="0"/>
              <a:t>This multimedia mathematics resource shows how the Pythagorean Theorem is an important math concept used in the structural design of buildings. </a:t>
            </a:r>
            <a:endParaRPr lang="en-US" sz="280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800" dirty="0" smtClean="0"/>
              <a:t>Using </a:t>
            </a:r>
            <a:r>
              <a:rPr lang="en-US" sz="2800" dirty="0"/>
              <a:t>an interactive component, students construct right triangles of various sizes to explore calculations of the Pythagorean Theorem. A print activity is provided.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Exploring the Pythagorean Theorem</a:t>
            </a:r>
            <a:br>
              <a:rPr lang="en-US" dirty="0" smtClean="0"/>
            </a:br>
            <a:r>
              <a:rPr lang="en-US" dirty="0" smtClean="0"/>
              <a:t>Math </a:t>
            </a:r>
            <a:r>
              <a:rPr lang="en-US" dirty="0" err="1" smtClean="0"/>
              <a:t>Interactives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49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514600"/>
            <a:ext cx="7408333" cy="3649133"/>
          </a:xfrm>
        </p:spPr>
        <p:txBody>
          <a:bodyPr>
            <a:noAutofit/>
          </a:bodyPr>
          <a:lstStyle/>
          <a:p>
            <a:r>
              <a:rPr lang="en-US" sz="2800" dirty="0"/>
              <a:t>Trigonometry is introduced in this multimedia mathematics resource. A video explains how this math concept is used at airports to ensure the safe landing of airplanes. </a:t>
            </a:r>
            <a:endParaRPr lang="en-US" sz="280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800" dirty="0" smtClean="0"/>
              <a:t>Using </a:t>
            </a:r>
            <a:r>
              <a:rPr lang="en-US" sz="2800" dirty="0"/>
              <a:t>an interactive component, students explore the use of the trigonometric ratios: sine, cosine, and tangent. A trigonometry print activity is included.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Exploring Trigonometry</a:t>
            </a:r>
            <a:br>
              <a:rPr lang="en-US" dirty="0" smtClean="0"/>
            </a:br>
            <a:r>
              <a:rPr lang="en-US" dirty="0" smtClean="0"/>
              <a:t>Math </a:t>
            </a:r>
            <a:r>
              <a:rPr lang="en-US" dirty="0" err="1" smtClean="0"/>
              <a:t>Interactives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200" dirty="0" smtClean="0"/>
              <a:t>  What is a ratio?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3200" dirty="0" smtClean="0"/>
              <a:t>  What happens to the </a:t>
            </a:r>
            <a:r>
              <a:rPr lang="en-US" sz="3200" dirty="0" err="1" smtClean="0"/>
              <a:t>opp</a:t>
            </a:r>
            <a:r>
              <a:rPr lang="en-US" sz="3200" dirty="0" smtClean="0"/>
              <a:t>/</a:t>
            </a:r>
            <a:r>
              <a:rPr lang="en-US" sz="3200" dirty="0" err="1" smtClean="0"/>
              <a:t>hyp</a:t>
            </a:r>
            <a:r>
              <a:rPr lang="en-US" sz="3200" dirty="0" smtClean="0"/>
              <a:t> ration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 smtClean="0"/>
              <a:t>     when the angle is large?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3200" dirty="0" smtClean="0"/>
              <a:t>  What happens to the </a:t>
            </a:r>
            <a:r>
              <a:rPr lang="en-US" sz="3200" dirty="0" err="1" smtClean="0"/>
              <a:t>opp</a:t>
            </a:r>
            <a:r>
              <a:rPr lang="en-US" sz="3200" dirty="0" smtClean="0"/>
              <a:t>/</a:t>
            </a:r>
            <a:r>
              <a:rPr lang="en-US" sz="3200" dirty="0" err="1" smtClean="0"/>
              <a:t>hyp</a:t>
            </a:r>
            <a:r>
              <a:rPr lang="en-US" sz="3200" dirty="0" smtClean="0"/>
              <a:t> ratio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when the angle is small?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Shapes Triangle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1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514600"/>
            <a:ext cx="7924800" cy="3962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M</a:t>
            </a:r>
            <a:r>
              <a:rPr lang="en-US" sz="2800" dirty="0" smtClean="0"/>
              <a:t>easure each side of the triangles to the nearest millimeter and record on the </a:t>
            </a:r>
            <a:r>
              <a:rPr lang="en-US" sz="2800" i="1" dirty="0" smtClean="0"/>
              <a:t>Calculating ratios for similar triangles</a:t>
            </a:r>
            <a:r>
              <a:rPr lang="en-US" sz="2800" dirty="0" smtClean="0"/>
              <a:t> worksheet.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Complete the worksheet for your triangles writing the ratios as a fraction and using a calculator to estimate to 3 decimal places.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Calculate the mean values to 2 decimal places.</a:t>
            </a:r>
          </a:p>
          <a:p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Shapes Triangle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81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514600"/>
            <a:ext cx="7924800" cy="3962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Plot the mean values on the three class graphs.</a:t>
            </a:r>
          </a:p>
          <a:p>
            <a:pPr lvl="2">
              <a:spcBef>
                <a:spcPts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>
              <a:spcBef>
                <a:spcPts val="0"/>
              </a:spcBef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What information can you observe from each graph.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Shapes Triangle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780505"/>
              </p:ext>
            </p:extLst>
          </p:nvPr>
        </p:nvGraphicFramePr>
        <p:xfrm>
          <a:off x="1600200" y="3048000"/>
          <a:ext cx="5334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Document" r:id="rId4" imgW="6858000" imgH="800100" progId="Word.Document.12">
                  <p:embed/>
                </p:oleObj>
              </mc:Choice>
              <mc:Fallback>
                <p:oleObj name="Document" r:id="rId4" imgW="6858000" imgH="800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3048000"/>
                        <a:ext cx="53340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65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858603"/>
            <a:ext cx="7924800" cy="346599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Triangles which have the same ratios also have the same angles.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This is the basis for scale drawings where although the triangles are different sizes, the angles are in the same proportion.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Shapes Triangle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6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38400"/>
            <a:ext cx="7924800" cy="3962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These ratios have a special name.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/>
          </a:p>
          <a:p>
            <a:pPr lvl="3">
              <a:spcBef>
                <a:spcPts val="0"/>
              </a:spcBef>
              <a:buFont typeface="Wingdings" charset="2"/>
              <a:buChar char="q"/>
            </a:pPr>
            <a:r>
              <a:rPr lang="en-US" sz="2600" dirty="0" smtClean="0"/>
              <a:t>  </a:t>
            </a:r>
            <a:r>
              <a:rPr lang="en-US" sz="2600" dirty="0" err="1" smtClean="0"/>
              <a:t>Opp</a:t>
            </a:r>
            <a:r>
              <a:rPr lang="en-US" sz="2600" dirty="0" smtClean="0"/>
              <a:t>/</a:t>
            </a:r>
            <a:r>
              <a:rPr lang="en-US" sz="2600" dirty="0" err="1" smtClean="0"/>
              <a:t>hyp</a:t>
            </a:r>
            <a:r>
              <a:rPr lang="en-US" sz="2600" dirty="0" smtClean="0"/>
              <a:t> is </a:t>
            </a:r>
            <a:r>
              <a:rPr lang="en-US" sz="2600" b="1" dirty="0" smtClean="0"/>
              <a:t>sine</a:t>
            </a:r>
            <a:r>
              <a:rPr lang="en-US" sz="2600" dirty="0" smtClean="0"/>
              <a:t> of the angle (sin)</a:t>
            </a:r>
          </a:p>
          <a:p>
            <a:pPr lvl="3">
              <a:spcBef>
                <a:spcPts val="0"/>
              </a:spcBef>
              <a:buFont typeface="Wingdings" charset="2"/>
              <a:buChar char="q"/>
            </a:pPr>
            <a:r>
              <a:rPr lang="en-US" sz="2600" dirty="0" smtClean="0"/>
              <a:t>  </a:t>
            </a:r>
            <a:r>
              <a:rPr lang="en-US" sz="2600" dirty="0" err="1" smtClean="0"/>
              <a:t>Opp</a:t>
            </a:r>
            <a:r>
              <a:rPr lang="en-US" sz="2600" dirty="0" smtClean="0"/>
              <a:t>/</a:t>
            </a:r>
            <a:r>
              <a:rPr lang="en-US" sz="2600" dirty="0" err="1" smtClean="0"/>
              <a:t>Adj</a:t>
            </a:r>
            <a:r>
              <a:rPr lang="en-US" sz="2600" dirty="0" smtClean="0"/>
              <a:t> is </a:t>
            </a:r>
            <a:r>
              <a:rPr lang="en-US" sz="2600" b="1" dirty="0" smtClean="0"/>
              <a:t>cosine</a:t>
            </a:r>
            <a:r>
              <a:rPr lang="en-US" sz="2600" dirty="0" smtClean="0"/>
              <a:t> of the angle (</a:t>
            </a:r>
            <a:r>
              <a:rPr lang="en-US" sz="2600" dirty="0" err="1" smtClean="0"/>
              <a:t>cos</a:t>
            </a:r>
            <a:r>
              <a:rPr lang="en-US" sz="2600" dirty="0" smtClean="0"/>
              <a:t>)</a:t>
            </a:r>
          </a:p>
          <a:p>
            <a:pPr lvl="3">
              <a:spcBef>
                <a:spcPts val="0"/>
              </a:spcBef>
              <a:buFont typeface="Wingdings" charset="2"/>
              <a:buChar char="q"/>
            </a:pPr>
            <a:r>
              <a:rPr lang="en-US" sz="2600" dirty="0" smtClean="0"/>
              <a:t>  </a:t>
            </a:r>
            <a:r>
              <a:rPr lang="en-US" sz="2600" dirty="0" err="1" smtClean="0"/>
              <a:t>Opp</a:t>
            </a:r>
            <a:r>
              <a:rPr lang="en-US" sz="2600" dirty="0" smtClean="0"/>
              <a:t>/</a:t>
            </a:r>
            <a:r>
              <a:rPr lang="en-US" sz="2600" dirty="0" err="1" smtClean="0"/>
              <a:t>Adj</a:t>
            </a:r>
            <a:r>
              <a:rPr lang="en-US" sz="2600" dirty="0" smtClean="0"/>
              <a:t> is </a:t>
            </a:r>
            <a:r>
              <a:rPr lang="en-US" sz="2600" b="1" dirty="0" smtClean="0"/>
              <a:t>tangent </a:t>
            </a:r>
            <a:r>
              <a:rPr lang="en-US" sz="2600" dirty="0" smtClean="0"/>
              <a:t>of the angle (tan)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These ratios are used in a branch of mathematics called </a:t>
            </a:r>
            <a:r>
              <a:rPr lang="en-US" sz="2800" b="1" dirty="0" smtClean="0"/>
              <a:t>trigonometry</a:t>
            </a:r>
            <a:r>
              <a:rPr lang="en-US" sz="2800" dirty="0" smtClean="0"/>
              <a:t> or </a:t>
            </a:r>
            <a:r>
              <a:rPr lang="en-US" sz="2800" b="1" dirty="0" smtClean="0"/>
              <a:t>trig</a:t>
            </a:r>
            <a:r>
              <a:rPr lang="en-US" sz="2800" dirty="0" smtClean="0"/>
              <a:t> for short.</a:t>
            </a: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Shapes Triangle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5" b="-705"/>
          <a:stretch/>
        </p:blipFill>
        <p:spPr bwMode="auto">
          <a:xfrm>
            <a:off x="1295400" y="1077642"/>
            <a:ext cx="7162800" cy="578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98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2015 TASC Mathematics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3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267721"/>
              </p:ext>
            </p:extLst>
          </p:nvPr>
        </p:nvGraphicFramePr>
        <p:xfrm>
          <a:off x="304800" y="2286000"/>
          <a:ext cx="39624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00"/>
                <a:gridCol w="1320800"/>
                <a:gridCol w="1320800"/>
              </a:tblGrid>
              <a:tr h="167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Triangle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Answer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A7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A4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A14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A10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A3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A5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A17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 Match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135170"/>
              </p:ext>
            </p:extLst>
          </p:nvPr>
        </p:nvGraphicFramePr>
        <p:xfrm>
          <a:off x="4724400" y="2286000"/>
          <a:ext cx="39624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00"/>
                <a:gridCol w="1320800"/>
                <a:gridCol w="1320800"/>
              </a:tblGrid>
              <a:tr h="3962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Answer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A9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A6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A12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A11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A15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A13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A16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A18</a:t>
                      </a:r>
                      <a:endParaRPr lang="en-US" dirty="0"/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997511" y="306956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83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124750"/>
              </p:ext>
            </p:extLst>
          </p:nvPr>
        </p:nvGraphicFramePr>
        <p:xfrm>
          <a:off x="609600" y="2667000"/>
          <a:ext cx="7815261" cy="3497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087"/>
                <a:gridCol w="2605087"/>
                <a:gridCol w="2605087"/>
              </a:tblGrid>
              <a:tr h="77682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Opposite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Adjacent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Hypotenuse</a:t>
                      </a:r>
                      <a:endParaRPr lang="en-US" sz="3600" dirty="0"/>
                    </a:p>
                  </a:txBody>
                  <a:tcPr/>
                </a:tc>
              </a:tr>
              <a:tr h="27204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 Match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3505200"/>
            <a:ext cx="61807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T2</a:t>
            </a:r>
          </a:p>
          <a:p>
            <a:r>
              <a:rPr lang="en-US" sz="2400" b="1" dirty="0" smtClean="0"/>
              <a:t>T3</a:t>
            </a:r>
          </a:p>
          <a:p>
            <a:r>
              <a:rPr lang="en-US" sz="2400" b="1" dirty="0" smtClean="0"/>
              <a:t>T8</a:t>
            </a:r>
          </a:p>
          <a:p>
            <a:r>
              <a:rPr lang="en-US" sz="2400" b="1" dirty="0" smtClean="0"/>
              <a:t>T10</a:t>
            </a:r>
          </a:p>
          <a:p>
            <a:r>
              <a:rPr lang="en-US" sz="2400" b="1" dirty="0" smtClean="0"/>
              <a:t>T15</a:t>
            </a:r>
          </a:p>
          <a:p>
            <a:r>
              <a:rPr lang="en-US" sz="2400" b="1" dirty="0" smtClean="0"/>
              <a:t>T17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3505200"/>
            <a:ext cx="61807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T4</a:t>
            </a:r>
          </a:p>
          <a:p>
            <a:r>
              <a:rPr lang="en-US" sz="2400" b="1" dirty="0" smtClean="0"/>
              <a:t>T6</a:t>
            </a:r>
          </a:p>
          <a:p>
            <a:r>
              <a:rPr lang="en-US" sz="2400" b="1" dirty="0" smtClean="0"/>
              <a:t>T12</a:t>
            </a:r>
          </a:p>
          <a:p>
            <a:r>
              <a:rPr lang="en-US" sz="2400" b="1" dirty="0" smtClean="0"/>
              <a:t>T14</a:t>
            </a:r>
          </a:p>
          <a:p>
            <a:r>
              <a:rPr lang="en-US" sz="2400" b="1" dirty="0" smtClean="0"/>
              <a:t>T16</a:t>
            </a:r>
          </a:p>
          <a:p>
            <a:r>
              <a:rPr lang="en-US" sz="2400" b="1" dirty="0" smtClean="0"/>
              <a:t>T18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3505200"/>
            <a:ext cx="59433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T1</a:t>
            </a:r>
          </a:p>
          <a:p>
            <a:r>
              <a:rPr lang="en-US" sz="2400" b="1" dirty="0" smtClean="0"/>
              <a:t>T5</a:t>
            </a:r>
          </a:p>
          <a:p>
            <a:r>
              <a:rPr lang="en-US" sz="2400" b="1" dirty="0" smtClean="0"/>
              <a:t>T7</a:t>
            </a:r>
          </a:p>
          <a:p>
            <a:r>
              <a:rPr lang="en-US" sz="2400" b="1" dirty="0" smtClean="0"/>
              <a:t>T9</a:t>
            </a:r>
          </a:p>
          <a:p>
            <a:r>
              <a:rPr lang="en-US" sz="2400" b="1" dirty="0" smtClean="0"/>
              <a:t>T11</a:t>
            </a:r>
          </a:p>
          <a:p>
            <a:r>
              <a:rPr lang="en-US" sz="2400" b="1" dirty="0" smtClean="0"/>
              <a:t>T13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21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310307"/>
              </p:ext>
            </p:extLst>
          </p:nvPr>
        </p:nvGraphicFramePr>
        <p:xfrm>
          <a:off x="609600" y="2514600"/>
          <a:ext cx="7815261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087"/>
                <a:gridCol w="2605087"/>
                <a:gridCol w="2605087"/>
              </a:tblGrid>
              <a:tr h="897066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Sine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Cosine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Tangent</a:t>
                      </a:r>
                      <a:endParaRPr lang="en-US" sz="3600" dirty="0"/>
                    </a:p>
                  </a:txBody>
                  <a:tcPr/>
                </a:tc>
              </a:tr>
              <a:tr h="31415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 Match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3505200"/>
            <a:ext cx="1295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T2</a:t>
            </a:r>
          </a:p>
          <a:p>
            <a:r>
              <a:rPr lang="en-US" sz="2400" b="1" dirty="0" smtClean="0"/>
              <a:t>T3</a:t>
            </a:r>
          </a:p>
          <a:p>
            <a:r>
              <a:rPr lang="en-US" sz="2400" b="1" dirty="0" smtClean="0"/>
              <a:t>T5</a:t>
            </a:r>
          </a:p>
          <a:p>
            <a:r>
              <a:rPr lang="en-US" sz="2400" b="1" dirty="0" smtClean="0"/>
              <a:t>T7</a:t>
            </a:r>
          </a:p>
          <a:p>
            <a:r>
              <a:rPr lang="en-US" sz="2400" b="1" dirty="0" smtClean="0"/>
              <a:t>T8</a:t>
            </a:r>
          </a:p>
          <a:p>
            <a:r>
              <a:rPr lang="en-US" sz="2400" b="1" dirty="0" smtClean="0"/>
              <a:t>T10</a:t>
            </a:r>
          </a:p>
          <a:p>
            <a:r>
              <a:rPr lang="en-US" sz="2400" b="1" dirty="0" smtClean="0"/>
              <a:t>T13</a:t>
            </a:r>
          </a:p>
          <a:p>
            <a:r>
              <a:rPr lang="en-US" sz="2400" b="1" dirty="0" smtClean="0"/>
              <a:t>T17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3505200"/>
            <a:ext cx="614621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T1</a:t>
            </a:r>
          </a:p>
          <a:p>
            <a:r>
              <a:rPr lang="en-US" sz="2400" b="1" dirty="0" smtClean="0"/>
              <a:t>T6</a:t>
            </a:r>
          </a:p>
          <a:p>
            <a:r>
              <a:rPr lang="en-US" sz="2400" b="1" dirty="0" smtClean="0"/>
              <a:t>T9</a:t>
            </a:r>
          </a:p>
          <a:p>
            <a:r>
              <a:rPr lang="en-US" sz="2400" b="1" dirty="0" smtClean="0"/>
              <a:t>T11</a:t>
            </a:r>
          </a:p>
          <a:p>
            <a:r>
              <a:rPr lang="en-US" sz="2400" b="1" dirty="0" smtClean="0"/>
              <a:t>T12</a:t>
            </a:r>
          </a:p>
          <a:p>
            <a:r>
              <a:rPr lang="en-US" sz="2400" b="1" dirty="0" smtClean="0"/>
              <a:t>T14</a:t>
            </a:r>
          </a:p>
          <a:p>
            <a:r>
              <a:rPr lang="en-US" sz="2400" b="1" dirty="0" smtClean="0"/>
              <a:t>T16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3505200"/>
            <a:ext cx="614471" cy="1477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T4</a:t>
            </a:r>
          </a:p>
          <a:p>
            <a:r>
              <a:rPr lang="en-US" sz="2400" b="1" dirty="0" smtClean="0"/>
              <a:t>T5</a:t>
            </a:r>
          </a:p>
          <a:p>
            <a:r>
              <a:rPr lang="en-US" sz="2400" b="1" dirty="0" smtClean="0"/>
              <a:t>T18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22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374017"/>
              </p:ext>
            </p:extLst>
          </p:nvPr>
        </p:nvGraphicFramePr>
        <p:xfrm>
          <a:off x="304800" y="1676400"/>
          <a:ext cx="8610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398"/>
                <a:gridCol w="2504902"/>
                <a:gridCol w="2152650"/>
                <a:gridCol w="2152650"/>
              </a:tblGrid>
              <a:tr h="312541">
                <a:tc>
                  <a:txBody>
                    <a:bodyPr/>
                    <a:lstStyle/>
                    <a:p>
                      <a:r>
                        <a:rPr lang="en-US" dirty="0" smtClean="0"/>
                        <a:t>Content 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 Types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Demonstrates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Requires</a:t>
                      </a:r>
                      <a:endParaRPr lang="en-US" dirty="0"/>
                    </a:p>
                  </a:txBody>
                  <a:tcPr marL="82321" marR="82321"/>
                </a:tc>
              </a:tr>
              <a:tr h="7032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Sense</a:t>
                      </a:r>
                      <a:r>
                        <a:rPr lang="en-US" sz="1400" baseline="0" dirty="0" smtClean="0"/>
                        <a:t> and Operations</a:t>
                      </a:r>
                      <a:endParaRPr lang="en-US" sz="14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Demonstrate an understanding of how quantities change with respect to one another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Evidence</a:t>
                      </a:r>
                      <a:r>
                        <a:rPr lang="en-US" sz="1200" baseline="0" dirty="0" smtClean="0"/>
                        <a:t> of the examinees ability to use units to solve problems</a:t>
                      </a:r>
                      <a:endParaRPr lang="en-US" sz="12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Students</a:t>
                      </a:r>
                      <a:r>
                        <a:rPr lang="en-US" sz="1200" baseline="0" dirty="0" smtClean="0"/>
                        <a:t> need to understand the properties of rational and irrational numbers</a:t>
                      </a:r>
                      <a:endParaRPr lang="en-US" sz="1200" dirty="0"/>
                    </a:p>
                  </a:txBody>
                  <a:tcPr marL="82321" marR="82321"/>
                </a:tc>
              </a:tr>
              <a:tr h="70321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Algebra</a:t>
                      </a:r>
                      <a:endParaRPr lang="en-US" sz="14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Multiple</a:t>
                      </a:r>
                      <a:r>
                        <a:rPr lang="en-US" sz="1200" baseline="0" dirty="0" smtClean="0"/>
                        <a:t> choice</a:t>
                      </a:r>
                    </a:p>
                    <a:p>
                      <a:r>
                        <a:rPr lang="en-US" sz="1200" baseline="0" dirty="0" smtClean="0"/>
                        <a:t>Gridded response constructed response technology enhanced</a:t>
                      </a:r>
                      <a:endParaRPr lang="en-US" sz="1200" dirty="0" smtClean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Evidence  of ability</a:t>
                      </a:r>
                      <a:r>
                        <a:rPr lang="en-US" sz="1200" baseline="0" dirty="0" smtClean="0"/>
                        <a:t> to apply algebraic rules including the distributive property</a:t>
                      </a:r>
                      <a:endParaRPr lang="en-US" sz="1200" dirty="0" smtClean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Students need to isolate a particular quantity of interest</a:t>
                      </a:r>
                      <a:endParaRPr lang="en-US" sz="1200" dirty="0"/>
                    </a:p>
                  </a:txBody>
                  <a:tcPr marL="82321" marR="82321"/>
                </a:tc>
              </a:tr>
              <a:tr h="1015758"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Multiple</a:t>
                      </a:r>
                      <a:r>
                        <a:rPr lang="en-US" sz="1200" baseline="0" dirty="0" smtClean="0"/>
                        <a:t> choice</a:t>
                      </a:r>
                    </a:p>
                    <a:p>
                      <a:r>
                        <a:rPr lang="en-US" sz="1200" baseline="0" dirty="0" smtClean="0"/>
                        <a:t>Gridded response constructed response technology enhanced</a:t>
                      </a:r>
                      <a:endParaRPr lang="en-US" sz="1200" dirty="0" smtClean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Evidence of the ability to  analyze</a:t>
                      </a:r>
                      <a:r>
                        <a:rPr lang="en-US" sz="1200" baseline="0" dirty="0" smtClean="0"/>
                        <a:t> and represent constraints by using a system of equations</a:t>
                      </a:r>
                      <a:endParaRPr lang="en-US" sz="12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Students need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smtClean="0"/>
                        <a:t>to analyze </a:t>
                      </a:r>
                      <a:r>
                        <a:rPr lang="en-US" sz="1200" baseline="0" dirty="0" smtClean="0"/>
                        <a:t>graphs to determine distances and areas that depend on the scale and units </a:t>
                      </a:r>
                      <a:r>
                        <a:rPr lang="en-US" sz="1200" baseline="0" smtClean="0"/>
                        <a:t>of measure</a:t>
                      </a:r>
                      <a:endParaRPr lang="en-US" sz="1200" dirty="0"/>
                    </a:p>
                  </a:txBody>
                  <a:tcPr marL="82321" marR="82321"/>
                </a:tc>
              </a:tr>
              <a:tr h="869648">
                <a:tc>
                  <a:txBody>
                    <a:bodyPr/>
                    <a:lstStyle/>
                    <a:p>
                      <a:r>
                        <a:rPr lang="en-US" dirty="0" smtClean="0"/>
                        <a:t>Geometry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Multiple</a:t>
                      </a:r>
                      <a:r>
                        <a:rPr lang="en-US" sz="1200" baseline="0" dirty="0" smtClean="0"/>
                        <a:t> choice</a:t>
                      </a:r>
                    </a:p>
                    <a:p>
                      <a:r>
                        <a:rPr lang="en-US" sz="1200" baseline="0" dirty="0" smtClean="0"/>
                        <a:t>Gridded response constructed response technology enhanced</a:t>
                      </a:r>
                      <a:endParaRPr lang="en-US" sz="1200" dirty="0" smtClean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Evidence of the ability to recognize and use geometric formulas to compute quantities</a:t>
                      </a:r>
                      <a:r>
                        <a:rPr lang="en-US" sz="1200" baseline="0" dirty="0" smtClean="0"/>
                        <a:t> of interest</a:t>
                      </a:r>
                      <a:endParaRPr lang="en-US" sz="12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Students need to analyze graphs to determine distances and areas that depend on the scale and units</a:t>
                      </a:r>
                      <a:r>
                        <a:rPr lang="en-US" sz="1200" baseline="0" dirty="0" smtClean="0"/>
                        <a:t> of measure</a:t>
                      </a:r>
                      <a:endParaRPr lang="en-US" sz="1200" dirty="0"/>
                    </a:p>
                  </a:txBody>
                  <a:tcPr marL="82321" marR="82321"/>
                </a:tc>
              </a:tr>
              <a:tr h="1172029">
                <a:tc>
                  <a:txBody>
                    <a:bodyPr/>
                    <a:lstStyle/>
                    <a:p>
                      <a:r>
                        <a:rPr lang="en-US" dirty="0" smtClean="0"/>
                        <a:t>Statistics</a:t>
                      </a:r>
                      <a:r>
                        <a:rPr lang="en-US" baseline="0" dirty="0" smtClean="0"/>
                        <a:t> and Probability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Evidence of</a:t>
                      </a:r>
                      <a:r>
                        <a:rPr lang="en-US" sz="1200" baseline="0" dirty="0" smtClean="0"/>
                        <a:t> the ability to determine the subset representing possible outcomes of a question and the subset that describes the event of interest.</a:t>
                      </a:r>
                      <a:endParaRPr lang="en-US" sz="12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Students need to focus selecting</a:t>
                      </a:r>
                      <a:r>
                        <a:rPr lang="en-US" sz="1200" baseline="0" dirty="0" smtClean="0"/>
                        <a:t> the proper subset of the sample space that meets the criteria using quantitative reasoning skills</a:t>
                      </a:r>
                      <a:endParaRPr lang="en-US" sz="1200" dirty="0"/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2015 TASC Mathematics</a:t>
            </a:r>
            <a:br>
              <a:rPr lang="en-US" dirty="0" smtClean="0"/>
            </a:br>
            <a:r>
              <a:rPr lang="en-US" dirty="0" smtClean="0"/>
              <a:t>Content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6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3912144"/>
              </p:ext>
            </p:extLst>
          </p:nvPr>
        </p:nvGraphicFramePr>
        <p:xfrm>
          <a:off x="381000" y="3048000"/>
          <a:ext cx="8382000" cy="2938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77999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Content </a:t>
                      </a:r>
                      <a:endParaRPr lang="en-US" sz="24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Problem </a:t>
                      </a:r>
                    </a:p>
                    <a:p>
                      <a:pPr algn="ctr"/>
                      <a:r>
                        <a:rPr lang="en-US" sz="2400" dirty="0" smtClean="0"/>
                        <a:t>Types</a:t>
                      </a:r>
                      <a:endParaRPr lang="en-US" sz="24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Demonstrates</a:t>
                      </a:r>
                      <a:endParaRPr lang="en-US" sz="24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Requires</a:t>
                      </a:r>
                      <a:endParaRPr lang="en-US" sz="2400" dirty="0"/>
                    </a:p>
                  </a:txBody>
                  <a:tcPr marL="82321" marR="82321"/>
                </a:tc>
              </a:tr>
              <a:tr h="211560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Geometry</a:t>
                      </a:r>
                      <a:endParaRPr lang="en-US" sz="2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Multiple</a:t>
                      </a:r>
                      <a:r>
                        <a:rPr lang="en-US" sz="1800" baseline="0" dirty="0" smtClean="0"/>
                        <a:t> choice</a:t>
                      </a:r>
                    </a:p>
                    <a:p>
                      <a:r>
                        <a:rPr lang="en-US" sz="1800" baseline="0" dirty="0" smtClean="0"/>
                        <a:t>Gridded response constructed response technology enhanced</a:t>
                      </a:r>
                      <a:endParaRPr lang="en-US" sz="1800" dirty="0" smtClean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Evidence of the ability to recognize and use geometric formulas to compute quantities</a:t>
                      </a:r>
                      <a:r>
                        <a:rPr lang="en-US" sz="1800" baseline="0" dirty="0" smtClean="0"/>
                        <a:t> of interest</a:t>
                      </a:r>
                      <a:endParaRPr lang="en-US" sz="18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Students need to analyze graphs to determine distances and areas that depend on the scale and units</a:t>
                      </a:r>
                      <a:r>
                        <a:rPr lang="en-US" sz="1800" baseline="0" dirty="0" smtClean="0"/>
                        <a:t> of measure</a:t>
                      </a:r>
                      <a:endParaRPr lang="en-US" sz="1800" dirty="0"/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2015 TASC Mathematics</a:t>
            </a:r>
            <a:br>
              <a:rPr lang="en-US" dirty="0" smtClean="0"/>
            </a:br>
            <a:r>
              <a:rPr lang="en-US" dirty="0" smtClean="0"/>
              <a:t>Content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0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254172"/>
              </p:ext>
            </p:extLst>
          </p:nvPr>
        </p:nvGraphicFramePr>
        <p:xfrm>
          <a:off x="871538" y="2674938"/>
          <a:ext cx="7408865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773"/>
                <a:gridCol w="1481773"/>
                <a:gridCol w="1481773"/>
                <a:gridCol w="1481773"/>
                <a:gridCol w="1481773"/>
              </a:tblGrid>
              <a:tr h="99060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1</a:t>
                      </a:r>
                    </a:p>
                    <a:p>
                      <a:r>
                        <a:rPr lang="en-US" baseline="0" dirty="0" smtClean="0"/>
                        <a:t>Recall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2</a:t>
                      </a:r>
                    </a:p>
                    <a:p>
                      <a:r>
                        <a:rPr lang="en-US" dirty="0" smtClean="0"/>
                        <a:t>Application</a:t>
                      </a:r>
                      <a:r>
                        <a:rPr lang="en-US" baseline="0" dirty="0" smtClean="0"/>
                        <a:t> of Skill/Concept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3</a:t>
                      </a:r>
                    </a:p>
                    <a:p>
                      <a:r>
                        <a:rPr lang="en-US" dirty="0" smtClean="0"/>
                        <a:t>Explanation/</a:t>
                      </a:r>
                    </a:p>
                    <a:p>
                      <a:r>
                        <a:rPr lang="en-US" dirty="0" smtClean="0"/>
                        <a:t>Analysis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4</a:t>
                      </a:r>
                    </a:p>
                    <a:p>
                      <a:r>
                        <a:rPr lang="en-US" dirty="0" smtClean="0"/>
                        <a:t>Extended Thinking</a:t>
                      </a:r>
                      <a:endParaRPr lang="en-US" dirty="0"/>
                    </a:p>
                  </a:txBody>
                  <a:tcPr marL="82321" marR="82321"/>
                </a:tc>
              </a:tr>
              <a:tr h="57159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2014</a:t>
                      </a:r>
                      <a:endParaRPr lang="en-US" sz="20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15%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75" marR="857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75%</a:t>
                      </a:r>
                      <a:endParaRPr lang="en-US" sz="20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10%</a:t>
                      </a:r>
                      <a:endParaRPr lang="en-US" sz="20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Does Not Apply</a:t>
                      </a:r>
                      <a:endParaRPr lang="en-US" sz="2000" dirty="0"/>
                    </a:p>
                  </a:txBody>
                  <a:tcPr marL="82321" marR="82321"/>
                </a:tc>
              </a:tr>
              <a:tr h="57159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2015</a:t>
                      </a:r>
                      <a:endParaRPr lang="en-US" sz="20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 – 20 %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75" marR="857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65 -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85%</a:t>
                      </a:r>
                      <a:endParaRPr lang="en-US" sz="20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r>
                        <a:rPr lang="en-US" sz="2000" baseline="0" dirty="0" smtClean="0"/>
                        <a:t> – 20%</a:t>
                      </a:r>
                      <a:endParaRPr lang="en-US" sz="20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Does Not Apply</a:t>
                      </a:r>
                    </a:p>
                  </a:txBody>
                  <a:tcPr marL="82321" marR="82321"/>
                </a:tc>
              </a:tr>
              <a:tr h="57159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2016</a:t>
                      </a:r>
                      <a:endParaRPr lang="en-US" sz="20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20 </a:t>
                      </a:r>
                      <a:r>
                        <a:rPr lang="en-US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75" marR="857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r>
                        <a:rPr lang="en-US" sz="2000" baseline="0" dirty="0" smtClean="0"/>
                        <a:t> - </a:t>
                      </a:r>
                      <a:r>
                        <a:rPr lang="en-US" sz="2000" dirty="0" smtClean="0"/>
                        <a:t>75%</a:t>
                      </a:r>
                      <a:endParaRPr lang="en-US" sz="20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 – 30 %</a:t>
                      </a:r>
                      <a:endParaRPr lang="en-US" sz="200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Does Not Apply</a:t>
                      </a: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TASC DOK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58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070845"/>
              </p:ext>
            </p:extLst>
          </p:nvPr>
        </p:nvGraphicFramePr>
        <p:xfrm>
          <a:off x="304800" y="2667000"/>
          <a:ext cx="8458200" cy="3805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6781800"/>
              </a:tblGrid>
              <a:tr h="736246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 Code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Skills</a:t>
                      </a:r>
                      <a:r>
                        <a:rPr lang="en-US" baseline="0" dirty="0" smtClean="0"/>
                        <a:t>/Description</a:t>
                      </a:r>
                      <a:endParaRPr lang="en-US" dirty="0"/>
                    </a:p>
                  </a:txBody>
                  <a:tcPr marL="82321" marR="82321"/>
                </a:tc>
              </a:tr>
              <a:tr h="585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A-SSE.1.a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Interpret parts of an expression, such as terms, factors, and coefficients.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</a:tr>
              <a:tr h="8878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A-REI.3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Solve equations and inequalities in one variable. Solve linear equations and inequalities in one variable, including equations with coefficients represented by letters.  </a:t>
                      </a:r>
                      <a:endParaRPr lang="en-US" sz="16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</a:tr>
              <a:tr h="15080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A-CED.3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Create equations that describe numbers or relationship. Represent constraints by equations or inequalities, and by systems of equations and/or inequalities, and interpret solutions as viable or non-viable options in a modeling context. For example, represent inequalities describing nutritional and cost constraints on combinations of different foods.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Greatest Achievement Gap Items</a:t>
            </a:r>
            <a:br>
              <a:rPr lang="en-US" dirty="0" smtClean="0"/>
            </a:br>
            <a:r>
              <a:rPr lang="en-US" dirty="0" smtClean="0"/>
              <a:t>Algebra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0206702"/>
              </p:ext>
            </p:extLst>
          </p:nvPr>
        </p:nvGraphicFramePr>
        <p:xfrm>
          <a:off x="304800" y="2743200"/>
          <a:ext cx="8458200" cy="3833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6781800"/>
              </a:tblGrid>
              <a:tr h="533400">
                <a:tc>
                  <a:txBody>
                    <a:bodyPr/>
                    <a:lstStyle/>
                    <a:p>
                      <a:r>
                        <a:rPr lang="en-US" i="0" dirty="0" smtClean="0"/>
                        <a:t>Indicator</a:t>
                      </a:r>
                      <a:endParaRPr lang="en-US" i="0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Skills/Description</a:t>
                      </a:r>
                      <a:endParaRPr lang="en-US" dirty="0"/>
                    </a:p>
                  </a:txBody>
                  <a:tcPr marL="82321" marR="82321"/>
                </a:tc>
              </a:tr>
              <a:tr h="8537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F-LE.5</a:t>
                      </a: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Interpret expressions for functions in terms of the situation they model. Interpret the parameters in a linear or exponential function in terms of a context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41" marR="61741" marT="0" marB="0"/>
                </a:tc>
              </a:tr>
              <a:tr h="21787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F-IF.4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Interpret functions that arise in applications in terms of the context. For a function that models a relationship between two quantities, interpret key features of graphs and tables in terms of the quantities, and sketch graphs showing key features given a verbal description of the relationship. Key features include: intercepts; intervals where the function is increasing, decreasing, positive, or negative; relative maximums and minimums; symmetries; end behavior; and periodicity.</a:t>
                      </a:r>
                    </a:p>
                  </a:txBody>
                  <a:tcPr marL="61741" marR="61741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Greatest Achievement Gap Items</a:t>
            </a:r>
            <a:br>
              <a:rPr lang="en-US" dirty="0" smtClean="0"/>
            </a:br>
            <a:r>
              <a:rPr lang="en-US" dirty="0" smtClean="0"/>
              <a:t>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93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897845"/>
              </p:ext>
            </p:extLst>
          </p:nvPr>
        </p:nvGraphicFramePr>
        <p:xfrm>
          <a:off x="838200" y="2895600"/>
          <a:ext cx="740886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5351462"/>
              </a:tblGrid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Skills/Description</a:t>
                      </a:r>
                      <a:endParaRPr lang="en-US" dirty="0"/>
                    </a:p>
                  </a:txBody>
                  <a:tcPr marL="82321" marR="82321"/>
                </a:tc>
              </a:tr>
              <a:tr h="1066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N-Q.3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Reason quantitatively and use units to solve problems. Choose a level of accuracy appropriate to limitations on measurement when reporting quantities.</a:t>
                      </a:r>
                    </a:p>
                  </a:txBody>
                  <a:tcPr marL="61741" marR="61741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Greatest Achievement Gap Items</a:t>
            </a:r>
            <a:br>
              <a:rPr lang="en-US" dirty="0" smtClean="0"/>
            </a:br>
            <a:r>
              <a:rPr lang="en-US" dirty="0" smtClean="0"/>
              <a:t>Number and Quantity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6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456981"/>
              </p:ext>
            </p:extLst>
          </p:nvPr>
        </p:nvGraphicFramePr>
        <p:xfrm>
          <a:off x="457200" y="2743200"/>
          <a:ext cx="8229600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662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</a:t>
                      </a:r>
                      <a:endParaRPr lang="en-US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Skills/Description</a:t>
                      </a:r>
                      <a:endParaRPr lang="en-US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S-IC.4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Make inferences and justify conclusions from sample surveys, experiments, and observational studies. Use data from a sample survey to estimate a population mean or proportion; develop a margin of error through the use of simulation models for random </a:t>
                      </a: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sampling</a:t>
                      </a:r>
                      <a:r>
                        <a:rPr lang="en-US" sz="16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741" marR="61741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S-CP.3 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1741" marR="6174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Understand independence and conditional probability and use them to interpret data. Understand the conditional probability of A given B as P(A and B)/P(B), and interpret independence of A and B as saying that the conditional probability of A given B is the same as the probability of A, and the conditional probability of B given A is the same as the probability of B.</a:t>
                      </a:r>
                    </a:p>
                  </a:txBody>
                  <a:tcPr marL="61741" marR="61741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Greatest Achievement Gap Items</a:t>
            </a:r>
            <a:br>
              <a:rPr lang="en-US" dirty="0" smtClean="0"/>
            </a:br>
            <a:r>
              <a:rPr lang="en-US" dirty="0" smtClean="0"/>
              <a:t>Statistics and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1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989</TotalTime>
  <Words>1278</Words>
  <Application>Microsoft Office PowerPoint</Application>
  <PresentationFormat>On-screen Show (4:3)</PresentationFormat>
  <Paragraphs>266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Waveform</vt:lpstr>
      <vt:lpstr>Document</vt:lpstr>
      <vt:lpstr>  Meeting the Challenge of TASC Mathematics for 2015 </vt:lpstr>
      <vt:lpstr> 2015 TASC Mathematics Structure</vt:lpstr>
      <vt:lpstr>2015 TASC Mathematics Content Types</vt:lpstr>
      <vt:lpstr>2015 TASC Mathematics Content Types</vt:lpstr>
      <vt:lpstr>TASC DOK Updates</vt:lpstr>
      <vt:lpstr>Greatest Achievement Gap Items Algebra</vt:lpstr>
      <vt:lpstr>Greatest Achievement Gap Items Functions</vt:lpstr>
      <vt:lpstr>Greatest Achievement Gap Items Number and Quantity</vt:lpstr>
      <vt:lpstr>Greatest Achievement Gap Items Statistics and Probability</vt:lpstr>
      <vt:lpstr>Greatest Achievement Gap Items Geometry</vt:lpstr>
      <vt:lpstr>Greatest Achievement Gap Items Geometry</vt:lpstr>
      <vt:lpstr>Agenda</vt:lpstr>
      <vt:lpstr>Exploring the Pythagorean Theorem Math Interactives</vt:lpstr>
      <vt:lpstr>Exploring Trigonometry Math Interactives</vt:lpstr>
      <vt:lpstr>Same Shapes Triangle</vt:lpstr>
      <vt:lpstr>Same Shapes Triangle</vt:lpstr>
      <vt:lpstr>Same Shapes Triangle</vt:lpstr>
      <vt:lpstr>Same Shapes Triangle</vt:lpstr>
      <vt:lpstr>Same Shapes Triangle</vt:lpstr>
      <vt:lpstr>Trig Match</vt:lpstr>
      <vt:lpstr>Trig Match</vt:lpstr>
      <vt:lpstr>Trig Match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the Challenge of TASC Mathematics for 2015</dc:title>
  <dc:creator>Lori Allen</dc:creator>
  <cp:lastModifiedBy>PCravillion</cp:lastModifiedBy>
  <cp:revision>75</cp:revision>
  <dcterms:created xsi:type="dcterms:W3CDTF">2015-03-31T16:11:50Z</dcterms:created>
  <dcterms:modified xsi:type="dcterms:W3CDTF">2015-05-27T16:19:11Z</dcterms:modified>
</cp:coreProperties>
</file>