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961" r:id="rId2"/>
    <p:sldId id="962" r:id="rId3"/>
    <p:sldId id="996" r:id="rId4"/>
    <p:sldId id="995" r:id="rId5"/>
    <p:sldId id="987" r:id="rId6"/>
    <p:sldId id="940" r:id="rId7"/>
    <p:sldId id="941" r:id="rId8"/>
    <p:sldId id="942" r:id="rId9"/>
    <p:sldId id="989" r:id="rId10"/>
    <p:sldId id="944" r:id="rId11"/>
    <p:sldId id="988" r:id="rId12"/>
    <p:sldId id="943" r:id="rId13"/>
    <p:sldId id="991" r:id="rId14"/>
    <p:sldId id="967" r:id="rId15"/>
    <p:sldId id="997" r:id="rId16"/>
    <p:sldId id="964" r:id="rId17"/>
    <p:sldId id="949" r:id="rId18"/>
    <p:sldId id="965" r:id="rId19"/>
    <p:sldId id="950" r:id="rId20"/>
    <p:sldId id="992" r:id="rId21"/>
    <p:sldId id="974" r:id="rId22"/>
    <p:sldId id="968" r:id="rId23"/>
    <p:sldId id="955" r:id="rId24"/>
    <p:sldId id="956" r:id="rId25"/>
    <p:sldId id="975" r:id="rId26"/>
    <p:sldId id="999" r:id="rId27"/>
    <p:sldId id="1000" r:id="rId28"/>
    <p:sldId id="976" r:id="rId29"/>
    <p:sldId id="971" r:id="rId30"/>
    <p:sldId id="972" r:id="rId31"/>
    <p:sldId id="973" r:id="rId32"/>
    <p:sldId id="1002" r:id="rId33"/>
    <p:sldId id="1003" r:id="rId34"/>
    <p:sldId id="952" r:id="rId35"/>
    <p:sldId id="1005" r:id="rId36"/>
    <p:sldId id="977" r:id="rId37"/>
    <p:sldId id="978" r:id="rId38"/>
    <p:sldId id="979" r:id="rId39"/>
    <p:sldId id="980" r:id="rId40"/>
    <p:sldId id="981" r:id="rId41"/>
    <p:sldId id="982" r:id="rId42"/>
    <p:sldId id="983" r:id="rId43"/>
    <p:sldId id="1004" r:id="rId44"/>
    <p:sldId id="985" r:id="rId4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31D105"/>
    <a:srgbClr val="000000"/>
    <a:srgbClr val="FF3399"/>
    <a:srgbClr val="CC3399"/>
    <a:srgbClr val="003366"/>
    <a:srgbClr val="FF5050"/>
    <a:srgbClr val="CC3300"/>
    <a:srgbClr val="CCEC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9290" autoAdjust="0"/>
  </p:normalViewPr>
  <p:slideViewPr>
    <p:cSldViewPr>
      <p:cViewPr>
        <p:scale>
          <a:sx n="90" d="100"/>
          <a:sy n="90" d="100"/>
        </p:scale>
        <p:origin x="-1334" y="-58"/>
      </p:cViewPr>
      <p:guideLst>
        <p:guide orient="horz" pos="216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100" d="100"/>
        <a:sy n="100" d="100"/>
      </p:scale>
      <p:origin x="0" y="0"/>
    </p:cViewPr>
  </p:sorterViewPr>
  <p:notesViewPr>
    <p:cSldViewPr>
      <p:cViewPr varScale="1">
        <p:scale>
          <a:sx n="51" d="100"/>
          <a:sy n="51" d="100"/>
        </p:scale>
        <p:origin x="-189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0" tIns="45709" rIns="91420" bIns="45709" numCol="1" anchor="t" anchorCtr="0" compatLnSpc="1">
            <a:prstTxWarp prst="textNoShape">
              <a:avLst/>
            </a:prstTxWarp>
          </a:bodyPr>
          <a:lstStyle>
            <a:lvl1pPr defTabSz="912906">
              <a:defRPr sz="1300">
                <a:latin typeface="Arial" charset="0"/>
                <a:ea typeface="+mn-ea"/>
                <a:cs typeface="+mn-cs"/>
              </a:defRPr>
            </a:lvl1pPr>
          </a:lstStyle>
          <a:p>
            <a:pPr>
              <a:defRPr/>
            </a:pPr>
            <a:endParaRPr lang="en-US" dirty="0"/>
          </a:p>
        </p:txBody>
      </p:sp>
      <p:sp>
        <p:nvSpPr>
          <p:cNvPr id="5939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20" tIns="45709" rIns="91420" bIns="45709" numCol="1" anchor="t" anchorCtr="0" compatLnSpc="1">
            <a:prstTxWarp prst="textNoShape">
              <a:avLst/>
            </a:prstTxWarp>
          </a:bodyPr>
          <a:lstStyle>
            <a:lvl1pPr algn="r" defTabSz="912906">
              <a:defRPr sz="1300">
                <a:latin typeface="Arial" charset="0"/>
                <a:ea typeface="+mn-ea"/>
                <a:cs typeface="+mn-cs"/>
              </a:defRPr>
            </a:lvl1pPr>
          </a:lstStyle>
          <a:p>
            <a:pPr>
              <a:defRPr/>
            </a:pPr>
            <a:endParaRPr lang="en-US" dirty="0"/>
          </a:p>
        </p:txBody>
      </p:sp>
      <p:sp>
        <p:nvSpPr>
          <p:cNvPr id="5939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20" tIns="45709" rIns="91420" bIns="45709" numCol="1" anchor="b" anchorCtr="0" compatLnSpc="1">
            <a:prstTxWarp prst="textNoShape">
              <a:avLst/>
            </a:prstTxWarp>
          </a:bodyPr>
          <a:lstStyle>
            <a:lvl1pPr defTabSz="912906">
              <a:defRPr sz="1300">
                <a:latin typeface="Arial" charset="0"/>
                <a:ea typeface="+mn-ea"/>
                <a:cs typeface="+mn-cs"/>
              </a:defRPr>
            </a:lvl1pPr>
          </a:lstStyle>
          <a:p>
            <a:pPr>
              <a:defRPr/>
            </a:pPr>
            <a:endParaRPr lang="en-US" dirty="0"/>
          </a:p>
        </p:txBody>
      </p:sp>
      <p:sp>
        <p:nvSpPr>
          <p:cNvPr id="5939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20" tIns="45709" rIns="91420" bIns="45709" numCol="1" anchor="b" anchorCtr="0" compatLnSpc="1">
            <a:prstTxWarp prst="textNoShape">
              <a:avLst/>
            </a:prstTxWarp>
          </a:bodyPr>
          <a:lstStyle>
            <a:lvl1pPr algn="r" defTabSz="912906">
              <a:defRPr sz="1300">
                <a:latin typeface="Arial" charset="0"/>
                <a:ea typeface="+mn-ea"/>
                <a:cs typeface="+mn-cs"/>
              </a:defRPr>
            </a:lvl1pPr>
          </a:lstStyle>
          <a:p>
            <a:pPr>
              <a:defRPr/>
            </a:pPr>
            <a:fld id="{EEC93582-179A-4809-8B1A-CD4A3BE25F46}" type="slidenum">
              <a:rPr lang="en-US"/>
              <a:pPr>
                <a:defRPr/>
              </a:pPr>
              <a:t>‹#›</a:t>
            </a:fld>
            <a:endParaRPr lang="en-US" dirty="0"/>
          </a:p>
        </p:txBody>
      </p:sp>
    </p:spTree>
    <p:extLst>
      <p:ext uri="{BB962C8B-B14F-4D97-AF65-F5344CB8AC3E}">
        <p14:creationId xmlns:p14="http://schemas.microsoft.com/office/powerpoint/2010/main" val="37749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0" tIns="45709" rIns="91420" bIns="45709" numCol="1" anchor="t" anchorCtr="0" compatLnSpc="1">
            <a:prstTxWarp prst="textNoShape">
              <a:avLst/>
            </a:prstTxWarp>
          </a:bodyPr>
          <a:lstStyle>
            <a:lvl1pPr defTabSz="912906">
              <a:defRPr sz="1300">
                <a:latin typeface="Arial" charset="0"/>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20" tIns="45709" rIns="91420" bIns="45709" numCol="1" anchor="t" anchorCtr="0" compatLnSpc="1">
            <a:prstTxWarp prst="textNoShape">
              <a:avLst/>
            </a:prstTxWarp>
          </a:bodyPr>
          <a:lstStyle>
            <a:lvl1pPr algn="r" defTabSz="912906">
              <a:defRPr sz="1300">
                <a:latin typeface="Arial" charset="0"/>
                <a:ea typeface="+mn-ea"/>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20" tIns="45709" rIns="91420" bIns="457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20" tIns="45709" rIns="91420" bIns="45709" numCol="1" anchor="b" anchorCtr="0" compatLnSpc="1">
            <a:prstTxWarp prst="textNoShape">
              <a:avLst/>
            </a:prstTxWarp>
          </a:bodyPr>
          <a:lstStyle>
            <a:lvl1pPr defTabSz="912906">
              <a:defRPr sz="1300">
                <a:latin typeface="Arial" charset="0"/>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20" tIns="45709" rIns="91420" bIns="45709" numCol="1" anchor="b" anchorCtr="0" compatLnSpc="1">
            <a:prstTxWarp prst="textNoShape">
              <a:avLst/>
            </a:prstTxWarp>
          </a:bodyPr>
          <a:lstStyle>
            <a:lvl1pPr algn="r" defTabSz="912906">
              <a:defRPr sz="1300">
                <a:latin typeface="Arial" charset="0"/>
                <a:ea typeface="+mn-ea"/>
                <a:cs typeface="+mn-cs"/>
              </a:defRPr>
            </a:lvl1pPr>
          </a:lstStyle>
          <a:p>
            <a:pPr>
              <a:defRPr/>
            </a:pPr>
            <a:fld id="{D90FF111-88BA-4DC2-9DA9-DEB10962B8B6}" type="slidenum">
              <a:rPr lang="en-US"/>
              <a:pPr>
                <a:defRPr/>
              </a:pPr>
              <a:t>‹#›</a:t>
            </a:fld>
            <a:endParaRPr lang="en-US" dirty="0"/>
          </a:p>
        </p:txBody>
      </p:sp>
    </p:spTree>
    <p:extLst>
      <p:ext uri="{BB962C8B-B14F-4D97-AF65-F5344CB8AC3E}">
        <p14:creationId xmlns:p14="http://schemas.microsoft.com/office/powerpoint/2010/main" val="214816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a:t>
            </a:fld>
            <a:endParaRPr lang="en-US" dirty="0"/>
          </a:p>
        </p:txBody>
      </p:sp>
    </p:spTree>
    <p:extLst>
      <p:ext uri="{BB962C8B-B14F-4D97-AF65-F5344CB8AC3E}">
        <p14:creationId xmlns:p14="http://schemas.microsoft.com/office/powerpoint/2010/main" val="229559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research around</a:t>
            </a:r>
            <a:r>
              <a:rPr lang="en-US" baseline="0" dirty="0" smtClean="0"/>
              <a:t> chunking, explain that sentence can be chunked, paragraph.  </a:t>
            </a:r>
          </a:p>
          <a:p>
            <a:r>
              <a:rPr lang="en-US" baseline="0" dirty="0" smtClean="0"/>
              <a:t>Chunk works when students are provided with a focus.  </a:t>
            </a:r>
          </a:p>
          <a:p>
            <a:r>
              <a:rPr lang="en-US" baseline="0" dirty="0" smtClean="0"/>
              <a:t>It is a way to begin the process of summarizing.  Use paragraphs from Mesopotamia</a:t>
            </a:r>
          </a:p>
          <a:p>
            <a:r>
              <a:rPr lang="en-US" baseline="0" dirty="0" smtClean="0"/>
              <a:t>		Present History text and Pictures and assign then into groups with respective tasks  40 min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14</a:t>
            </a:fld>
            <a:endParaRPr lang="en-US" dirty="0"/>
          </a:p>
        </p:txBody>
      </p:sp>
    </p:spTree>
    <p:extLst>
      <p:ext uri="{BB962C8B-B14F-4D97-AF65-F5344CB8AC3E}">
        <p14:creationId xmlns:p14="http://schemas.microsoft.com/office/powerpoint/2010/main" val="4164662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Chunking</a:t>
            </a:r>
            <a:r>
              <a:rPr lang="en-US" baseline="0" dirty="0" smtClean="0"/>
              <a:t> or Jig-Sawing a text</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15</a:t>
            </a:fld>
            <a:endParaRPr lang="en-US" dirty="0"/>
          </a:p>
        </p:txBody>
      </p:sp>
    </p:spTree>
    <p:extLst>
      <p:ext uri="{BB962C8B-B14F-4D97-AF65-F5344CB8AC3E}">
        <p14:creationId xmlns:p14="http://schemas.microsoft.com/office/powerpoint/2010/main" val="291493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a:t>
            </a:r>
            <a:r>
              <a:rPr lang="en-US" baseline="0" dirty="0" smtClean="0"/>
              <a:t> we How can we get our student to use the skill of paraphrasing  in our classroom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16</a:t>
            </a:fld>
            <a:endParaRPr lang="en-US" dirty="0"/>
          </a:p>
        </p:txBody>
      </p:sp>
    </p:spTree>
    <p:extLst>
      <p:ext uri="{BB962C8B-B14F-4D97-AF65-F5344CB8AC3E}">
        <p14:creationId xmlns:p14="http://schemas.microsoft.com/office/powerpoint/2010/main" val="138308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a:p>
            <a:r>
              <a:rPr lang="en-US" sz="1600" dirty="0" smtClean="0"/>
              <a:t>How can we teach paraphrasing?  Listen</a:t>
            </a:r>
            <a:r>
              <a:rPr lang="en-US" sz="1600" baseline="0" dirty="0" smtClean="0"/>
              <a:t> to participants share, then present sheet, </a:t>
            </a:r>
            <a:r>
              <a:rPr lang="en-US" sz="1600" b="1" baseline="0" dirty="0" smtClean="0">
                <a:solidFill>
                  <a:srgbClr val="FF0000"/>
                </a:solidFill>
              </a:rPr>
              <a:t>“Quotes and Paraphrase”  </a:t>
            </a:r>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17</a:t>
            </a:fld>
            <a:endParaRPr lang="en-US" dirty="0"/>
          </a:p>
        </p:txBody>
      </p:sp>
    </p:spTree>
    <p:extLst>
      <p:ext uri="{BB962C8B-B14F-4D97-AF65-F5344CB8AC3E}">
        <p14:creationId xmlns:p14="http://schemas.microsoft.com/office/powerpoint/2010/main" val="400812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How can we teach paraphrasing?</a:t>
            </a:r>
            <a:r>
              <a:rPr lang="en-US" sz="1600" baseline="0" dirty="0" smtClean="0"/>
              <a:t>  Have participants suggest ideas.</a:t>
            </a:r>
          </a:p>
          <a:p>
            <a:r>
              <a:rPr lang="en-US" sz="1600" baseline="0" dirty="0" smtClean="0"/>
              <a:t>#1 Present the sheet with the prewritten paraphrases and have participants select the best paraphrase for the excerpt.  </a:t>
            </a:r>
          </a:p>
          <a:p>
            <a:r>
              <a:rPr lang="en-US" sz="1600" baseline="0" dirty="0" smtClean="0"/>
              <a:t>Discuss why it is the best </a:t>
            </a:r>
          </a:p>
          <a:p>
            <a:r>
              <a:rPr lang="en-US" sz="1600" baseline="0" dirty="0" smtClean="0"/>
              <a:t>#2 Say this is another approach to teach and continue practicing paraphrasing.</a:t>
            </a:r>
          </a:p>
          <a:p>
            <a:r>
              <a:rPr lang="en-US" sz="1600" baseline="0" dirty="0" smtClean="0"/>
              <a:t>Model by presenting this slide and speaking to select a excerpt from the passage, </a:t>
            </a:r>
          </a:p>
          <a:p>
            <a:r>
              <a:rPr lang="en-US" sz="1600" baseline="0" dirty="0" smtClean="0"/>
              <a:t>#3 Ask participants to select a sentence from the passage and paraphrase it.  </a:t>
            </a:r>
          </a:p>
          <a:p>
            <a:r>
              <a:rPr lang="en-US" sz="1600" baseline="0" dirty="0" smtClean="0"/>
              <a:t> Ask how was the process?</a:t>
            </a:r>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19</a:t>
            </a:fld>
            <a:endParaRPr lang="en-US" dirty="0"/>
          </a:p>
        </p:txBody>
      </p:sp>
    </p:spTree>
    <p:extLst>
      <p:ext uri="{BB962C8B-B14F-4D97-AF65-F5344CB8AC3E}">
        <p14:creationId xmlns:p14="http://schemas.microsoft.com/office/powerpoint/2010/main" val="4008120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Ask,</a:t>
            </a:r>
            <a:r>
              <a:rPr lang="en-US" sz="1600" baseline="0" dirty="0" smtClean="0"/>
              <a:t> what are something that should be included in a summary? Have participants say, then share this slide</a:t>
            </a:r>
            <a:endParaRPr lang="en-US" sz="1600"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22</a:t>
            </a:fld>
            <a:endParaRPr lang="en-US" dirty="0"/>
          </a:p>
        </p:txBody>
      </p:sp>
    </p:spTree>
    <p:extLst>
      <p:ext uri="{BB962C8B-B14F-4D97-AF65-F5344CB8AC3E}">
        <p14:creationId xmlns:p14="http://schemas.microsoft.com/office/powerpoint/2010/main" val="112565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smtClean="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23</a:t>
            </a:fld>
            <a:endParaRPr lang="en-US" dirty="0"/>
          </a:p>
        </p:txBody>
      </p:sp>
    </p:spTree>
    <p:extLst>
      <p:ext uri="{BB962C8B-B14F-4D97-AF65-F5344CB8AC3E}">
        <p14:creationId xmlns:p14="http://schemas.microsoft.com/office/powerpoint/2010/main" val="400812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t>Ask</a:t>
            </a:r>
            <a:r>
              <a:rPr lang="en-US" sz="1600" baseline="0" dirty="0" smtClean="0"/>
              <a:t> the question: </a:t>
            </a:r>
            <a:r>
              <a:rPr lang="en-US" sz="1600" dirty="0" smtClean="0"/>
              <a:t>How can we teach Summarizing?  Take</a:t>
            </a:r>
            <a:r>
              <a:rPr lang="en-US" sz="1600" baseline="0" dirty="0" smtClean="0"/>
              <a:t> responses from the audience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t>Ask, what can be done if</a:t>
            </a:r>
            <a:r>
              <a:rPr lang="en-US" sz="1600" dirty="0" smtClean="0">
                <a:solidFill>
                  <a:srgbClr val="020202"/>
                </a:solidFill>
              </a:rPr>
              <a:t> some students are unable to summarize on their own?</a:t>
            </a:r>
            <a:r>
              <a:rPr lang="en-US" sz="1600" dirty="0" smtClean="0"/>
              <a:t> Take</a:t>
            </a:r>
            <a:r>
              <a:rPr lang="en-US" sz="1600" baseline="0" dirty="0" smtClean="0"/>
              <a:t> responses from the audience then present </a:t>
            </a:r>
            <a:r>
              <a:rPr lang="en-US" sz="1600" baseline="0" dirty="0" smtClean="0">
                <a:solidFill>
                  <a:srgbClr val="020202"/>
                </a:solidFill>
              </a:rPr>
              <a:t>the next </a:t>
            </a:r>
            <a:endParaRPr lang="en-US" sz="16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solidFill>
                  <a:srgbClr val="020202"/>
                </a:solidFill>
              </a:rPr>
              <a:t>slide</a:t>
            </a:r>
            <a:endParaRPr lang="en-US" sz="1600" baseline="0" dirty="0" smtClean="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24</a:t>
            </a:fld>
            <a:endParaRPr lang="en-US" dirty="0"/>
          </a:p>
        </p:txBody>
      </p:sp>
    </p:spTree>
    <p:extLst>
      <p:ext uri="{BB962C8B-B14F-4D97-AF65-F5344CB8AC3E}">
        <p14:creationId xmlns:p14="http://schemas.microsoft.com/office/powerpoint/2010/main" val="400812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all</a:t>
            </a:r>
            <a:r>
              <a:rPr lang="en-US" baseline="0" dirty="0" smtClean="0"/>
              <a:t> participants to read Paragraph # 2 under Mesopotamia and identify the main idea versus the detail of the passage.  After the activity discuss how they would use it in their classroom.  </a:t>
            </a:r>
          </a:p>
          <a:p>
            <a:r>
              <a:rPr lang="en-US" baseline="0" dirty="0" smtClean="0"/>
              <a:t>Next present the whole text summary and ask discuss that this could be the next phase.   REMINDER:  this has to be done more than once.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25</a:t>
            </a:fld>
            <a:endParaRPr lang="en-US" dirty="0"/>
          </a:p>
        </p:txBody>
      </p:sp>
    </p:spTree>
    <p:extLst>
      <p:ext uri="{BB962C8B-B14F-4D97-AF65-F5344CB8AC3E}">
        <p14:creationId xmlns:p14="http://schemas.microsoft.com/office/powerpoint/2010/main" val="63182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26</a:t>
            </a:fld>
            <a:endParaRPr lang="en-US" dirty="0"/>
          </a:p>
        </p:txBody>
      </p:sp>
    </p:spTree>
    <p:extLst>
      <p:ext uri="{BB962C8B-B14F-4D97-AF65-F5344CB8AC3E}">
        <p14:creationId xmlns:p14="http://schemas.microsoft.com/office/powerpoint/2010/main" val="126967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t>
            </a:r>
            <a:r>
              <a:rPr lang="en-US" baseline="0" dirty="0" smtClean="0"/>
              <a:t>A think Aloud is sharing your implicit thoughts around text, explicitly.  It is those wheels turning, those electrons firing, its sharing those gaps in your thinking, those questions that are sparked by the text.  </a:t>
            </a:r>
          </a:p>
          <a:p>
            <a:r>
              <a:rPr lang="en-US" baseline="0" dirty="0" smtClean="0"/>
              <a:t>Use Explicit Activity Gold/ Brain Text</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a:t>
            </a:fld>
            <a:endParaRPr lang="en-US" dirty="0"/>
          </a:p>
        </p:txBody>
      </p:sp>
    </p:spTree>
    <p:extLst>
      <p:ext uri="{BB962C8B-B14F-4D97-AF65-F5344CB8AC3E}">
        <p14:creationId xmlns:p14="http://schemas.microsoft.com/office/powerpoint/2010/main" val="210755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27</a:t>
            </a:fld>
            <a:endParaRPr lang="en-US" dirty="0"/>
          </a:p>
        </p:txBody>
      </p:sp>
    </p:spTree>
    <p:extLst>
      <p:ext uri="{BB962C8B-B14F-4D97-AF65-F5344CB8AC3E}">
        <p14:creationId xmlns:p14="http://schemas.microsoft.com/office/powerpoint/2010/main" val="57017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sample</a:t>
            </a:r>
            <a:r>
              <a:rPr lang="en-US" baseline="0" dirty="0" smtClean="0"/>
              <a:t> organizers that can be used for cause and effect</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31</a:t>
            </a:fld>
            <a:endParaRPr lang="en-US" dirty="0"/>
          </a:p>
        </p:txBody>
      </p:sp>
    </p:spTree>
    <p:extLst>
      <p:ext uri="{BB962C8B-B14F-4D97-AF65-F5344CB8AC3E}">
        <p14:creationId xmlns:p14="http://schemas.microsoft.com/office/powerpoint/2010/main" val="171375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out sample document on cause and effect.  </a:t>
            </a:r>
            <a:r>
              <a:rPr lang="en-US" dirty="0" smtClean="0"/>
              <a:t>This shows </a:t>
            </a:r>
            <a:r>
              <a:rPr lang="en-US" dirty="0" err="1" smtClean="0"/>
              <a:t>trhat</a:t>
            </a:r>
            <a:r>
              <a:rPr lang="en-US" dirty="0" smtClean="0"/>
              <a:t> sometimes the cause comes before</a:t>
            </a:r>
            <a:r>
              <a:rPr lang="en-US" baseline="0" dirty="0" smtClean="0"/>
              <a:t> the effect or the effect comes before the cause.  Use the wall to assign teams to find Cause/Effect throughout the text they can decide how they want to jig-saw the text and decide who will record the cause and who will record the effect.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32</a:t>
            </a:fld>
            <a:endParaRPr lang="en-US" dirty="0"/>
          </a:p>
        </p:txBody>
      </p:sp>
    </p:spTree>
    <p:extLst>
      <p:ext uri="{BB962C8B-B14F-4D97-AF65-F5344CB8AC3E}">
        <p14:creationId xmlns:p14="http://schemas.microsoft.com/office/powerpoint/2010/main" val="2839586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Using </a:t>
            </a:r>
            <a:r>
              <a:rPr lang="en-US" dirty="0" smtClean="0"/>
              <a:t>the Pictures</a:t>
            </a:r>
            <a:r>
              <a:rPr lang="en-US" baseline="0" dirty="0" smtClean="0"/>
              <a:t> have groups decide which cultures and what within those cultures they will compare/Contrast</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33</a:t>
            </a:fld>
            <a:endParaRPr lang="en-US" dirty="0"/>
          </a:p>
        </p:txBody>
      </p:sp>
    </p:spTree>
    <p:extLst>
      <p:ext uri="{BB962C8B-B14F-4D97-AF65-F5344CB8AC3E}">
        <p14:creationId xmlns:p14="http://schemas.microsoft.com/office/powerpoint/2010/main" val="17124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34</a:t>
            </a:fld>
            <a:endParaRPr lang="en-US" dirty="0"/>
          </a:p>
        </p:txBody>
      </p:sp>
    </p:spTree>
    <p:extLst>
      <p:ext uri="{BB962C8B-B14F-4D97-AF65-F5344CB8AC3E}">
        <p14:creationId xmlns:p14="http://schemas.microsoft.com/office/powerpoint/2010/main" val="1852664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Materials:</a:t>
            </a:r>
          </a:p>
          <a:p>
            <a:r>
              <a:rPr lang="en-US" dirty="0" smtClean="0"/>
              <a:t>Chart</a:t>
            </a:r>
            <a:r>
              <a:rPr lang="en-US" baseline="0" dirty="0" smtClean="0"/>
              <a:t> Paper</a:t>
            </a:r>
          </a:p>
          <a:p>
            <a:r>
              <a:rPr lang="en-US" baseline="0" dirty="0" smtClean="0"/>
              <a:t>Post-It</a:t>
            </a:r>
          </a:p>
          <a:p>
            <a:r>
              <a:rPr lang="en-US" baseline="0" dirty="0" smtClean="0"/>
              <a:t>Writer’s Note book</a:t>
            </a:r>
          </a:p>
          <a:p>
            <a:r>
              <a:rPr lang="en-US" baseline="0" dirty="0" smtClean="0"/>
              <a:t>Markers</a:t>
            </a:r>
          </a:p>
          <a:p>
            <a:r>
              <a:rPr lang="en-US" baseline="0" dirty="0" smtClean="0"/>
              <a:t>Highlighters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pop</a:t>
            </a:r>
            <a:r>
              <a:rPr lang="en-US" baseline="0" dirty="0" smtClean="0"/>
              <a:t> out what you know about  Blooms and Webb</a:t>
            </a:r>
          </a:p>
          <a:p>
            <a:endParaRPr lang="en-US" baseline="0" dirty="0" smtClean="0"/>
          </a:p>
          <a:p>
            <a:r>
              <a:rPr lang="en-US" baseline="0" dirty="0" smtClean="0"/>
              <a:t>Have them engage in reading around both</a:t>
            </a:r>
          </a:p>
          <a:p>
            <a:r>
              <a:rPr lang="en-US" baseline="0" dirty="0" smtClean="0"/>
              <a:t>Discuss what did they learn from the reading.  Any similarities and differences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38</a:t>
            </a:fld>
            <a:endParaRPr lang="en-US" dirty="0"/>
          </a:p>
        </p:txBody>
      </p:sp>
    </p:spTree>
    <p:extLst>
      <p:ext uri="{BB962C8B-B14F-4D97-AF65-F5344CB8AC3E}">
        <p14:creationId xmlns:p14="http://schemas.microsoft.com/office/powerpoint/2010/main" val="447966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Popcorn out thinking</a:t>
            </a:r>
          </a:p>
          <a:p>
            <a:r>
              <a:rPr lang="en-US" dirty="0" smtClean="0"/>
              <a:t>Here</a:t>
            </a:r>
            <a:r>
              <a:rPr lang="en-US" baseline="0" dirty="0" smtClean="0"/>
              <a:t> we have a puzzle  and here we have rope intertwine rope – let’s discuss</a:t>
            </a:r>
          </a:p>
          <a:p>
            <a:r>
              <a:rPr lang="en-US" baseline="0" dirty="0" smtClean="0"/>
              <a:t>Present activity: </a:t>
            </a:r>
          </a:p>
          <a:p>
            <a:r>
              <a:rPr lang="en-US" baseline="0" dirty="0" smtClean="0"/>
              <a:t>Have participants place the labels Difficult and Complex on the table: ask them to sort the information based on the title.</a:t>
            </a:r>
          </a:p>
          <a:p>
            <a:r>
              <a:rPr lang="en-US" baseline="0" dirty="0" smtClean="0"/>
              <a:t>Reveal the answers and engage in a discussion</a:t>
            </a:r>
          </a:p>
          <a:p>
            <a:r>
              <a:rPr lang="en-US" baseline="0" dirty="0" smtClean="0"/>
              <a:t>Hess </a:t>
            </a:r>
            <a:r>
              <a:rPr lang="en-US" baseline="0" dirty="0" err="1" smtClean="0"/>
              <a:t>Cognative</a:t>
            </a:r>
            <a:r>
              <a:rPr lang="en-US" baseline="0" dirty="0" smtClean="0"/>
              <a:t> Rigor for this part</a:t>
            </a:r>
          </a:p>
          <a:p>
            <a:r>
              <a:rPr lang="en-US" baseline="0" dirty="0" smtClean="0"/>
              <a:t>Next, present each group with the additional pictures and ask them to sort all work according to the DOK levels- </a:t>
            </a:r>
            <a:r>
              <a:rPr lang="en-US" baseline="0" dirty="0" err="1" smtClean="0"/>
              <a:t>reaveal</a:t>
            </a:r>
            <a:r>
              <a:rPr lang="en-US" baseline="0" dirty="0" smtClean="0"/>
              <a:t> the answer and discuss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39</a:t>
            </a:fld>
            <a:endParaRPr lang="en-US" dirty="0"/>
          </a:p>
        </p:txBody>
      </p:sp>
    </p:spTree>
    <p:extLst>
      <p:ext uri="{BB962C8B-B14F-4D97-AF65-F5344CB8AC3E}">
        <p14:creationId xmlns:p14="http://schemas.microsoft.com/office/powerpoint/2010/main" val="3103051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Cognitive Rigor Matrix (a combination of Bloom and Webb developed by Hess et al.) allows us to look at 2 dimensions simultaneously so that we can consider not only </a:t>
            </a:r>
            <a:r>
              <a:rPr lang="en-US" i="1" dirty="0" smtClean="0"/>
              <a:t>what </a:t>
            </a:r>
            <a:r>
              <a:rPr lang="en-US" dirty="0" smtClean="0"/>
              <a:t>students are asked to do with content, but also the </a:t>
            </a:r>
            <a:r>
              <a:rPr lang="en-US" i="1" dirty="0" smtClean="0"/>
              <a:t>depth</a:t>
            </a:r>
            <a:r>
              <a:rPr lang="en-US" dirty="0" smtClean="0"/>
              <a:t> with which they need to engage with content to complete an assessment task. A good rule of thumb for determining the DOK level is that 1 &amp; 2 will typically have a right answer; Level 3 is the highest level that state assessments can measure; Level 4 cannot be accomplished within a class period. </a:t>
            </a:r>
          </a:p>
        </p:txBody>
      </p:sp>
      <p:sp>
        <p:nvSpPr>
          <p:cNvPr id="4" name="Slide Number Placeholder 3"/>
          <p:cNvSpPr>
            <a:spLocks noGrp="1"/>
          </p:cNvSpPr>
          <p:nvPr>
            <p:ph type="sldNum" sz="quarter" idx="5"/>
          </p:nvPr>
        </p:nvSpPr>
        <p:spPr/>
        <p:txBody>
          <a:bodyPr/>
          <a:lstStyle/>
          <a:p>
            <a:pPr>
              <a:defRPr/>
            </a:pPr>
            <a:fld id="{270265B9-24FB-465C-BE05-B7E2FBB87D14}" type="slidenum">
              <a:rPr lang="en-US" smtClean="0"/>
              <a:pPr>
                <a:defRPr/>
              </a:pPr>
              <a:t>41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a:t>
            </a:r>
            <a:r>
              <a:rPr lang="en-US" baseline="0" dirty="0" smtClean="0"/>
              <a:t> the selected standards.  Review the heading and ask the students to read through the standards and think about what this would look like in the classroom.  </a:t>
            </a:r>
          </a:p>
          <a:p>
            <a:r>
              <a:rPr lang="en-US" baseline="0" dirty="0" smtClean="0"/>
              <a:t>Have a brief discussion then transition to the explicit instruction model</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4</a:t>
            </a:fld>
            <a:endParaRPr lang="en-US" dirty="0"/>
          </a:p>
        </p:txBody>
      </p:sp>
    </p:spTree>
    <p:extLst>
      <p:ext uri="{BB962C8B-B14F-4D97-AF65-F5344CB8AC3E}">
        <p14:creationId xmlns:p14="http://schemas.microsoft.com/office/powerpoint/2010/main" val="46661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them label</a:t>
            </a:r>
            <a:r>
              <a:rPr lang="en-US" baseline="0" dirty="0" smtClean="0"/>
              <a:t> each base on their new learning difficult or complex. Identify what DOK level after each reveal the correct response and engage in discussion</a:t>
            </a:r>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42</a:t>
            </a:fld>
            <a:endParaRPr lang="en-US" dirty="0"/>
          </a:p>
        </p:txBody>
      </p:sp>
    </p:spTree>
    <p:extLst>
      <p:ext uri="{BB962C8B-B14F-4D97-AF65-F5344CB8AC3E}">
        <p14:creationId xmlns:p14="http://schemas.microsoft.com/office/powerpoint/2010/main" val="736324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Distribute sheet Reading</a:t>
            </a:r>
            <a:r>
              <a:rPr lang="en-US" baseline="0" dirty="0" smtClean="0"/>
              <a:t> Strategies, give time to read</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43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Challenge</a:t>
            </a:r>
            <a:r>
              <a:rPr lang="en-US" baseline="0" dirty="0" smtClean="0"/>
              <a:t> them to engage their students in this type of work, ask them to smart small but start.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44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to say that anyone there</a:t>
            </a:r>
            <a:r>
              <a:rPr lang="en-US" baseline="0" dirty="0" smtClean="0"/>
              <a:t> does this, but all lesson should involve explicit instruction.  What do I mean by explicit instruction that us aligned to the standards.  We will engage in one such explicit instruction, but before we do, lets take a look at the standards.  As you look at the standards, let think about what they would look like and sound like in the classroom.  Have participants review that standards around reading, writing, listening and speaking.  </a:t>
            </a:r>
            <a:r>
              <a:rPr lang="en-US" dirty="0" smtClean="0"/>
              <a:t>We will engage in explicit</a:t>
            </a:r>
            <a:r>
              <a:rPr lang="en-US" baseline="0" dirty="0" smtClean="0"/>
              <a:t> instruction, where I will engage in several strategies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5</a:t>
            </a:fld>
            <a:endParaRPr lang="en-US" dirty="0"/>
          </a:p>
        </p:txBody>
      </p:sp>
    </p:spTree>
    <p:extLst>
      <p:ext uri="{BB962C8B-B14F-4D97-AF65-F5344CB8AC3E}">
        <p14:creationId xmlns:p14="http://schemas.microsoft.com/office/powerpoint/2010/main" val="342654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will engage in task around close reading.  I am going to model for you how to use the skill and then you will have an opportunity to practice using this strategy.</a:t>
            </a:r>
            <a:endParaRPr lang="en-US" dirty="0"/>
          </a:p>
        </p:txBody>
      </p:sp>
      <p:sp>
        <p:nvSpPr>
          <p:cNvPr id="4" name="Slide Number Placeholder 3"/>
          <p:cNvSpPr>
            <a:spLocks noGrp="1"/>
          </p:cNvSpPr>
          <p:nvPr>
            <p:ph type="sldNum" sz="quarter" idx="10"/>
          </p:nvPr>
        </p:nvSpPr>
        <p:spPr/>
        <p:txBody>
          <a:bodyPr/>
          <a:lstStyle/>
          <a:p>
            <a:fld id="{CB4C71DB-148F-4636-A3CE-8416E7A18FEB}" type="slidenum">
              <a:rPr lang="en-US" smtClean="0"/>
              <a:pPr/>
              <a:t>6</a:t>
            </a:fld>
            <a:endParaRPr lang="en-US"/>
          </a:p>
        </p:txBody>
      </p:sp>
    </p:spTree>
    <p:extLst>
      <p:ext uri="{BB962C8B-B14F-4D97-AF65-F5344CB8AC3E}">
        <p14:creationId xmlns:p14="http://schemas.microsoft.com/office/powerpoint/2010/main" val="145122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reading ask, what are those moves I made as a teacher </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7</a:t>
            </a:fld>
            <a:endParaRPr lang="en-US" dirty="0"/>
          </a:p>
        </p:txBody>
      </p:sp>
    </p:spTree>
    <p:extLst>
      <p:ext uri="{BB962C8B-B14F-4D97-AF65-F5344CB8AC3E}">
        <p14:creationId xmlns:p14="http://schemas.microsoft.com/office/powerpoint/2010/main" val="104878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 is your</a:t>
            </a:r>
            <a:r>
              <a:rPr lang="en-US" baseline="0" dirty="0" smtClean="0"/>
              <a:t> turn to take a stab at it</a:t>
            </a:r>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9</a:t>
            </a:fld>
            <a:endParaRPr lang="en-US" dirty="0"/>
          </a:p>
        </p:txBody>
      </p:sp>
    </p:spTree>
    <p:extLst>
      <p:ext uri="{BB962C8B-B14F-4D97-AF65-F5344CB8AC3E}">
        <p14:creationId xmlns:p14="http://schemas.microsoft.com/office/powerpoint/2010/main" val="392137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moves student moves made before</a:t>
            </a:r>
            <a:r>
              <a:rPr lang="en-US" baseline="0" dirty="0" smtClean="0"/>
              <a:t> during this activity</a:t>
            </a:r>
            <a:endParaRPr lang="en-US" dirty="0"/>
          </a:p>
        </p:txBody>
      </p:sp>
      <p:sp>
        <p:nvSpPr>
          <p:cNvPr id="4" name="Slide Number Placeholder 3"/>
          <p:cNvSpPr>
            <a:spLocks noGrp="1"/>
          </p:cNvSpPr>
          <p:nvPr>
            <p:ph type="sldNum" sz="quarter" idx="10"/>
          </p:nvPr>
        </p:nvSpPr>
        <p:spPr/>
        <p:txBody>
          <a:bodyPr/>
          <a:lstStyle/>
          <a:p>
            <a:fld id="{CB4C71DB-148F-4636-A3CE-8416E7A18FEB}" type="slidenum">
              <a:rPr lang="en-US" smtClean="0"/>
              <a:pPr/>
              <a:t>12</a:t>
            </a:fld>
            <a:endParaRPr lang="en-US"/>
          </a:p>
        </p:txBody>
      </p:sp>
    </p:spTree>
    <p:extLst>
      <p:ext uri="{BB962C8B-B14F-4D97-AF65-F5344CB8AC3E}">
        <p14:creationId xmlns:p14="http://schemas.microsoft.com/office/powerpoint/2010/main" val="202076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0FF111-88BA-4DC2-9DA9-DEB10962B8B6}" type="slidenum">
              <a:rPr lang="en-US" smtClean="0"/>
              <a:pPr>
                <a:defRPr/>
              </a:pPr>
              <a:t>13</a:t>
            </a:fld>
            <a:endParaRPr lang="en-US" dirty="0"/>
          </a:p>
        </p:txBody>
      </p:sp>
    </p:spTree>
    <p:extLst>
      <p:ext uri="{BB962C8B-B14F-4D97-AF65-F5344CB8AC3E}">
        <p14:creationId xmlns:p14="http://schemas.microsoft.com/office/powerpoint/2010/main" val="4006497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chools.nyc.gov/"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0" y="5410200"/>
            <a:ext cx="9144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nvGrpSpPr>
          <p:cNvPr id="5" name="Group 6"/>
          <p:cNvGrpSpPr>
            <a:grpSpLocks/>
          </p:cNvGrpSpPr>
          <p:nvPr userDrawn="1"/>
        </p:nvGrpSpPr>
        <p:grpSpPr bwMode="auto">
          <a:xfrm>
            <a:off x="1828800" y="6477000"/>
            <a:ext cx="7315200" cy="381000"/>
            <a:chOff x="1152" y="3504"/>
            <a:chExt cx="4608" cy="240"/>
          </a:xfrm>
        </p:grpSpPr>
        <p:sp>
          <p:nvSpPr>
            <p:cNvPr id="6" name="Rectangle 7"/>
            <p:cNvSpPr>
              <a:spLocks noChangeArrowheads="1"/>
            </p:cNvSpPr>
            <p:nvPr userDrawn="1"/>
          </p:nvSpPr>
          <p:spPr bwMode="auto">
            <a:xfrm>
              <a:off x="1406" y="3504"/>
              <a:ext cx="4354" cy="24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 name="AutoShape 8"/>
            <p:cNvSpPr>
              <a:spLocks noChangeArrowheads="1"/>
            </p:cNvSpPr>
            <p:nvPr userDrawn="1"/>
          </p:nvSpPr>
          <p:spPr bwMode="auto">
            <a:xfrm flipH="1">
              <a:off x="1152" y="3504"/>
              <a:ext cx="257" cy="240"/>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pic>
        <p:nvPicPr>
          <p:cNvPr id="12" name="Picture 2" descr="NYC Department of Education">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07" y="5791200"/>
            <a:ext cx="1124371"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1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CC3A3B16-EC45-4309-AC23-790A1084D9CA}" type="slidenum">
              <a:rPr lang="en-US"/>
              <a:pPr>
                <a:defRPr/>
              </a:pPr>
              <a:t>‹#›</a:t>
            </a:fld>
            <a:endParaRPr lang="en-US" sz="1400" dirty="0"/>
          </a:p>
        </p:txBody>
      </p:sp>
    </p:spTree>
    <p:extLst>
      <p:ext uri="{BB962C8B-B14F-4D97-AF65-F5344CB8AC3E}">
        <p14:creationId xmlns:p14="http://schemas.microsoft.com/office/powerpoint/2010/main" val="2584489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000" y="558800"/>
            <a:ext cx="19431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3700" y="558800"/>
            <a:ext cx="56769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3D80B9E4-B81E-40F5-A9C1-D104DBACEFCF}" type="slidenum">
              <a:rPr lang="en-US"/>
              <a:pPr>
                <a:defRPr/>
              </a:pPr>
              <a:t>‹#›</a:t>
            </a:fld>
            <a:endParaRPr lang="en-US" sz="1400" dirty="0"/>
          </a:p>
        </p:txBody>
      </p:sp>
    </p:spTree>
    <p:extLst>
      <p:ext uri="{BB962C8B-B14F-4D97-AF65-F5344CB8AC3E}">
        <p14:creationId xmlns:p14="http://schemas.microsoft.com/office/powerpoint/2010/main" val="243905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pitchFamily="34" charset="-128"/>
                <a:cs typeface="+mn-cs"/>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Arial" charset="0"/>
                <a:ea typeface="ＭＳ Ｐゴシック" pitchFamily="34" charset="-128"/>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5F8D8CE-DF9F-4388-AFB4-D870115744CE}" type="slidenum">
              <a:rPr lang="en-US"/>
              <a:pPr>
                <a:defRPr/>
              </a:pPr>
              <a:t>‹#›</a:t>
            </a:fld>
            <a:endParaRPr lang="en-US" dirty="0"/>
          </a:p>
        </p:txBody>
      </p:sp>
    </p:spTree>
    <p:extLst>
      <p:ext uri="{BB962C8B-B14F-4D97-AF65-F5344CB8AC3E}">
        <p14:creationId xmlns:p14="http://schemas.microsoft.com/office/powerpoint/2010/main" val="70725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365B2B9F-2A33-4B7C-98ED-90380C7B0EC2}" type="slidenum">
              <a:rPr lang="en-US"/>
              <a:pPr>
                <a:defRPr/>
              </a:pPr>
              <a:t>‹#›</a:t>
            </a:fld>
            <a:endParaRPr lang="en-US" sz="1400" dirty="0"/>
          </a:p>
        </p:txBody>
      </p:sp>
    </p:spTree>
    <p:extLst>
      <p:ext uri="{BB962C8B-B14F-4D97-AF65-F5344CB8AC3E}">
        <p14:creationId xmlns:p14="http://schemas.microsoft.com/office/powerpoint/2010/main" val="315723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5B195E33-EC2B-4083-9C52-0A306F361E8E}" type="slidenum">
              <a:rPr lang="en-US"/>
              <a:pPr>
                <a:defRPr/>
              </a:pPr>
              <a:t>‹#›</a:t>
            </a:fld>
            <a:endParaRPr lang="en-US" sz="1400" dirty="0"/>
          </a:p>
        </p:txBody>
      </p:sp>
    </p:spTree>
    <p:extLst>
      <p:ext uri="{BB962C8B-B14F-4D97-AF65-F5344CB8AC3E}">
        <p14:creationId xmlns:p14="http://schemas.microsoft.com/office/powerpoint/2010/main" val="322331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37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561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E004BBAC-92E6-4D59-82BA-3CEED246DE26}" type="slidenum">
              <a:rPr lang="en-US"/>
              <a:pPr>
                <a:defRPr/>
              </a:pPr>
              <a:t>‹#›</a:t>
            </a:fld>
            <a:endParaRPr lang="en-US" sz="1400" dirty="0"/>
          </a:p>
        </p:txBody>
      </p:sp>
    </p:spTree>
    <p:extLst>
      <p:ext uri="{BB962C8B-B14F-4D97-AF65-F5344CB8AC3E}">
        <p14:creationId xmlns:p14="http://schemas.microsoft.com/office/powerpoint/2010/main" val="182813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697AEA91-6086-46BA-BD7E-526ABBB8D33E}" type="slidenum">
              <a:rPr lang="en-US"/>
              <a:pPr>
                <a:defRPr/>
              </a:pPr>
              <a:t>‹#›</a:t>
            </a:fld>
            <a:endParaRPr lang="en-US" sz="1400" dirty="0"/>
          </a:p>
        </p:txBody>
      </p:sp>
    </p:spTree>
    <p:extLst>
      <p:ext uri="{BB962C8B-B14F-4D97-AF65-F5344CB8AC3E}">
        <p14:creationId xmlns:p14="http://schemas.microsoft.com/office/powerpoint/2010/main" val="276267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1EFCDC7B-19A8-4740-B0ED-05C60ED1D7FE}" type="slidenum">
              <a:rPr lang="en-US"/>
              <a:pPr>
                <a:defRPr/>
              </a:pPr>
              <a:t>‹#›</a:t>
            </a:fld>
            <a:endParaRPr lang="en-US" sz="1400" dirty="0"/>
          </a:p>
        </p:txBody>
      </p:sp>
    </p:spTree>
    <p:extLst>
      <p:ext uri="{BB962C8B-B14F-4D97-AF65-F5344CB8AC3E}">
        <p14:creationId xmlns:p14="http://schemas.microsoft.com/office/powerpoint/2010/main" val="303438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39CE6DE2-15BD-41F6-A90B-0A1580E2A56E}" type="slidenum">
              <a:rPr lang="en-US"/>
              <a:pPr>
                <a:defRPr/>
              </a:pPr>
              <a:t>‹#›</a:t>
            </a:fld>
            <a:endParaRPr lang="en-US" sz="1400" dirty="0"/>
          </a:p>
        </p:txBody>
      </p:sp>
    </p:spTree>
    <p:extLst>
      <p:ext uri="{BB962C8B-B14F-4D97-AF65-F5344CB8AC3E}">
        <p14:creationId xmlns:p14="http://schemas.microsoft.com/office/powerpoint/2010/main" val="11480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2A5AFF9B-3CD3-46F9-8D02-16683E4297FE}" type="slidenum">
              <a:rPr lang="en-US"/>
              <a:pPr>
                <a:defRPr/>
              </a:pPr>
              <a:t>‹#›</a:t>
            </a:fld>
            <a:endParaRPr lang="en-US" sz="1400" dirty="0"/>
          </a:p>
        </p:txBody>
      </p:sp>
    </p:spTree>
    <p:extLst>
      <p:ext uri="{BB962C8B-B14F-4D97-AF65-F5344CB8AC3E}">
        <p14:creationId xmlns:p14="http://schemas.microsoft.com/office/powerpoint/2010/main" val="91601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3EEF9050-16C8-4391-8263-F411A2FAD9AF}" type="slidenum">
              <a:rPr lang="en-US"/>
              <a:pPr>
                <a:defRPr/>
              </a:pPr>
              <a:t>‹#›</a:t>
            </a:fld>
            <a:endParaRPr lang="en-US" sz="1400" dirty="0"/>
          </a:p>
        </p:txBody>
      </p:sp>
    </p:spTree>
    <p:extLst>
      <p:ext uri="{BB962C8B-B14F-4D97-AF65-F5344CB8AC3E}">
        <p14:creationId xmlns:p14="http://schemas.microsoft.com/office/powerpoint/2010/main" val="208778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chools.nyc.gov/"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1362075" y="6477000"/>
            <a:ext cx="7781925" cy="381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027" name="AutoShape 3"/>
          <p:cNvSpPr>
            <a:spLocks noChangeArrowheads="1"/>
          </p:cNvSpPr>
          <p:nvPr userDrawn="1"/>
        </p:nvSpPr>
        <p:spPr bwMode="auto">
          <a:xfrm flipH="1">
            <a:off x="958850" y="6477000"/>
            <a:ext cx="407988" cy="381000"/>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028" name="Rectangle 4"/>
          <p:cNvSpPr>
            <a:spLocks noGrp="1" noChangeArrowheads="1"/>
          </p:cNvSpPr>
          <p:nvPr>
            <p:ph type="title"/>
          </p:nvPr>
        </p:nvSpPr>
        <p:spPr bwMode="auto">
          <a:xfrm>
            <a:off x="393700" y="558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endParaRPr lang="en-US" dirty="0" smtClean="0"/>
          </a:p>
        </p:txBody>
      </p:sp>
      <p:sp>
        <p:nvSpPr>
          <p:cNvPr id="1029" name="Rectangle 5"/>
          <p:cNvSpPr>
            <a:spLocks noGrp="1" noChangeArrowheads="1"/>
          </p:cNvSpPr>
          <p:nvPr>
            <p:ph type="body" idx="1"/>
          </p:nvPr>
        </p:nvSpPr>
        <p:spPr bwMode="auto">
          <a:xfrm>
            <a:off x="3937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0"/>
            <a:ext cx="9144000" cy="2286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sz="2400" dirty="0"/>
          </a:p>
        </p:txBody>
      </p:sp>
      <p:sp>
        <p:nvSpPr>
          <p:cNvPr id="4104" name="Rectangle 8"/>
          <p:cNvSpPr>
            <a:spLocks noGrp="1" noChangeArrowheads="1"/>
          </p:cNvSpPr>
          <p:nvPr>
            <p:ph type="sldNum" sz="quarter" idx="4"/>
          </p:nvPr>
        </p:nvSpPr>
        <p:spPr bwMode="auto">
          <a:xfrm>
            <a:off x="7848600" y="6529388"/>
            <a:ext cx="1182688"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800" b="1">
                <a:solidFill>
                  <a:schemeClr val="bg1"/>
                </a:solidFill>
                <a:latin typeface="Arial" charset="0"/>
                <a:ea typeface="+mn-ea"/>
                <a:cs typeface="+mn-cs"/>
              </a:defRPr>
            </a:lvl1pPr>
          </a:lstStyle>
          <a:p>
            <a:pPr>
              <a:defRPr/>
            </a:pPr>
            <a:r>
              <a:rPr lang="en-US" dirty="0" smtClean="0"/>
              <a:t>Syracuse June 2014</a:t>
            </a:r>
            <a:endParaRPr lang="en-US" dirty="0"/>
          </a:p>
        </p:txBody>
      </p:sp>
      <p:pic>
        <p:nvPicPr>
          <p:cNvPr id="9" name="Picture 2" descr="NYC Department of Education">
            <a:hlinkClick r:id="rId14"/>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 y="6037388"/>
            <a:ext cx="1066800" cy="74441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88"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9"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000" b="1">
          <a:solidFill>
            <a:schemeClr val="tx2"/>
          </a:solidFill>
          <a:latin typeface="+mj-lt"/>
          <a:ea typeface="MS PGothic" pitchFamily="34" charset="-128"/>
          <a:cs typeface="ＭＳ Ｐゴシック"/>
        </a:defRPr>
      </a:lvl1pPr>
      <a:lvl2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2pPr>
      <a:lvl3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3pPr>
      <a:lvl4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4pPr>
      <a:lvl5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5pPr>
      <a:lvl6pPr marL="457200" algn="l" rtl="0" fontAlgn="base">
        <a:spcBef>
          <a:spcPct val="0"/>
        </a:spcBef>
        <a:spcAft>
          <a:spcPct val="0"/>
        </a:spcAft>
        <a:defRPr sz="3000" b="1">
          <a:solidFill>
            <a:schemeClr val="tx2"/>
          </a:solidFill>
          <a:latin typeface="Arial" charset="0"/>
          <a:ea typeface="ＭＳ Ｐゴシック" pitchFamily="34" charset="-128"/>
        </a:defRPr>
      </a:lvl6pPr>
      <a:lvl7pPr marL="914400" algn="l" rtl="0" fontAlgn="base">
        <a:spcBef>
          <a:spcPct val="0"/>
        </a:spcBef>
        <a:spcAft>
          <a:spcPct val="0"/>
        </a:spcAft>
        <a:defRPr sz="3000" b="1">
          <a:solidFill>
            <a:schemeClr val="tx2"/>
          </a:solidFill>
          <a:latin typeface="Arial" charset="0"/>
          <a:ea typeface="ＭＳ Ｐゴシック" pitchFamily="34" charset="-128"/>
        </a:defRPr>
      </a:lvl7pPr>
      <a:lvl8pPr marL="1371600" algn="l" rtl="0" fontAlgn="base">
        <a:spcBef>
          <a:spcPct val="0"/>
        </a:spcBef>
        <a:spcAft>
          <a:spcPct val="0"/>
        </a:spcAft>
        <a:defRPr sz="3000" b="1">
          <a:solidFill>
            <a:schemeClr val="tx2"/>
          </a:solidFill>
          <a:latin typeface="Arial" charset="0"/>
          <a:ea typeface="ＭＳ Ｐゴシック" pitchFamily="34" charset="-128"/>
        </a:defRPr>
      </a:lvl8pPr>
      <a:lvl9pPr marL="1828800" algn="l" rtl="0" fontAlgn="base">
        <a:spcBef>
          <a:spcPct val="0"/>
        </a:spcBef>
        <a:spcAft>
          <a:spcPct val="0"/>
        </a:spcAft>
        <a:defRPr sz="3000" b="1">
          <a:solidFill>
            <a:schemeClr val="tx2"/>
          </a:solidFill>
          <a:latin typeface="Arial" charset="0"/>
          <a:ea typeface="ＭＳ Ｐゴシック" pitchFamily="34" charset="-128"/>
        </a:defRPr>
      </a:lvl9pPr>
    </p:titleStyle>
    <p:bodyStyle>
      <a:lvl1pPr marL="169863" indent="-169863" algn="l" rtl="0" eaLnBrk="0" fontAlgn="base" hangingPunct="0">
        <a:spcBef>
          <a:spcPct val="60000"/>
        </a:spcBef>
        <a:spcAft>
          <a:spcPct val="0"/>
        </a:spcAft>
        <a:buFont typeface="Wingdings" pitchFamily="2" charset="2"/>
        <a:buChar char="§"/>
        <a:defRPr sz="2200">
          <a:solidFill>
            <a:schemeClr val="tx1"/>
          </a:solidFill>
          <a:latin typeface="+mn-lt"/>
          <a:ea typeface="MS PGothic" pitchFamily="34" charset="-128"/>
          <a:cs typeface="ＭＳ Ｐゴシック"/>
        </a:defRPr>
      </a:lvl1pPr>
      <a:lvl2pPr marL="739775" indent="-282575" algn="l" rtl="0" eaLnBrk="0" fontAlgn="base" hangingPunct="0">
        <a:lnSpc>
          <a:spcPct val="95000"/>
        </a:lnSpc>
        <a:spcBef>
          <a:spcPct val="20000"/>
        </a:spcBef>
        <a:spcAft>
          <a:spcPct val="0"/>
        </a:spcAft>
        <a:buClr>
          <a:schemeClr val="hlink"/>
        </a:buClr>
        <a:buChar char="&gt;"/>
        <a:defRPr sz="2000">
          <a:solidFill>
            <a:schemeClr val="tx1"/>
          </a:solidFill>
          <a:latin typeface="+mn-lt"/>
          <a:ea typeface="MS PGothic" pitchFamily="34" charset="-128"/>
          <a:cs typeface="ＭＳ Ｐゴシック"/>
        </a:defRPr>
      </a:lvl2pPr>
      <a:lvl3pPr marL="1081088" indent="-227013" algn="l" rtl="0" eaLnBrk="0" fontAlgn="base" hangingPunct="0">
        <a:lnSpc>
          <a:spcPct val="95000"/>
        </a:lnSpc>
        <a:spcBef>
          <a:spcPct val="20000"/>
        </a:spcBef>
        <a:spcAft>
          <a:spcPct val="0"/>
        </a:spcAft>
        <a:buClr>
          <a:schemeClr val="accent1"/>
        </a:buClr>
        <a:buFont typeface="Wingdings" pitchFamily="2" charset="2"/>
        <a:buChar char="§"/>
        <a:defRPr sz="2000">
          <a:solidFill>
            <a:schemeClr val="tx1"/>
          </a:solidFill>
          <a:latin typeface="+mn-lt"/>
          <a:ea typeface="MS PGothic" pitchFamily="34" charset="-128"/>
          <a:cs typeface="ＭＳ Ｐゴシック"/>
        </a:defRPr>
      </a:lvl3pPr>
      <a:lvl4pPr marL="1363663" indent="-168275" algn="l" rtl="0" eaLnBrk="0" fontAlgn="base" hangingPunct="0">
        <a:lnSpc>
          <a:spcPct val="95000"/>
        </a:lnSpc>
        <a:spcBef>
          <a:spcPct val="20000"/>
        </a:spcBef>
        <a:spcAft>
          <a:spcPct val="0"/>
        </a:spcAft>
        <a:buClr>
          <a:schemeClr val="accent2"/>
        </a:buClr>
        <a:buFont typeface="Times" pitchFamily="18" charset="0"/>
        <a:buChar char="•"/>
        <a:defRPr>
          <a:solidFill>
            <a:schemeClr val="tx1"/>
          </a:solidFill>
          <a:latin typeface="+mn-lt"/>
          <a:ea typeface="MS PGothic" pitchFamily="34" charset="-128"/>
          <a:cs typeface="ＭＳ Ｐゴシック"/>
        </a:defRPr>
      </a:lvl4pPr>
      <a:lvl5pPr marL="1701800" indent="-223838" algn="l" rtl="0" eaLnBrk="0" fontAlgn="base" hangingPunct="0">
        <a:lnSpc>
          <a:spcPct val="95000"/>
        </a:lnSpc>
        <a:spcBef>
          <a:spcPct val="20000"/>
        </a:spcBef>
        <a:spcAft>
          <a:spcPct val="0"/>
        </a:spcAft>
        <a:buClr>
          <a:schemeClr val="folHlink"/>
        </a:buClr>
        <a:buChar char="»"/>
        <a:defRPr>
          <a:solidFill>
            <a:schemeClr val="tx1"/>
          </a:solidFill>
          <a:latin typeface="+mn-lt"/>
          <a:ea typeface="MS PGothic" pitchFamily="34" charset="-128"/>
          <a:cs typeface="ＭＳ Ｐゴシック"/>
        </a:defRPr>
      </a:lvl5pPr>
      <a:lvl6pPr marL="21590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6pPr>
      <a:lvl7pPr marL="26162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7pPr>
      <a:lvl8pPr marL="30734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8pPr>
      <a:lvl9pPr marL="35306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package" Target="../embeddings/Microsoft_Word_Document3.docx"/></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3.wmf"/><Relationship Id="rId3" Type="http://schemas.openxmlformats.org/officeDocument/2006/relationships/image" Target="../media/image3.wmf"/><Relationship Id="rId7" Type="http://schemas.openxmlformats.org/officeDocument/2006/relationships/image" Target="../media/image7.wmf"/><Relationship Id="rId12"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gif"/><Relationship Id="rId15" Type="http://schemas.openxmlformats.org/officeDocument/2006/relationships/image" Target="../media/image14.jpeg"/><Relationship Id="rId10" Type="http://schemas.openxmlformats.org/officeDocument/2006/relationships/image" Target="../media/image10.gif"/><Relationship Id="rId4" Type="http://schemas.openxmlformats.org/officeDocument/2006/relationships/image" Target="../media/image4.wmf"/><Relationship Id="rId9" Type="http://schemas.openxmlformats.org/officeDocument/2006/relationships/image" Target="../media/image9.jpeg"/><Relationship Id="rId14" Type="http://schemas.openxmlformats.org/officeDocument/2006/relationships/hyperlink" Target="http://www.google.com/url?sa=i&amp;rct=j&amp;q=brain+question+mark&amp;source=images&amp;cd=&amp;cad=rja&amp;uact=8&amp;docid=mRR_B8Z6HFE9OM&amp;tbnid=OqVqjW_0X5hhRM:&amp;ved=0CAUQjRw&amp;url=http://ru.dreamstime.com/-image28261561&amp;ei=AUlyU9HZE-qH8AHIj4GYBw&amp;bvm=bv.66330100,d.b2U&amp;psig=AFQjCNE6hHNSSYOKyJjgYVWP6LFYuv9dxg&amp;ust=140008508189948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hools.nyc.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hools.nyc.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1.emf"/><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9uuRktydfUqGM&amp;tbnid=4vpVT_Oct7rykM:&amp;ved=0CAUQjRw&amp;url=http://www.wiseknow.com/%E0%B8%9B%E0%B8%A3%E0%B8%B0%E0%B9%80%E0%B8%A1%E0%B8%B4%E0%B8%99%E0%B8%97%E0%B8%B5%E0%B8%A1%E0%B8%AD%E0%B8%A2%E0%B9%88%E0%B8%B2%E0%B8%87%E0%B9%84%E0%B8%A3.html&amp;ei=hUJbUtS7G9es4APZ0ICYCw&amp;bvm=bv.53899372,d.eW0&amp;psig=AFQjCNGRB05V6VgyBAKMNaU4tddsqZAf_Q&amp;ust=138179873566481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14800"/>
            <a:ext cx="7772400" cy="609600"/>
          </a:xfrm>
        </p:spPr>
        <p:txBody>
          <a:bodyPr/>
          <a:lstStyle/>
          <a:p>
            <a:pPr algn="ctr"/>
            <a:r>
              <a:rPr lang="en-US" sz="7200" dirty="0" smtClean="0"/>
              <a:t/>
            </a:r>
            <a:br>
              <a:rPr lang="en-US" sz="7200" dirty="0" smtClean="0"/>
            </a:br>
            <a:r>
              <a:rPr lang="en-US" sz="7200" dirty="0"/>
              <a:t/>
            </a:r>
            <a:br>
              <a:rPr lang="en-US" sz="7200" dirty="0"/>
            </a:br>
            <a:r>
              <a:rPr lang="en-US" sz="6600" dirty="0" smtClean="0"/>
              <a:t>CCRS </a:t>
            </a:r>
            <a:br>
              <a:rPr lang="en-US" sz="6600" dirty="0" smtClean="0"/>
            </a:br>
            <a:r>
              <a:rPr lang="en-US" sz="6000" dirty="0" smtClean="0"/>
              <a:t>Reading Strategies For </a:t>
            </a:r>
            <a:br>
              <a:rPr lang="en-US" sz="6000" dirty="0" smtClean="0"/>
            </a:br>
            <a:r>
              <a:rPr lang="en-US" sz="6000" dirty="0" smtClean="0"/>
              <a:t>TASC and Beyond </a:t>
            </a:r>
            <a:endParaRPr lang="en-US" sz="7200"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a:t>
            </a:fld>
            <a:endParaRPr lang="en-US" sz="1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1676400" cy="137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024" y="304799"/>
            <a:ext cx="1582559" cy="129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331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5012267" y="1447800"/>
            <a:ext cx="80816" cy="369332"/>
          </a:xfrm>
          <a:prstGeom prst="rect">
            <a:avLst/>
          </a:prstGeom>
          <a:solidFill>
            <a:schemeClr val="bg1"/>
          </a:solidFill>
        </p:spPr>
        <p:txBody>
          <a:bodyPr wrap="square" rtlCol="0">
            <a:spAutoFit/>
          </a:bodyPr>
          <a:lstStyle/>
          <a:p>
            <a:r>
              <a:rPr lang="en-US" dirty="0" smtClean="0"/>
              <a:t>.</a:t>
            </a:r>
            <a:endParaRPr lang="en-US" dirty="0"/>
          </a:p>
        </p:txBody>
      </p:sp>
      <p:sp>
        <p:nvSpPr>
          <p:cNvPr id="4" name="Title 3"/>
          <p:cNvSpPr>
            <a:spLocks noGrp="1"/>
          </p:cNvSpPr>
          <p:nvPr>
            <p:ph type="title"/>
          </p:nvPr>
        </p:nvSpPr>
        <p:spPr/>
        <p:txBody>
          <a:bodyPr/>
          <a:lstStyle/>
          <a:p>
            <a:r>
              <a:rPr lang="en-US" dirty="0" smtClean="0">
                <a:solidFill>
                  <a:srgbClr val="FF0000"/>
                </a:solidFill>
              </a:rPr>
              <a:t>Strategy (3) </a:t>
            </a:r>
            <a:r>
              <a:rPr lang="en-US" dirty="0" smtClean="0"/>
              <a:t>What’s a Good Title for Me?</a:t>
            </a:r>
            <a:endParaRPr lang="en-US" dirty="0"/>
          </a:p>
        </p:txBody>
      </p:sp>
      <p:sp>
        <p:nvSpPr>
          <p:cNvPr id="5" name="Content Placeholder 4"/>
          <p:cNvSpPr>
            <a:spLocks noGrp="1"/>
          </p:cNvSpPr>
          <p:nvPr>
            <p:ph idx="1"/>
          </p:nvPr>
        </p:nvSpPr>
        <p:spPr>
          <a:xfrm>
            <a:off x="152400" y="1295400"/>
            <a:ext cx="8013700" cy="4648200"/>
          </a:xfrm>
        </p:spPr>
        <p:txBody>
          <a:bodyPr/>
          <a:lstStyle/>
          <a:p>
            <a:pPr marL="0" indent="0">
              <a:buNone/>
            </a:pPr>
            <a:r>
              <a:rPr lang="en-US" sz="2400" dirty="0" smtClean="0">
                <a:solidFill>
                  <a:srgbClr val="020202"/>
                </a:solidFill>
              </a:rPr>
              <a:t>Create a title for the article. Use the evidence from</a:t>
            </a:r>
            <a:r>
              <a:rPr lang="en-US" dirty="0" smtClean="0">
                <a:solidFill>
                  <a:srgbClr val="020202"/>
                </a:solidFill>
              </a:rPr>
              <a:t>:</a:t>
            </a:r>
          </a:p>
          <a:p>
            <a:r>
              <a:rPr lang="en-US" sz="3600" dirty="0" smtClean="0">
                <a:solidFill>
                  <a:srgbClr val="020202"/>
                </a:solidFill>
              </a:rPr>
              <a:t>Your Gist</a:t>
            </a:r>
          </a:p>
          <a:p>
            <a:r>
              <a:rPr lang="en-US" sz="3200" dirty="0" smtClean="0">
                <a:solidFill>
                  <a:srgbClr val="020202"/>
                </a:solidFill>
              </a:rPr>
              <a:t>Shoulder Buddy’s Gist</a:t>
            </a:r>
          </a:p>
          <a:p>
            <a:r>
              <a:rPr lang="en-US" sz="3600" dirty="0" smtClean="0">
                <a:solidFill>
                  <a:srgbClr val="020202"/>
                </a:solidFill>
              </a:rPr>
              <a:t>Group Share</a:t>
            </a:r>
            <a:endParaRPr lang="en-US" sz="3600" dirty="0">
              <a:solidFill>
                <a:srgbClr val="02020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85369597"/>
              </p:ext>
            </p:extLst>
          </p:nvPr>
        </p:nvGraphicFramePr>
        <p:xfrm>
          <a:off x="4800600" y="2133600"/>
          <a:ext cx="4004428" cy="3962400"/>
        </p:xfrm>
        <a:graphic>
          <a:graphicData uri="http://schemas.openxmlformats.org/presentationml/2006/ole">
            <mc:AlternateContent xmlns:mc="http://schemas.openxmlformats.org/markup-compatibility/2006">
              <mc:Choice xmlns:v="urn:schemas-microsoft-com:vml" Requires="v">
                <p:oleObj spid="_x0000_s16395" name="Document" r:id="rId4" imgW="9798949" imgH="6713625" progId="Word.Document.12">
                  <p:embed/>
                </p:oleObj>
              </mc:Choice>
              <mc:Fallback>
                <p:oleObj name="Document" r:id="rId4" imgW="9798949" imgH="6713625" progId="Word.Document.12">
                  <p:embed/>
                  <p:pic>
                    <p:nvPicPr>
                      <p:cNvPr id="0" name=""/>
                      <p:cNvPicPr/>
                      <p:nvPr/>
                    </p:nvPicPr>
                    <p:blipFill>
                      <a:blip r:embed="rId5"/>
                      <a:stretch>
                        <a:fillRect/>
                      </a:stretch>
                    </p:blipFill>
                    <p:spPr>
                      <a:xfrm>
                        <a:off x="4800600" y="2133600"/>
                        <a:ext cx="4004428" cy="3962400"/>
                      </a:xfrm>
                      <a:prstGeom prst="rect">
                        <a:avLst/>
                      </a:prstGeom>
                    </p:spPr>
                  </p:pic>
                </p:oleObj>
              </mc:Fallback>
            </mc:AlternateContent>
          </a:graphicData>
        </a:graphic>
      </p:graphicFrame>
    </p:spTree>
    <p:extLst>
      <p:ext uri="{BB962C8B-B14F-4D97-AF65-F5344CB8AC3E}">
        <p14:creationId xmlns:p14="http://schemas.microsoft.com/office/powerpoint/2010/main" val="2704142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11</a:t>
            </a:fld>
            <a:endParaRPr lang="en-US" sz="1400" dirty="0"/>
          </a:p>
        </p:txBody>
      </p:sp>
      <p:sp>
        <p:nvSpPr>
          <p:cNvPr id="6" name="Content Placeholder 3"/>
          <p:cNvSpPr>
            <a:spLocks noGrp="1"/>
          </p:cNvSpPr>
          <p:nvPr>
            <p:ph sz="half" idx="1"/>
          </p:nvPr>
        </p:nvSpPr>
        <p:spPr>
          <a:xfrm>
            <a:off x="393700" y="1447800"/>
            <a:ext cx="8597900" cy="4343400"/>
          </a:xfrm>
          <a:ln w="28575">
            <a:solidFill>
              <a:srgbClr val="FF0000"/>
            </a:solidFill>
          </a:ln>
        </p:spPr>
        <p:txBody>
          <a:bodyPr/>
          <a:lstStyle/>
          <a:p>
            <a:pPr marL="0" indent="0" algn="ctr">
              <a:lnSpc>
                <a:spcPct val="200000"/>
              </a:lnSpc>
              <a:buNone/>
            </a:pPr>
            <a:r>
              <a:rPr lang="en-US" sz="3200" b="1" dirty="0" smtClean="0">
                <a:solidFill>
                  <a:srgbClr val="087A1E"/>
                </a:solidFill>
              </a:rPr>
              <a:t>Student Moves</a:t>
            </a:r>
          </a:p>
          <a:p>
            <a:r>
              <a:rPr lang="en-US" sz="3600" dirty="0" smtClean="0">
                <a:solidFill>
                  <a:srgbClr val="020202"/>
                </a:solidFill>
              </a:rPr>
              <a:t>Read independently</a:t>
            </a:r>
          </a:p>
          <a:p>
            <a:r>
              <a:rPr lang="en-US" sz="3600" dirty="0" smtClean="0">
                <a:solidFill>
                  <a:srgbClr val="020202"/>
                </a:solidFill>
              </a:rPr>
              <a:t>Worked with peer</a:t>
            </a:r>
            <a:endParaRPr lang="en-US" sz="900" dirty="0" smtClean="0">
              <a:solidFill>
                <a:srgbClr val="020202"/>
              </a:solidFill>
            </a:endParaRPr>
          </a:p>
          <a:p>
            <a:r>
              <a:rPr lang="en-US" sz="3600" dirty="0" smtClean="0">
                <a:solidFill>
                  <a:srgbClr val="020202"/>
                </a:solidFill>
              </a:rPr>
              <a:t>Used a note-taking tool</a:t>
            </a:r>
            <a:r>
              <a:rPr lang="en-US" sz="3600" dirty="0">
                <a:solidFill>
                  <a:srgbClr val="020202"/>
                </a:solidFill>
              </a:rPr>
              <a:t> </a:t>
            </a:r>
            <a:r>
              <a:rPr lang="en-US" sz="3600" dirty="0" smtClean="0">
                <a:solidFill>
                  <a:srgbClr val="020202"/>
                </a:solidFill>
              </a:rPr>
              <a:t>to guide the task</a:t>
            </a:r>
          </a:p>
        </p:txBody>
      </p:sp>
      <p:sp>
        <p:nvSpPr>
          <p:cNvPr id="7" name="Title 1"/>
          <p:cNvSpPr>
            <a:spLocks noGrp="1"/>
          </p:cNvSpPr>
          <p:nvPr>
            <p:ph type="title"/>
          </p:nvPr>
        </p:nvSpPr>
        <p:spPr>
          <a:xfrm>
            <a:off x="393700" y="558800"/>
            <a:ext cx="7772400" cy="609600"/>
          </a:xfrm>
          <a:ln>
            <a:solidFill>
              <a:schemeClr val="tx1"/>
            </a:solidFill>
          </a:ln>
        </p:spPr>
        <p:txBody>
          <a:bodyPr/>
          <a:lstStyle/>
          <a:p>
            <a:pPr algn="ctr"/>
            <a:r>
              <a:rPr lang="en-US" dirty="0" smtClean="0"/>
              <a:t>What Moves </a:t>
            </a:r>
            <a:r>
              <a:rPr lang="en-US" dirty="0"/>
              <a:t>D</a:t>
            </a:r>
            <a:r>
              <a:rPr lang="en-US" dirty="0" smtClean="0"/>
              <a:t>id </a:t>
            </a:r>
            <a:r>
              <a:rPr lang="en-US" dirty="0"/>
              <a:t>S</a:t>
            </a:r>
            <a:r>
              <a:rPr lang="en-US" dirty="0" smtClean="0"/>
              <a:t>tudents </a:t>
            </a:r>
            <a:r>
              <a:rPr lang="en-US" dirty="0"/>
              <a:t>M</a:t>
            </a:r>
            <a:r>
              <a:rPr lang="en-US" dirty="0" smtClean="0"/>
              <a:t>ake?</a:t>
            </a:r>
            <a:endParaRPr lang="en-US" dirty="0"/>
          </a:p>
        </p:txBody>
      </p:sp>
    </p:spTree>
    <p:extLst>
      <p:ext uri="{BB962C8B-B14F-4D97-AF65-F5344CB8AC3E}">
        <p14:creationId xmlns:p14="http://schemas.microsoft.com/office/powerpoint/2010/main" val="4447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304800"/>
            <a:ext cx="8229600" cy="1143000"/>
          </a:xfrm>
          <a:prstGeom prst="rect">
            <a:avLst/>
          </a:prstGeom>
          <a:blipFill>
            <a:blip r:embed="rId3"/>
            <a:tile tx="0" ty="0" sx="100000" sy="100000" flip="none" algn="tl"/>
          </a:blipFill>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8000" b="1" dirty="0" smtClean="0">
                <a:latin typeface="Gabriola" panose="04040605051002020D02" pitchFamily="82" charset="0"/>
              </a:rPr>
              <a:t>Share Out</a:t>
            </a:r>
            <a:endParaRPr lang="en-US" sz="8000" b="1" dirty="0">
              <a:latin typeface="Gabriola" panose="04040605051002020D02" pitchFamily="82" charset="0"/>
            </a:endParaRPr>
          </a:p>
        </p:txBody>
      </p:sp>
      <p:pic>
        <p:nvPicPr>
          <p:cNvPr id="5122" name="Picture 2" descr="C:\Temp\Temporary Internet Files\Content.IE5\VT0DC7ZM\MC900234641[1].wm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76343" cy="511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1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381" y="-250825"/>
            <a:ext cx="7772400" cy="1470025"/>
          </a:xfrm>
        </p:spPr>
        <p:txBody>
          <a:bodyPr/>
          <a:lstStyle/>
          <a:p>
            <a:pPr algn="ctr"/>
            <a:r>
              <a:rPr lang="en-US" sz="6600" dirty="0" smtClean="0"/>
              <a:t>Break </a:t>
            </a:r>
            <a:endParaRPr lang="en-US" sz="6600" dirty="0"/>
          </a:p>
        </p:txBody>
      </p:sp>
      <p:sp>
        <p:nvSpPr>
          <p:cNvPr id="4" name="Slide Number Placeholder 3"/>
          <p:cNvSpPr>
            <a:spLocks noGrp="1"/>
          </p:cNvSpPr>
          <p:nvPr>
            <p:ph type="sldNum" sz="quarter" idx="12"/>
          </p:nvPr>
        </p:nvSpPr>
        <p:spPr/>
        <p:txBody>
          <a:bodyPr/>
          <a:lstStyle/>
          <a:p>
            <a:pPr>
              <a:defRPr/>
            </a:pPr>
            <a:fld id="{C5F8D8CE-DF9F-4388-AFB4-D870115744CE}" type="slidenum">
              <a:rPr lang="en-US" smtClean="0"/>
              <a:pPr>
                <a:defRPr/>
              </a:pPr>
              <a:t>13</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219200"/>
            <a:ext cx="7247467" cy="477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326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7772400" cy="609600"/>
          </a:xfrm>
        </p:spPr>
        <p:txBody>
          <a:bodyPr/>
          <a:lstStyle/>
          <a:p>
            <a:pPr algn="ctr"/>
            <a:r>
              <a:rPr lang="en-US" dirty="0" smtClean="0"/>
              <a:t>How Do </a:t>
            </a:r>
            <a:r>
              <a:rPr lang="en-US" dirty="0"/>
              <a:t>W</a:t>
            </a:r>
            <a:r>
              <a:rPr lang="en-US" dirty="0" smtClean="0"/>
              <a:t>e Chunk Text?</a:t>
            </a:r>
            <a:endParaRPr lang="en-US" dirty="0"/>
          </a:p>
        </p:txBody>
      </p:sp>
      <p:sp>
        <p:nvSpPr>
          <p:cNvPr id="3" name="Content Placeholder 2"/>
          <p:cNvSpPr>
            <a:spLocks noGrp="1"/>
          </p:cNvSpPr>
          <p:nvPr>
            <p:ph idx="1"/>
          </p:nvPr>
        </p:nvSpPr>
        <p:spPr/>
        <p:txBody>
          <a:bodyPr/>
          <a:lstStyle/>
          <a:p>
            <a:r>
              <a:rPr lang="en-US" dirty="0">
                <a:solidFill>
                  <a:srgbClr val="020202"/>
                </a:solidFill>
              </a:rPr>
              <a:t>Chunking is </a:t>
            </a:r>
            <a:r>
              <a:rPr lang="en-US" dirty="0" smtClean="0">
                <a:solidFill>
                  <a:srgbClr val="020202"/>
                </a:solidFill>
              </a:rPr>
              <a:t>the process of breaking-up </a:t>
            </a:r>
            <a:r>
              <a:rPr lang="en-US" dirty="0">
                <a:solidFill>
                  <a:srgbClr val="020202"/>
                </a:solidFill>
              </a:rPr>
              <a:t>reading </a:t>
            </a:r>
            <a:r>
              <a:rPr lang="en-US" dirty="0" smtClean="0">
                <a:solidFill>
                  <a:srgbClr val="020202"/>
                </a:solidFill>
              </a:rPr>
              <a:t>materials </a:t>
            </a:r>
            <a:r>
              <a:rPr lang="en-US" dirty="0">
                <a:solidFill>
                  <a:srgbClr val="020202"/>
                </a:solidFill>
              </a:rPr>
              <a:t>into </a:t>
            </a:r>
            <a:r>
              <a:rPr lang="en-US" dirty="0" smtClean="0">
                <a:solidFill>
                  <a:srgbClr val="020202"/>
                </a:solidFill>
              </a:rPr>
              <a:t>manageable sections.</a:t>
            </a:r>
            <a:endParaRPr lang="en-US" dirty="0">
              <a:solidFill>
                <a:srgbClr val="020202"/>
              </a:solidFill>
            </a:endParaRPr>
          </a:p>
          <a:p>
            <a:pPr marL="0" indent="0">
              <a:buNone/>
            </a:pPr>
            <a:endParaRPr lang="en-US" dirty="0" smtClean="0">
              <a:solidFill>
                <a:srgbClr val="020202"/>
              </a:solidFill>
            </a:endParaRPr>
          </a:p>
          <a:p>
            <a:endParaRPr lang="en-US" dirty="0">
              <a:solidFill>
                <a:srgbClr val="020202"/>
              </a:solidFill>
            </a:endParaRPr>
          </a:p>
          <a:p>
            <a:endParaRPr lang="en-US" dirty="0" smtClean="0">
              <a:solidFill>
                <a:srgbClr val="020202"/>
              </a:solidFill>
            </a:endParaRPr>
          </a:p>
          <a:p>
            <a:endParaRPr lang="en-US" dirty="0">
              <a:solidFill>
                <a:srgbClr val="020202"/>
              </a:solidFill>
            </a:endParaRPr>
          </a:p>
          <a:p>
            <a:endParaRPr lang="en-US" dirty="0" smtClean="0">
              <a:solidFill>
                <a:srgbClr val="020202"/>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14</a:t>
            </a:fld>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65743"/>
            <a:ext cx="3886200" cy="370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390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4" t="3922" r="4794" b="11330"/>
          <a:stretch/>
        </p:blipFill>
        <p:spPr bwMode="auto">
          <a:xfrm>
            <a:off x="1447800" y="457201"/>
            <a:ext cx="7162800"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15</a:t>
            </a:fld>
            <a:endParaRPr lang="en-US" sz="1400" dirty="0"/>
          </a:p>
        </p:txBody>
      </p:sp>
    </p:spTree>
    <p:extLst>
      <p:ext uri="{BB962C8B-B14F-4D97-AF65-F5344CB8AC3E}">
        <p14:creationId xmlns:p14="http://schemas.microsoft.com/office/powerpoint/2010/main" val="3531946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16</a:t>
            </a:fld>
            <a:endParaRPr lang="en-US" sz="1400"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714" y="762000"/>
            <a:ext cx="8121885" cy="500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356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Paraphrasing</a:t>
            </a:r>
            <a:endParaRPr lang="en-US" dirty="0"/>
          </a:p>
        </p:txBody>
      </p:sp>
      <p:sp>
        <p:nvSpPr>
          <p:cNvPr id="3" name="Content Placeholder 2"/>
          <p:cNvSpPr>
            <a:spLocks noGrp="1"/>
          </p:cNvSpPr>
          <p:nvPr>
            <p:ph idx="1"/>
          </p:nvPr>
        </p:nvSpPr>
        <p:spPr/>
        <p:txBody>
          <a:bodyPr/>
          <a:lstStyle/>
          <a:p>
            <a:r>
              <a:rPr lang="en-US" dirty="0" smtClean="0">
                <a:solidFill>
                  <a:srgbClr val="020202"/>
                </a:solidFill>
              </a:rPr>
              <a:t>What is paraphrasing?</a:t>
            </a:r>
          </a:p>
          <a:p>
            <a:pPr lvl="1">
              <a:buFont typeface="Wingdings" panose="05000000000000000000" pitchFamily="2" charset="2"/>
              <a:buChar char="§"/>
            </a:pPr>
            <a:r>
              <a:rPr lang="en-US" dirty="0" smtClean="0">
                <a:solidFill>
                  <a:srgbClr val="020202"/>
                </a:solidFill>
              </a:rPr>
              <a:t>Restating information from the text in your own words</a:t>
            </a:r>
          </a:p>
          <a:p>
            <a:pPr lvl="1">
              <a:buFont typeface="Wingdings" panose="05000000000000000000" pitchFamily="2" charset="2"/>
              <a:buChar char="§"/>
            </a:pPr>
            <a:r>
              <a:rPr lang="en-US" dirty="0" smtClean="0">
                <a:solidFill>
                  <a:srgbClr val="020202"/>
                </a:solidFill>
              </a:rPr>
              <a:t>It’s what they say, </a:t>
            </a:r>
            <a:r>
              <a:rPr lang="en-US" b="1" i="1" dirty="0" smtClean="0">
                <a:solidFill>
                  <a:srgbClr val="020202"/>
                </a:solidFill>
              </a:rPr>
              <a:t>NOT</a:t>
            </a:r>
            <a:r>
              <a:rPr lang="en-US" dirty="0" smtClean="0">
                <a:solidFill>
                  <a:srgbClr val="020202"/>
                </a:solidFill>
              </a:rPr>
              <a:t> what you think</a:t>
            </a:r>
          </a:p>
          <a:p>
            <a:pPr lvl="1">
              <a:buFont typeface="Wingdings" panose="05000000000000000000" pitchFamily="2" charset="2"/>
              <a:buChar char="§"/>
            </a:pPr>
            <a:r>
              <a:rPr lang="en-US" dirty="0" smtClean="0">
                <a:solidFill>
                  <a:srgbClr val="020202"/>
                </a:solidFill>
              </a:rPr>
              <a:t>Its your own words, </a:t>
            </a:r>
            <a:r>
              <a:rPr lang="en-US" b="1" i="1" dirty="0" smtClean="0">
                <a:solidFill>
                  <a:srgbClr val="020202"/>
                </a:solidFill>
              </a:rPr>
              <a:t>NOT</a:t>
            </a:r>
            <a:r>
              <a:rPr lang="en-US" dirty="0" smtClean="0">
                <a:solidFill>
                  <a:srgbClr val="020202"/>
                </a:solidFill>
              </a:rPr>
              <a:t> your own ideas </a:t>
            </a:r>
            <a:endParaRPr lang="en-US" dirty="0">
              <a:solidFill>
                <a:srgbClr val="020202"/>
              </a:solidFill>
            </a:endParaRPr>
          </a:p>
          <a:p>
            <a:r>
              <a:rPr lang="en-US" dirty="0" smtClean="0">
                <a:solidFill>
                  <a:srgbClr val="020202"/>
                </a:solidFill>
              </a:rPr>
              <a:t>Why paraphrase?</a:t>
            </a:r>
          </a:p>
          <a:p>
            <a:pPr lvl="1">
              <a:buFont typeface="Wingdings" panose="05000000000000000000" pitchFamily="2" charset="2"/>
              <a:buChar char="§"/>
            </a:pPr>
            <a:r>
              <a:rPr lang="en-US" dirty="0" smtClean="0">
                <a:solidFill>
                  <a:srgbClr val="020202"/>
                </a:solidFill>
              </a:rPr>
              <a:t>To check understanding</a:t>
            </a:r>
          </a:p>
          <a:p>
            <a:pPr lvl="1">
              <a:buFont typeface="Wingdings" panose="05000000000000000000" pitchFamily="2" charset="2"/>
              <a:buChar char="§"/>
            </a:pPr>
            <a:r>
              <a:rPr lang="en-US" dirty="0" smtClean="0">
                <a:solidFill>
                  <a:srgbClr val="020202"/>
                </a:solidFill>
              </a:rPr>
              <a:t>To solidify important points</a:t>
            </a:r>
          </a:p>
          <a:p>
            <a:pPr lvl="1">
              <a:buFont typeface="Wingdings" panose="05000000000000000000" pitchFamily="2" charset="2"/>
              <a:buChar char="§"/>
            </a:pPr>
            <a:r>
              <a:rPr lang="en-US" dirty="0" smtClean="0">
                <a:solidFill>
                  <a:srgbClr val="020202"/>
                </a:solidFill>
              </a:rPr>
              <a:t>To put key information from text into your own words</a:t>
            </a:r>
          </a:p>
          <a:p>
            <a:r>
              <a:rPr lang="en-US" dirty="0" smtClean="0">
                <a:solidFill>
                  <a:srgbClr val="020202"/>
                </a:solidFill>
              </a:rPr>
              <a:t>How can we teach paraphrasing?</a:t>
            </a:r>
            <a:endParaRPr lang="en-US" dirty="0">
              <a:solidFill>
                <a:srgbClr val="020202"/>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17</a:t>
            </a:fld>
            <a:endParaRPr lang="en-US" sz="1400" dirty="0"/>
          </a:p>
        </p:txBody>
      </p:sp>
    </p:spTree>
    <p:extLst>
      <p:ext uri="{BB962C8B-B14F-4D97-AF65-F5344CB8AC3E}">
        <p14:creationId xmlns:p14="http://schemas.microsoft.com/office/powerpoint/2010/main" val="3983823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18</a:t>
            </a:fld>
            <a:endParaRPr lang="en-US" sz="1400" dirty="0"/>
          </a:p>
        </p:txBody>
      </p:sp>
      <p:sp>
        <p:nvSpPr>
          <p:cNvPr id="5" name="Title 1"/>
          <p:cNvSpPr txBox="1">
            <a:spLocks/>
          </p:cNvSpPr>
          <p:nvPr/>
        </p:nvSpPr>
        <p:spPr bwMode="auto">
          <a:xfrm>
            <a:off x="6096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S PGothic" pitchFamily="34" charset="-128"/>
                <a:cs typeface="ＭＳ Ｐゴシック"/>
              </a:defRPr>
            </a:lvl1pPr>
            <a:lvl2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2pPr>
            <a:lvl3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3pPr>
            <a:lvl4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4pPr>
            <a:lvl5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5pPr>
            <a:lvl6pPr marL="457200" algn="l" rtl="0" fontAlgn="base">
              <a:spcBef>
                <a:spcPct val="0"/>
              </a:spcBef>
              <a:spcAft>
                <a:spcPct val="0"/>
              </a:spcAft>
              <a:defRPr sz="3000" b="1">
                <a:solidFill>
                  <a:schemeClr val="tx2"/>
                </a:solidFill>
                <a:latin typeface="Arial" charset="0"/>
                <a:ea typeface="ＭＳ Ｐゴシック" pitchFamily="34" charset="-128"/>
              </a:defRPr>
            </a:lvl6pPr>
            <a:lvl7pPr marL="914400" algn="l" rtl="0" fontAlgn="base">
              <a:spcBef>
                <a:spcPct val="0"/>
              </a:spcBef>
              <a:spcAft>
                <a:spcPct val="0"/>
              </a:spcAft>
              <a:defRPr sz="3000" b="1">
                <a:solidFill>
                  <a:schemeClr val="tx2"/>
                </a:solidFill>
                <a:latin typeface="Arial" charset="0"/>
                <a:ea typeface="ＭＳ Ｐゴシック" pitchFamily="34" charset="-128"/>
              </a:defRPr>
            </a:lvl7pPr>
            <a:lvl8pPr marL="1371600" algn="l" rtl="0" fontAlgn="base">
              <a:spcBef>
                <a:spcPct val="0"/>
              </a:spcBef>
              <a:spcAft>
                <a:spcPct val="0"/>
              </a:spcAft>
              <a:defRPr sz="3000" b="1">
                <a:solidFill>
                  <a:schemeClr val="tx2"/>
                </a:solidFill>
                <a:latin typeface="Arial" charset="0"/>
                <a:ea typeface="ＭＳ Ｐゴシック" pitchFamily="34" charset="-128"/>
              </a:defRPr>
            </a:lvl8pPr>
            <a:lvl9pPr marL="1828800" algn="l" rtl="0" fontAlgn="base">
              <a:spcBef>
                <a:spcPct val="0"/>
              </a:spcBef>
              <a:spcAft>
                <a:spcPct val="0"/>
              </a:spcAft>
              <a:defRPr sz="3000" b="1">
                <a:solidFill>
                  <a:schemeClr val="tx2"/>
                </a:solidFill>
                <a:latin typeface="Arial" charset="0"/>
                <a:ea typeface="ＭＳ Ｐゴシック" pitchFamily="34" charset="-128"/>
              </a:defRPr>
            </a:lvl9pPr>
          </a:lstStyle>
          <a:p>
            <a:pPr algn="ctr"/>
            <a:r>
              <a:rPr lang="en-US" kern="0" dirty="0" smtClean="0"/>
              <a:t>Let’s Practice Paraphrasing </a:t>
            </a:r>
            <a:endParaRPr lang="en-US" kern="0" dirty="0"/>
          </a:p>
        </p:txBody>
      </p:sp>
      <p:pic>
        <p:nvPicPr>
          <p:cNvPr id="15393"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67" y="1143000"/>
            <a:ext cx="8610600" cy="489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727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Let’s Practice Paraphrasing</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19</a:t>
            </a:fld>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732894324"/>
              </p:ext>
            </p:extLst>
          </p:nvPr>
        </p:nvGraphicFramePr>
        <p:xfrm>
          <a:off x="152401" y="1371598"/>
          <a:ext cx="8610598" cy="4572002"/>
        </p:xfrm>
        <a:graphic>
          <a:graphicData uri="http://schemas.openxmlformats.org/drawingml/2006/table">
            <a:tbl>
              <a:tblPr firstRow="1" bandRow="1"/>
              <a:tblGrid>
                <a:gridCol w="3511170"/>
                <a:gridCol w="2521775"/>
                <a:gridCol w="2577653"/>
              </a:tblGrid>
              <a:tr h="175026">
                <a:tc gridSpan="3">
                  <a:txBody>
                    <a:bodyPr/>
                    <a:lstStyle/>
                    <a:p>
                      <a:pPr marL="0" marR="0" algn="ctr">
                        <a:lnSpc>
                          <a:spcPct val="115000"/>
                        </a:lnSpc>
                        <a:spcBef>
                          <a:spcPts val="0"/>
                        </a:spcBef>
                        <a:spcAft>
                          <a:spcPts val="0"/>
                        </a:spcAft>
                      </a:pPr>
                      <a:r>
                        <a:rPr lang="en-US" sz="900" b="1" i="1" dirty="0">
                          <a:effectLst/>
                          <a:latin typeface="Calibri"/>
                          <a:ea typeface="Calibri"/>
                          <a:cs typeface="Times New Roman"/>
                        </a:rPr>
                        <a:t>Ancient China</a:t>
                      </a:r>
                      <a:endParaRPr lang="en-US" sz="700" dirty="0">
                        <a:effectLst/>
                        <a:latin typeface="Calibri"/>
                        <a:ea typeface="Calibri"/>
                        <a:cs typeface="Times New Roman"/>
                      </a:endParaRPr>
                    </a:p>
                  </a:txBody>
                  <a:tcPr marL="0" marR="0" marT="0" marB="0">
                    <a:lnL w="28575" cap="flat" cmpd="sng" algn="ctr">
                      <a:solidFill>
                        <a:srgbClr val="666666"/>
                      </a:solidFill>
                      <a:prstDash val="solid"/>
                      <a:round/>
                      <a:headEnd type="none" w="med" len="med"/>
                      <a:tailEnd type="none" w="med" len="med"/>
                    </a:lnL>
                    <a:lnR w="28575" cap="flat" cmpd="sng" algn="ctr">
                      <a:solidFill>
                        <a:srgbClr val="666666"/>
                      </a:solidFill>
                      <a:prstDash val="solid"/>
                      <a:round/>
                      <a:headEnd type="none" w="med" len="med"/>
                      <a:tailEnd type="none" w="med" len="med"/>
                    </a:lnR>
                    <a:lnT w="381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0B34D"/>
                    </a:solidFill>
                  </a:tcPr>
                </a:tc>
                <a:tc hMerge="1">
                  <a:txBody>
                    <a:bodyPr/>
                    <a:lstStyle/>
                    <a:p>
                      <a:endParaRPr lang="en-US"/>
                    </a:p>
                  </a:txBody>
                  <a:tcPr/>
                </a:tc>
                <a:tc hMerge="1">
                  <a:txBody>
                    <a:bodyPr/>
                    <a:lstStyle/>
                    <a:p>
                      <a:endParaRPr lang="en-US"/>
                    </a:p>
                  </a:txBody>
                  <a:tcPr/>
                </a:tc>
              </a:tr>
              <a:tr h="217174">
                <a:tc gridSpan="3">
                  <a:txBody>
                    <a:bodyPr/>
                    <a:lstStyle/>
                    <a:p>
                      <a:pPr marL="0" marR="0" algn="ctr">
                        <a:lnSpc>
                          <a:spcPct val="115000"/>
                        </a:lnSpc>
                        <a:spcBef>
                          <a:spcPts val="0"/>
                        </a:spcBef>
                        <a:spcAft>
                          <a:spcPts val="0"/>
                        </a:spcAft>
                      </a:pPr>
                      <a:r>
                        <a:rPr lang="en-US" sz="1100" kern="1200">
                          <a:solidFill>
                            <a:srgbClr val="020202"/>
                          </a:solidFill>
                          <a:effectLst/>
                          <a:latin typeface="Arial"/>
                          <a:ea typeface="MS PGothic"/>
                          <a:cs typeface="Times New Roman"/>
                        </a:rPr>
                        <a:t>Evidence that supports “</a:t>
                      </a:r>
                      <a:r>
                        <a:rPr lang="en-US" sz="900" b="1" i="1">
                          <a:effectLst/>
                          <a:latin typeface="Calibri"/>
                          <a:ea typeface="Calibri"/>
                          <a:cs typeface="Times New Roman"/>
                        </a:rPr>
                        <a:t>Ancient China”</a:t>
                      </a:r>
                      <a:endParaRPr lang="en-US" sz="700">
                        <a:effectLst/>
                        <a:latin typeface="Calibri"/>
                        <a:ea typeface="Calibri"/>
                        <a:cs typeface="Times New Roman"/>
                      </a:endParaRPr>
                    </a:p>
                  </a:txBody>
                  <a:tcPr marL="0" marR="0" marT="0" marB="0">
                    <a:lnL w="28575" cap="flat" cmpd="sng" algn="ctr">
                      <a:solidFill>
                        <a:srgbClr val="666666"/>
                      </a:solidFill>
                      <a:prstDash val="solid"/>
                      <a:round/>
                      <a:headEnd type="none" w="med" len="med"/>
                      <a:tailEnd type="none" w="med" len="med"/>
                    </a:lnL>
                    <a:lnR w="28575"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3399"/>
                    </a:solidFill>
                  </a:tcPr>
                </a:tc>
                <a:tc hMerge="1">
                  <a:txBody>
                    <a:bodyPr/>
                    <a:lstStyle/>
                    <a:p>
                      <a:endParaRPr lang="en-US"/>
                    </a:p>
                  </a:txBody>
                  <a:tcPr/>
                </a:tc>
                <a:tc hMerge="1">
                  <a:txBody>
                    <a:bodyPr/>
                    <a:lstStyle/>
                    <a:p>
                      <a:endParaRPr lang="en-US"/>
                    </a:p>
                  </a:txBody>
                  <a:tcPr/>
                </a:tc>
              </a:tr>
              <a:tr h="280123">
                <a:tc>
                  <a:txBody>
                    <a:bodyPr/>
                    <a:lstStyle/>
                    <a:p>
                      <a:pPr marL="0" marR="0" algn="l">
                        <a:lnSpc>
                          <a:spcPct val="115000"/>
                        </a:lnSpc>
                        <a:spcBef>
                          <a:spcPts val="0"/>
                        </a:spcBef>
                        <a:spcAft>
                          <a:spcPts val="0"/>
                        </a:spcAft>
                      </a:pPr>
                      <a:r>
                        <a:rPr lang="en-US" sz="1100" kern="1200">
                          <a:solidFill>
                            <a:srgbClr val="020202"/>
                          </a:solidFill>
                          <a:effectLst/>
                          <a:latin typeface="Arial"/>
                          <a:ea typeface="MS PGothic"/>
                          <a:cs typeface="Times New Roman"/>
                        </a:rPr>
                        <a:t>Quote or sentence from the text</a:t>
                      </a:r>
                      <a:endParaRPr lang="en-US" sz="700">
                        <a:effectLst/>
                        <a:latin typeface="Calibri"/>
                        <a:ea typeface="Calibri"/>
                        <a:cs typeface="Times New Roman"/>
                      </a:endParaRPr>
                    </a:p>
                  </a:txBody>
                  <a:tcPr marL="56730" marR="56730" marT="28365" marB="28365">
                    <a:lnL w="28575"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marL="0" marR="0" algn="ctr">
                        <a:lnSpc>
                          <a:spcPct val="115000"/>
                        </a:lnSpc>
                        <a:spcBef>
                          <a:spcPts val="0"/>
                        </a:spcBef>
                        <a:spcAft>
                          <a:spcPts val="0"/>
                        </a:spcAft>
                      </a:pPr>
                      <a:r>
                        <a:rPr lang="en-US" sz="1100" kern="1200" dirty="0">
                          <a:solidFill>
                            <a:srgbClr val="020202"/>
                          </a:solidFill>
                          <a:effectLst/>
                          <a:latin typeface="Arial"/>
                          <a:ea typeface="MS PGothic"/>
                          <a:cs typeface="Times New Roman"/>
                        </a:rPr>
                        <a:t> </a:t>
                      </a:r>
                      <a:r>
                        <a:rPr lang="en-US" sz="1100" kern="1200" dirty="0" smtClean="0">
                          <a:solidFill>
                            <a:srgbClr val="020202"/>
                          </a:solidFill>
                          <a:effectLst/>
                          <a:latin typeface="Arial"/>
                          <a:ea typeface="MS PGothic"/>
                          <a:cs typeface="Times New Roman"/>
                        </a:rPr>
                        <a:t>Key Information</a:t>
                      </a:r>
                      <a:endParaRPr lang="en-US" sz="700" dirty="0">
                        <a:effectLst/>
                        <a:latin typeface="Calibri"/>
                        <a:ea typeface="Calibri"/>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marL="0" marR="0" algn="l">
                        <a:lnSpc>
                          <a:spcPct val="115000"/>
                        </a:lnSpc>
                        <a:spcBef>
                          <a:spcPts val="0"/>
                        </a:spcBef>
                        <a:spcAft>
                          <a:spcPts val="0"/>
                        </a:spcAft>
                      </a:pPr>
                      <a:r>
                        <a:rPr lang="en-US" sz="1100" kern="1200">
                          <a:solidFill>
                            <a:srgbClr val="020202"/>
                          </a:solidFill>
                          <a:effectLst/>
                          <a:latin typeface="Arial"/>
                          <a:ea typeface="MS PGothic"/>
                          <a:cs typeface="Times New Roman"/>
                        </a:rPr>
                        <a:t>My paraphrase</a:t>
                      </a:r>
                      <a:endParaRPr lang="en-US" sz="700">
                        <a:effectLst/>
                        <a:latin typeface="Calibri"/>
                        <a:ea typeface="Calibri"/>
                        <a:cs typeface="Times New Roman"/>
                      </a:endParaRPr>
                    </a:p>
                  </a:txBody>
                  <a:tcPr marL="56730" marR="56730" marT="28365" marB="28365">
                    <a:lnL w="12700" cap="flat" cmpd="sng" algn="ctr">
                      <a:solidFill>
                        <a:srgbClr val="666666"/>
                      </a:solidFill>
                      <a:prstDash val="solid"/>
                      <a:round/>
                      <a:headEnd type="none" w="med" len="med"/>
                      <a:tailEnd type="none" w="med" len="med"/>
                    </a:lnL>
                    <a:lnR w="28575"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r>
              <a:tr h="2388907">
                <a:tc>
                  <a:txBody>
                    <a:bodyPr/>
                    <a:lstStyle/>
                    <a:p>
                      <a:pPr marL="0" marR="0" algn="l">
                        <a:lnSpc>
                          <a:spcPct val="115000"/>
                        </a:lnSpc>
                        <a:spcBef>
                          <a:spcPts val="0"/>
                        </a:spcBef>
                        <a:spcAft>
                          <a:spcPts val="0"/>
                        </a:spcAft>
                      </a:pPr>
                      <a:r>
                        <a:rPr lang="en-US" sz="1600" b="1" kern="1200" dirty="0">
                          <a:solidFill>
                            <a:srgbClr val="000000"/>
                          </a:solidFill>
                          <a:effectLst/>
                          <a:latin typeface="Arial"/>
                          <a:ea typeface="MS PGothic"/>
                          <a:cs typeface="Times New Roman"/>
                        </a:rPr>
                        <a:t>“China’s </a:t>
                      </a:r>
                      <a:r>
                        <a:rPr lang="en-US" sz="1600" b="1" kern="1200" dirty="0">
                          <a:solidFill>
                            <a:srgbClr val="000000"/>
                          </a:solidFill>
                          <a:effectLst/>
                          <a:highlight>
                            <a:srgbClr val="FFFF00"/>
                          </a:highlight>
                          <a:latin typeface="Arial"/>
                          <a:ea typeface="MS PGothic"/>
                          <a:cs typeface="Times New Roman"/>
                        </a:rPr>
                        <a:t>geography protected the area from invasion</a:t>
                      </a:r>
                      <a:r>
                        <a:rPr lang="en-US" sz="1600" b="1" kern="1200" dirty="0">
                          <a:solidFill>
                            <a:srgbClr val="000000"/>
                          </a:solidFill>
                          <a:effectLst/>
                          <a:latin typeface="Arial"/>
                          <a:ea typeface="MS PGothic"/>
                          <a:cs typeface="Times New Roman"/>
                        </a:rPr>
                        <a:t> for many centuries. Mountains, deserts, and the Pacific Ocean provided natural barriers. To add to the protection and prevent invasion from the north, the Chinese </a:t>
                      </a:r>
                      <a:r>
                        <a:rPr lang="en-US" sz="1600" b="1" kern="1200" dirty="0">
                          <a:solidFill>
                            <a:srgbClr val="000000"/>
                          </a:solidFill>
                          <a:effectLst/>
                          <a:highlight>
                            <a:srgbClr val="FFFF00"/>
                          </a:highlight>
                          <a:latin typeface="Arial"/>
                          <a:ea typeface="MS PGothic"/>
                          <a:cs typeface="Times New Roman"/>
                        </a:rPr>
                        <a:t>built the Great Wall of </a:t>
                      </a:r>
                      <a:r>
                        <a:rPr lang="en-US" sz="1600" b="1" kern="1200" dirty="0" smtClean="0">
                          <a:solidFill>
                            <a:srgbClr val="000000"/>
                          </a:solidFill>
                          <a:effectLst/>
                          <a:highlight>
                            <a:srgbClr val="FFFF00"/>
                          </a:highlight>
                          <a:latin typeface="Arial"/>
                          <a:ea typeface="MS PGothic"/>
                          <a:cs typeface="Times New Roman"/>
                        </a:rPr>
                        <a:t>China</a:t>
                      </a:r>
                      <a:r>
                        <a:rPr lang="en-US" sz="1600" b="1" kern="1200" dirty="0">
                          <a:solidFill>
                            <a:srgbClr val="000000"/>
                          </a:solidFill>
                          <a:effectLst/>
                          <a:latin typeface="Arial"/>
                          <a:ea typeface="MS PGothic"/>
                          <a:cs typeface="Times New Roman"/>
                        </a:rPr>
                        <a:t>.”</a:t>
                      </a:r>
                      <a:endParaRPr lang="en-US" sz="1000" dirty="0">
                        <a:effectLst/>
                        <a:latin typeface="Calibri"/>
                        <a:ea typeface="Calibri"/>
                        <a:cs typeface="Times New Roman"/>
                      </a:endParaRPr>
                    </a:p>
                  </a:txBody>
                  <a:tcPr marL="56730" marR="56730" marT="28365" marB="28365">
                    <a:lnL w="28575"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marL="342900" marR="0" lvl="0" indent="-342900" algn="l">
                        <a:lnSpc>
                          <a:spcPct val="115000"/>
                        </a:lnSpc>
                        <a:spcBef>
                          <a:spcPts val="0"/>
                        </a:spcBef>
                        <a:spcAft>
                          <a:spcPts val="0"/>
                        </a:spcAft>
                        <a:buFont typeface="Symbol"/>
                        <a:buChar char=""/>
                      </a:pPr>
                      <a:r>
                        <a:rPr lang="en-US" sz="1600" b="1" kern="1200" dirty="0">
                          <a:solidFill>
                            <a:srgbClr val="000000"/>
                          </a:solidFill>
                          <a:effectLst/>
                          <a:highlight>
                            <a:srgbClr val="FFFF00"/>
                          </a:highlight>
                          <a:latin typeface="Arial"/>
                          <a:ea typeface="MS PGothic"/>
                          <a:cs typeface="Times New Roman"/>
                        </a:rPr>
                        <a:t>geography protected the area from invasion</a:t>
                      </a:r>
                      <a:endParaRPr lang="en-US" sz="1000" dirty="0">
                        <a:effectLst/>
                        <a:latin typeface="Calibri"/>
                        <a:ea typeface="Calibri"/>
                        <a:cs typeface="Times New Roman"/>
                      </a:endParaRPr>
                    </a:p>
                    <a:p>
                      <a:pPr marL="457200" marR="0" algn="l">
                        <a:lnSpc>
                          <a:spcPct val="115000"/>
                        </a:lnSpc>
                        <a:spcBef>
                          <a:spcPts val="0"/>
                        </a:spcBef>
                        <a:spcAft>
                          <a:spcPts val="0"/>
                        </a:spcAft>
                      </a:pPr>
                      <a:r>
                        <a:rPr lang="en-US" sz="1600" b="1" kern="1200" dirty="0">
                          <a:solidFill>
                            <a:srgbClr val="000000"/>
                          </a:solidFill>
                          <a:effectLst/>
                          <a:latin typeface="Arial"/>
                          <a:ea typeface="MS PGothic"/>
                          <a:cs typeface="Times New Roman"/>
                        </a:rPr>
                        <a:t> </a:t>
                      </a:r>
                      <a:endParaRPr lang="en-US" sz="1000" dirty="0">
                        <a:effectLst/>
                        <a:latin typeface="Calibri"/>
                        <a:ea typeface="Calibri"/>
                        <a:cs typeface="Times New Roman"/>
                      </a:endParaRPr>
                    </a:p>
                    <a:p>
                      <a:pPr marL="342900" marR="0" lvl="0" indent="-342900" algn="l">
                        <a:lnSpc>
                          <a:spcPct val="115000"/>
                        </a:lnSpc>
                        <a:spcBef>
                          <a:spcPts val="0"/>
                        </a:spcBef>
                        <a:spcAft>
                          <a:spcPts val="0"/>
                        </a:spcAft>
                        <a:buFont typeface="Symbol"/>
                        <a:buChar char=""/>
                      </a:pPr>
                      <a:r>
                        <a:rPr lang="en-US" sz="1600" b="1" kern="1200" dirty="0">
                          <a:solidFill>
                            <a:schemeClr val="bg1"/>
                          </a:solidFill>
                          <a:effectLst/>
                          <a:highlight>
                            <a:srgbClr val="FF0000"/>
                          </a:highlight>
                          <a:latin typeface="Arial"/>
                          <a:ea typeface="MS PGothic"/>
                          <a:cs typeface="Times New Roman"/>
                        </a:rPr>
                        <a:t>Mountains, deserts, and the Pacific Ocean</a:t>
                      </a:r>
                      <a:endParaRPr lang="en-US" sz="1000" dirty="0">
                        <a:solidFill>
                          <a:schemeClr val="bg1"/>
                        </a:solidFill>
                        <a:effectLst/>
                        <a:latin typeface="Calibri"/>
                        <a:ea typeface="Calibri"/>
                        <a:cs typeface="Times New Roman"/>
                      </a:endParaRPr>
                    </a:p>
                    <a:p>
                      <a:pPr marL="457200" marR="0" algn="l">
                        <a:lnSpc>
                          <a:spcPct val="115000"/>
                        </a:lnSpc>
                        <a:spcBef>
                          <a:spcPts val="0"/>
                        </a:spcBef>
                        <a:spcAft>
                          <a:spcPts val="0"/>
                        </a:spcAft>
                      </a:pPr>
                      <a:r>
                        <a:rPr lang="en-US" sz="1600" b="1" kern="1200" dirty="0">
                          <a:solidFill>
                            <a:srgbClr val="000000"/>
                          </a:solidFill>
                          <a:effectLst/>
                          <a:highlight>
                            <a:srgbClr val="FF0000"/>
                          </a:highlight>
                          <a:latin typeface="Arial"/>
                          <a:ea typeface="MS PGothic"/>
                          <a:cs typeface="Times New Roman"/>
                        </a:rPr>
                        <a:t> </a:t>
                      </a:r>
                      <a:endParaRPr lang="en-US" sz="1000" dirty="0">
                        <a:effectLst/>
                        <a:latin typeface="Calibri"/>
                        <a:ea typeface="Calibri"/>
                        <a:cs typeface="Times New Roman"/>
                      </a:endParaRPr>
                    </a:p>
                    <a:p>
                      <a:pPr marL="342900" marR="0" lvl="0" indent="-342900" algn="l">
                        <a:lnSpc>
                          <a:spcPct val="115000"/>
                        </a:lnSpc>
                        <a:spcBef>
                          <a:spcPts val="0"/>
                        </a:spcBef>
                        <a:spcAft>
                          <a:spcPts val="0"/>
                        </a:spcAft>
                        <a:buFont typeface="Symbol"/>
                        <a:buChar char=""/>
                      </a:pPr>
                      <a:r>
                        <a:rPr lang="en-US" sz="1600" b="1" kern="1200" dirty="0">
                          <a:solidFill>
                            <a:srgbClr val="000000"/>
                          </a:solidFill>
                          <a:effectLst/>
                          <a:highlight>
                            <a:srgbClr val="FFFF00"/>
                          </a:highlight>
                          <a:latin typeface="Arial"/>
                          <a:ea typeface="MS PGothic"/>
                          <a:cs typeface="Times New Roman"/>
                        </a:rPr>
                        <a:t>built the Great Wall of </a:t>
                      </a:r>
                      <a:r>
                        <a:rPr lang="en-US" sz="1600" b="1" kern="1200" dirty="0" smtClean="0">
                          <a:solidFill>
                            <a:srgbClr val="000000"/>
                          </a:solidFill>
                          <a:effectLst/>
                          <a:highlight>
                            <a:srgbClr val="FFFF00"/>
                          </a:highlight>
                          <a:latin typeface="Arial"/>
                          <a:ea typeface="MS PGothic"/>
                          <a:cs typeface="Times New Roman"/>
                        </a:rPr>
                        <a:t>China</a:t>
                      </a:r>
                      <a:endParaRPr lang="en-US" sz="1000" dirty="0">
                        <a:effectLst/>
                        <a:latin typeface="Calibri"/>
                        <a:ea typeface="Calibri"/>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marL="0" marR="0" algn="l">
                        <a:lnSpc>
                          <a:spcPct val="115000"/>
                        </a:lnSpc>
                        <a:spcBef>
                          <a:spcPts val="0"/>
                        </a:spcBef>
                        <a:spcAft>
                          <a:spcPts val="0"/>
                        </a:spcAft>
                      </a:pPr>
                      <a:r>
                        <a:rPr lang="en-US" sz="1800" b="1" dirty="0">
                          <a:solidFill>
                            <a:srgbClr val="020202"/>
                          </a:solidFill>
                          <a:effectLst/>
                          <a:latin typeface="Arial"/>
                          <a:ea typeface="Times New Roman"/>
                          <a:cs typeface="Times New Roman"/>
                        </a:rPr>
                        <a:t>China was not only protected by the  ocean, mountains, and deserts, but they built the Great Wall of China for further security</a:t>
                      </a:r>
                      <a:r>
                        <a:rPr lang="en-US" sz="1100" dirty="0">
                          <a:solidFill>
                            <a:srgbClr val="020202"/>
                          </a:solidFill>
                          <a:effectLst/>
                          <a:latin typeface="Arial"/>
                          <a:ea typeface="Times New Roman"/>
                          <a:cs typeface="Times New Roman"/>
                        </a:rPr>
                        <a:t>.</a:t>
                      </a:r>
                      <a:endParaRPr lang="en-US" sz="700" dirty="0">
                        <a:solidFill>
                          <a:srgbClr val="020202"/>
                        </a:solidFill>
                        <a:effectLst/>
                        <a:latin typeface="Calibri"/>
                        <a:ea typeface="Calibri"/>
                        <a:cs typeface="Times New Roman"/>
                      </a:endParaRPr>
                    </a:p>
                  </a:txBody>
                  <a:tcPr marL="56730" marR="56730" marT="28365" marB="28365">
                    <a:lnL w="12700" cap="flat" cmpd="sng" algn="ctr">
                      <a:solidFill>
                        <a:srgbClr val="666666"/>
                      </a:solidFill>
                      <a:prstDash val="solid"/>
                      <a:round/>
                      <a:headEnd type="none" w="med" len="med"/>
                      <a:tailEnd type="none" w="med" len="med"/>
                    </a:lnL>
                    <a:lnR w="28575"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r>
              <a:tr h="1510772">
                <a:tc>
                  <a:txBody>
                    <a:bodyPr/>
                    <a:lstStyle/>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p>
                      <a:pPr marL="0" marR="0" algn="l">
                        <a:lnSpc>
                          <a:spcPct val="115000"/>
                        </a:lnSpc>
                        <a:spcBef>
                          <a:spcPts val="0"/>
                        </a:spcBef>
                        <a:spcAft>
                          <a:spcPts val="0"/>
                        </a:spcAft>
                      </a:pPr>
                      <a:r>
                        <a:rPr lang="en-US" sz="700" dirty="0">
                          <a:effectLst/>
                          <a:latin typeface="Arial"/>
                          <a:ea typeface="Times New Roman"/>
                          <a:cs typeface="Times New Roman"/>
                        </a:rPr>
                        <a:t> </a:t>
                      </a:r>
                      <a:endParaRPr lang="en-US" sz="700" dirty="0">
                        <a:effectLst/>
                        <a:latin typeface="Calibri"/>
                        <a:ea typeface="Calibri"/>
                        <a:cs typeface="Times New Roman"/>
                      </a:endParaRPr>
                    </a:p>
                  </a:txBody>
                  <a:tcPr marL="56730" marR="56730" marT="28365" marB="28365">
                    <a:lnL w="28575"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marL="0" marR="0" algn="l">
                        <a:lnSpc>
                          <a:spcPct val="115000"/>
                        </a:lnSpc>
                        <a:spcBef>
                          <a:spcPts val="0"/>
                        </a:spcBef>
                        <a:spcAft>
                          <a:spcPts val="0"/>
                        </a:spcAft>
                      </a:pPr>
                      <a:r>
                        <a:rPr lang="en-US" sz="1100" dirty="0">
                          <a:effectLst/>
                          <a:latin typeface="Arial"/>
                          <a:ea typeface="Times New Roman"/>
                          <a:cs typeface="Times New Roman"/>
                        </a:rPr>
                        <a:t> </a:t>
                      </a:r>
                      <a:endParaRPr lang="en-US" sz="700" dirty="0">
                        <a:effectLst/>
                        <a:latin typeface="Calibri"/>
                        <a:ea typeface="Calibri"/>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c>
                  <a:txBody>
                    <a:bodyPr/>
                    <a:lstStyle/>
                    <a:p>
                      <a:pPr algn="l">
                        <a:lnSpc>
                          <a:spcPct val="115000"/>
                        </a:lnSpc>
                      </a:pPr>
                      <a:endParaRPr lang="en-US" sz="700" dirty="0">
                        <a:effectLst/>
                        <a:latin typeface="Calibri"/>
                      </a:endParaRPr>
                    </a:p>
                  </a:txBody>
                  <a:tcPr marL="56730" marR="56730" marT="28365" marB="28365">
                    <a:lnL w="12700" cap="flat" cmpd="sng" algn="ctr">
                      <a:solidFill>
                        <a:srgbClr val="666666"/>
                      </a:solidFill>
                      <a:prstDash val="solid"/>
                      <a:round/>
                      <a:headEnd type="none" w="med" len="med"/>
                      <a:tailEnd type="none" w="med" len="med"/>
                    </a:lnL>
                    <a:lnR w="28575"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EAEAEA"/>
                    </a:solidFill>
                  </a:tcPr>
                </a:tc>
              </a:tr>
            </a:tbl>
          </a:graphicData>
        </a:graphic>
      </p:graphicFrame>
    </p:spTree>
    <p:extLst>
      <p:ext uri="{BB962C8B-B14F-4D97-AF65-F5344CB8AC3E}">
        <p14:creationId xmlns:p14="http://schemas.microsoft.com/office/powerpoint/2010/main" val="2751076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 Think Aloud?</a:t>
            </a:r>
            <a:endParaRPr lang="en-US" dirty="0"/>
          </a:p>
        </p:txBody>
      </p:sp>
      <p:sp>
        <p:nvSpPr>
          <p:cNvPr id="3" name="Content Placeholder 2"/>
          <p:cNvSpPr>
            <a:spLocks noGrp="1"/>
          </p:cNvSpPr>
          <p:nvPr>
            <p:ph idx="1"/>
          </p:nvPr>
        </p:nvSpPr>
        <p:spPr>
          <a:xfrm>
            <a:off x="152400" y="1219200"/>
            <a:ext cx="8721228" cy="4953000"/>
          </a:xfrm>
        </p:spPr>
        <p:txBody>
          <a:bodyPr/>
          <a:lstStyle/>
          <a:p>
            <a:r>
              <a:rPr lang="en-US" dirty="0" smtClean="0">
                <a:solidFill>
                  <a:srgbClr val="020202"/>
                </a:solidFill>
              </a:rPr>
              <a:t>It is making your private thoughts about the text public.</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a:t>
            </a:fld>
            <a:endParaRPr lang="en-US" sz="1400" dirty="0"/>
          </a:p>
        </p:txBody>
      </p:sp>
      <p:pic>
        <p:nvPicPr>
          <p:cNvPr id="1026" name="Picture 2" descr="C:\Users\LNelson\AppData\Local\Microsoft\Windows\Temporary Internet Files\Content.IE5\YJOT6R28\MC9003392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1429" y="1698803"/>
            <a:ext cx="904342" cy="9043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Nelson\AppData\Local\Microsoft\Windows\Temporary Internet Files\Content.IE5\YJOT6R28\MC90023454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751208"/>
            <a:ext cx="1818742" cy="1818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Nelson\AppData\Local\Microsoft\Windows\Temporary Internet Files\Content.IE5\CMRRR0UV\MM900234753[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62743" y="389464"/>
            <a:ext cx="1295400" cy="118578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Nelson\AppData\Local\Microsoft\Windows\Temporary Internet Files\Content.IE5\CMRRR0UV\MC90036298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9562" y="4267200"/>
            <a:ext cx="1887322" cy="11603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Nelson\AppData\Local\Microsoft\Windows\Temporary Internet Files\Content.IE5\YJOT6R28\MC900362966[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2575" y="1695889"/>
            <a:ext cx="1639447" cy="100797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LNelson\AppData\Local\Microsoft\Windows\Temporary Internet Files\Content.IE5\020IG512\MC900356517[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3962400"/>
            <a:ext cx="1715414" cy="19083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LNelson\AppData\Local\Microsoft\Windows\Temporary Internet Files\Content.IE5\YJOT6R28\MC900438727[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8200" y="4808407"/>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Nelson\AppData\Local\Microsoft\Windows\Temporary Internet Files\Content.IE5\020IG512\MM900315769[1].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4438" y="5181600"/>
            <a:ext cx="1143000" cy="1089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Nelson\AppData\Local\Microsoft\Windows\Temporary Internet Files\Content.IE5\CMRRR0UV\MC900187593[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2077059"/>
            <a:ext cx="1619402" cy="17995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LNelson\AppData\Local\Microsoft\Windows\Temporary Internet Files\Content.IE5\020IG512\MC900318212[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3267" y="2003686"/>
            <a:ext cx="1799539" cy="16568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LNelson\AppData\Local\Microsoft\Windows\Temporary Internet Files\Content.IE5\CMRRR0UV\MC900187587[1].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7600" y="2903455"/>
            <a:ext cx="1544422" cy="18178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t0.gstatic.com/images?q=tbn:ANd9GcSqDSTWfm4ihruRsEjkENqDjT52ZS4XniKSclJAdrQiJ59qHV6H">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0" y="1955445"/>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011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20</a:t>
            </a:fld>
            <a:endParaRPr lang="en-US" sz="1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52354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1399"/>
            <a:ext cx="7772400" cy="585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Summary</a:t>
            </a:r>
            <a:endParaRPr lang="en-US" dirty="0"/>
          </a:p>
        </p:txBody>
      </p:sp>
      <p:sp>
        <p:nvSpPr>
          <p:cNvPr id="3" name="Content Placeholder 2"/>
          <p:cNvSpPr>
            <a:spLocks noGrp="1"/>
          </p:cNvSpPr>
          <p:nvPr>
            <p:ph idx="1"/>
          </p:nvPr>
        </p:nvSpPr>
        <p:spPr>
          <a:xfrm>
            <a:off x="76200" y="1447800"/>
            <a:ext cx="8915400" cy="4495800"/>
          </a:xfrm>
        </p:spPr>
        <p:txBody>
          <a:bodyPr/>
          <a:lstStyle/>
          <a:p>
            <a:r>
              <a:rPr lang="en-US" dirty="0" smtClean="0">
                <a:solidFill>
                  <a:srgbClr val="020202"/>
                </a:solidFill>
              </a:rPr>
              <a:t>focuses </a:t>
            </a:r>
            <a:r>
              <a:rPr lang="en-US" dirty="0">
                <a:solidFill>
                  <a:srgbClr val="020202"/>
                </a:solidFill>
              </a:rPr>
              <a:t>on the main </a:t>
            </a:r>
            <a:r>
              <a:rPr lang="en-US" dirty="0" smtClean="0">
                <a:solidFill>
                  <a:srgbClr val="020202"/>
                </a:solidFill>
              </a:rPr>
              <a:t>points </a:t>
            </a:r>
            <a:r>
              <a:rPr lang="en-US" dirty="0">
                <a:solidFill>
                  <a:srgbClr val="020202"/>
                </a:solidFill>
              </a:rPr>
              <a:t>and </a:t>
            </a:r>
            <a:r>
              <a:rPr lang="en-US" dirty="0" smtClean="0">
                <a:solidFill>
                  <a:srgbClr val="020202"/>
                </a:solidFill>
              </a:rPr>
              <a:t>leaves </a:t>
            </a:r>
            <a:r>
              <a:rPr lang="en-US" dirty="0">
                <a:solidFill>
                  <a:srgbClr val="020202"/>
                </a:solidFill>
              </a:rPr>
              <a:t>out supporting details and facts that add extra length. </a:t>
            </a:r>
            <a:endParaRPr lang="en-US" dirty="0" smtClean="0">
              <a:solidFill>
                <a:srgbClr val="020202"/>
              </a:solidFill>
            </a:endParaRPr>
          </a:p>
          <a:p>
            <a:pPr marL="0" indent="0">
              <a:buNone/>
            </a:pPr>
            <a:endParaRPr lang="en-US" dirty="0" smtClean="0">
              <a:solidFill>
                <a:srgbClr val="020202"/>
              </a:solidFill>
            </a:endParaRPr>
          </a:p>
          <a:p>
            <a:r>
              <a:rPr lang="en-US" dirty="0" smtClean="0">
                <a:solidFill>
                  <a:srgbClr val="020202"/>
                </a:solidFill>
              </a:rPr>
              <a:t>Tends </a:t>
            </a:r>
            <a:r>
              <a:rPr lang="en-US" dirty="0">
                <a:solidFill>
                  <a:srgbClr val="020202"/>
                </a:solidFill>
              </a:rPr>
              <a:t>to be about one-third the length of the original material.    </a:t>
            </a:r>
            <a:endParaRPr lang="en-US" dirty="0" smtClean="0">
              <a:solidFill>
                <a:srgbClr val="020202"/>
              </a:solidFill>
            </a:endParaRPr>
          </a:p>
          <a:p>
            <a:endParaRPr lang="en-US" dirty="0" smtClean="0">
              <a:solidFill>
                <a:srgbClr val="020202"/>
              </a:solidFill>
            </a:endParaRPr>
          </a:p>
          <a:p>
            <a:r>
              <a:rPr lang="en-US" dirty="0">
                <a:solidFill>
                  <a:srgbClr val="020202"/>
                </a:solidFill>
              </a:rPr>
              <a:t>G</a:t>
            </a:r>
            <a:r>
              <a:rPr lang="en-US" dirty="0" smtClean="0">
                <a:solidFill>
                  <a:srgbClr val="020202"/>
                </a:solidFill>
              </a:rPr>
              <a:t>ives </a:t>
            </a:r>
            <a:r>
              <a:rPr lang="en-US" dirty="0">
                <a:solidFill>
                  <a:srgbClr val="020202"/>
                </a:solidFill>
              </a:rPr>
              <a:t>the main gist of the passage, and conveys the message in a much more concise way, often </a:t>
            </a:r>
            <a:r>
              <a:rPr lang="en-US" dirty="0" smtClean="0">
                <a:solidFill>
                  <a:srgbClr val="020202"/>
                </a:solidFill>
              </a:rPr>
              <a:t>simplifying </a:t>
            </a:r>
            <a:r>
              <a:rPr lang="en-US" dirty="0">
                <a:solidFill>
                  <a:srgbClr val="020202"/>
                </a:solidFill>
              </a:rPr>
              <a:t>it to make it more understandable.</a:t>
            </a: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21</a:t>
            </a:fld>
            <a:endParaRPr lang="en-US" sz="1400" dirty="0"/>
          </a:p>
        </p:txBody>
      </p:sp>
    </p:spTree>
    <p:extLst>
      <p:ext uri="{BB962C8B-B14F-4D97-AF65-F5344CB8AC3E}">
        <p14:creationId xmlns:p14="http://schemas.microsoft.com/office/powerpoint/2010/main" val="2061809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8800"/>
            <a:ext cx="8839200" cy="609600"/>
          </a:xfrm>
        </p:spPr>
        <p:txBody>
          <a:bodyPr/>
          <a:lstStyle/>
          <a:p>
            <a:pPr algn="ctr"/>
            <a:r>
              <a:rPr lang="en-US" sz="3600" dirty="0" smtClean="0"/>
              <a:t>What Can be Included in a Summary?</a:t>
            </a:r>
            <a:endParaRPr lang="en-US" sz="3600" dirty="0"/>
          </a:p>
        </p:txBody>
      </p:sp>
      <p:sp>
        <p:nvSpPr>
          <p:cNvPr id="3" name="Content Placeholder 2"/>
          <p:cNvSpPr>
            <a:spLocks noGrp="1"/>
          </p:cNvSpPr>
          <p:nvPr>
            <p:ph idx="1"/>
          </p:nvPr>
        </p:nvSpPr>
        <p:spPr>
          <a:xfrm>
            <a:off x="393700" y="1524000"/>
            <a:ext cx="7772400" cy="4419600"/>
          </a:xfrm>
        </p:spPr>
        <p:txBody>
          <a:bodyPr/>
          <a:lstStyle/>
          <a:p>
            <a:r>
              <a:rPr lang="en-US" sz="2800" dirty="0" smtClean="0">
                <a:solidFill>
                  <a:srgbClr val="020202"/>
                </a:solidFill>
              </a:rPr>
              <a:t>Who (main Character/s)</a:t>
            </a:r>
          </a:p>
          <a:p>
            <a:r>
              <a:rPr lang="en-US" sz="2800" dirty="0" smtClean="0">
                <a:solidFill>
                  <a:srgbClr val="020202"/>
                </a:solidFill>
              </a:rPr>
              <a:t>What (the problem, dilemma, event….)</a:t>
            </a:r>
          </a:p>
          <a:p>
            <a:r>
              <a:rPr lang="en-US" sz="2800" dirty="0" smtClean="0">
                <a:solidFill>
                  <a:srgbClr val="020202"/>
                </a:solidFill>
              </a:rPr>
              <a:t>Where (location-home, past…. )</a:t>
            </a:r>
          </a:p>
          <a:p>
            <a:r>
              <a:rPr lang="en-US" sz="2800" dirty="0" smtClean="0">
                <a:solidFill>
                  <a:srgbClr val="020202"/>
                </a:solidFill>
              </a:rPr>
              <a:t>When (time, future, present….)</a:t>
            </a:r>
          </a:p>
          <a:p>
            <a:r>
              <a:rPr lang="en-US" sz="2800" dirty="0" smtClean="0">
                <a:solidFill>
                  <a:srgbClr val="020202"/>
                </a:solidFill>
              </a:rPr>
              <a:t>How (did it happen, was it solved….)</a:t>
            </a:r>
          </a:p>
          <a:p>
            <a:r>
              <a:rPr lang="en-US" sz="2800" dirty="0" smtClean="0">
                <a:solidFill>
                  <a:srgbClr val="020202"/>
                </a:solidFill>
              </a:rPr>
              <a:t>Why (did the decision, solution, why did it happen…)</a:t>
            </a:r>
            <a:endParaRPr lang="en-US" sz="2800" dirty="0">
              <a:solidFill>
                <a:srgbClr val="020202"/>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22</a:t>
            </a:fld>
            <a:endParaRPr lang="en-US" sz="1400" dirty="0"/>
          </a:p>
        </p:txBody>
      </p:sp>
      <p:pic>
        <p:nvPicPr>
          <p:cNvPr id="5" name="Picture 2" descr="NYC Department of Educ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7" y="6040438"/>
            <a:ext cx="1124371" cy="65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59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86800" cy="4876800"/>
          </a:xfrm>
        </p:spPr>
        <p:txBody>
          <a:bodyPr/>
          <a:lstStyle/>
          <a:p>
            <a:r>
              <a:rPr lang="en-US" sz="2600" dirty="0" smtClean="0">
                <a:solidFill>
                  <a:srgbClr val="020202"/>
                </a:solidFill>
              </a:rPr>
              <a:t>To hits the main points of the text, while being concise</a:t>
            </a:r>
          </a:p>
          <a:p>
            <a:r>
              <a:rPr lang="en-US" sz="2600" dirty="0" smtClean="0">
                <a:solidFill>
                  <a:srgbClr val="020202"/>
                </a:solidFill>
              </a:rPr>
              <a:t>To gives a true sense of what text is all about</a:t>
            </a:r>
            <a:endParaRPr lang="en-US" sz="2600" dirty="0">
              <a:solidFill>
                <a:srgbClr val="020202"/>
              </a:solidFill>
            </a:endParaRPr>
          </a:p>
          <a:p>
            <a:r>
              <a:rPr lang="en-US" sz="2600" dirty="0" smtClean="0">
                <a:solidFill>
                  <a:srgbClr val="020202"/>
                </a:solidFill>
              </a:rPr>
              <a:t>To synthesize the big idea</a:t>
            </a:r>
          </a:p>
          <a:p>
            <a:r>
              <a:rPr lang="en-US" sz="2600" dirty="0" smtClean="0">
                <a:solidFill>
                  <a:srgbClr val="020202"/>
                </a:solidFill>
              </a:rPr>
              <a:t>To check the reader’s understanding</a:t>
            </a:r>
          </a:p>
          <a:p>
            <a:r>
              <a:rPr lang="en-US" sz="2600" dirty="0" smtClean="0">
                <a:solidFill>
                  <a:srgbClr val="020202"/>
                </a:solidFill>
              </a:rPr>
              <a:t>To determine important points</a:t>
            </a:r>
          </a:p>
          <a:p>
            <a:r>
              <a:rPr lang="en-US" sz="2600" dirty="0" smtClean="0">
                <a:solidFill>
                  <a:srgbClr val="020202"/>
                </a:solidFill>
              </a:rPr>
              <a:t>To put key information from the text into the reader’s own words</a:t>
            </a: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23</a:t>
            </a:fld>
            <a:endParaRPr lang="en-US" sz="1400" dirty="0"/>
          </a:p>
        </p:txBody>
      </p:sp>
      <p:sp>
        <p:nvSpPr>
          <p:cNvPr id="5" name="Title 1"/>
          <p:cNvSpPr txBox="1">
            <a:spLocks/>
          </p:cNvSpPr>
          <p:nvPr/>
        </p:nvSpPr>
        <p:spPr bwMode="auto">
          <a:xfrm>
            <a:off x="152400" y="228600"/>
            <a:ext cx="883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S PGothic" pitchFamily="34" charset="-128"/>
                <a:cs typeface="ＭＳ Ｐゴシック"/>
              </a:defRPr>
            </a:lvl1pPr>
            <a:lvl2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2pPr>
            <a:lvl3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3pPr>
            <a:lvl4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4pPr>
            <a:lvl5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5pPr>
            <a:lvl6pPr marL="457200" algn="l" rtl="0" fontAlgn="base">
              <a:spcBef>
                <a:spcPct val="0"/>
              </a:spcBef>
              <a:spcAft>
                <a:spcPct val="0"/>
              </a:spcAft>
              <a:defRPr sz="3000" b="1">
                <a:solidFill>
                  <a:schemeClr val="tx2"/>
                </a:solidFill>
                <a:latin typeface="Arial" charset="0"/>
                <a:ea typeface="ＭＳ Ｐゴシック" pitchFamily="34" charset="-128"/>
              </a:defRPr>
            </a:lvl6pPr>
            <a:lvl7pPr marL="914400" algn="l" rtl="0" fontAlgn="base">
              <a:spcBef>
                <a:spcPct val="0"/>
              </a:spcBef>
              <a:spcAft>
                <a:spcPct val="0"/>
              </a:spcAft>
              <a:defRPr sz="3000" b="1">
                <a:solidFill>
                  <a:schemeClr val="tx2"/>
                </a:solidFill>
                <a:latin typeface="Arial" charset="0"/>
                <a:ea typeface="ＭＳ Ｐゴシック" pitchFamily="34" charset="-128"/>
              </a:defRPr>
            </a:lvl7pPr>
            <a:lvl8pPr marL="1371600" algn="l" rtl="0" fontAlgn="base">
              <a:spcBef>
                <a:spcPct val="0"/>
              </a:spcBef>
              <a:spcAft>
                <a:spcPct val="0"/>
              </a:spcAft>
              <a:defRPr sz="3000" b="1">
                <a:solidFill>
                  <a:schemeClr val="tx2"/>
                </a:solidFill>
                <a:latin typeface="Arial" charset="0"/>
                <a:ea typeface="ＭＳ Ｐゴシック" pitchFamily="34" charset="-128"/>
              </a:defRPr>
            </a:lvl8pPr>
            <a:lvl9pPr marL="1828800" algn="l" rtl="0" fontAlgn="base">
              <a:spcBef>
                <a:spcPct val="0"/>
              </a:spcBef>
              <a:spcAft>
                <a:spcPct val="0"/>
              </a:spcAft>
              <a:defRPr sz="3000" b="1">
                <a:solidFill>
                  <a:schemeClr val="tx2"/>
                </a:solidFill>
                <a:latin typeface="Arial" charset="0"/>
                <a:ea typeface="ＭＳ Ｐゴシック" pitchFamily="34" charset="-128"/>
              </a:defRPr>
            </a:lvl9pPr>
          </a:lstStyle>
          <a:p>
            <a:pPr algn="ctr"/>
            <a:r>
              <a:rPr lang="en-US" sz="3600" kern="0" dirty="0" smtClean="0"/>
              <a:t>What’s the point of  a Summary?</a:t>
            </a:r>
            <a:endParaRPr lang="en-US" sz="3600" kern="0" dirty="0"/>
          </a:p>
        </p:txBody>
      </p:sp>
    </p:spTree>
    <p:extLst>
      <p:ext uri="{BB962C8B-B14F-4D97-AF65-F5344CB8AC3E}">
        <p14:creationId xmlns:p14="http://schemas.microsoft.com/office/powerpoint/2010/main" val="1730708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7" y="558800"/>
            <a:ext cx="9051893" cy="609600"/>
          </a:xfrm>
        </p:spPr>
        <p:txBody>
          <a:bodyPr/>
          <a:lstStyle/>
          <a:p>
            <a:pPr algn="ctr"/>
            <a:r>
              <a:rPr lang="en-US" dirty="0" smtClean="0"/>
              <a:t>Let’s Practice The Skill Of Summarizing</a:t>
            </a:r>
            <a:endParaRPr lang="en-US" dirty="0"/>
          </a:p>
        </p:txBody>
      </p:sp>
      <p:sp>
        <p:nvSpPr>
          <p:cNvPr id="3" name="Content Placeholder 2"/>
          <p:cNvSpPr>
            <a:spLocks noGrp="1"/>
          </p:cNvSpPr>
          <p:nvPr>
            <p:ph idx="1"/>
          </p:nvPr>
        </p:nvSpPr>
        <p:spPr>
          <a:xfrm>
            <a:off x="16933" y="3657600"/>
            <a:ext cx="9127067" cy="1219200"/>
          </a:xfrm>
        </p:spPr>
        <p:txBody>
          <a:bodyPr/>
          <a:lstStyle/>
          <a:p>
            <a:pPr>
              <a:buFont typeface="Arial" panose="020B0604020202020204" pitchFamily="34" charset="0"/>
              <a:buChar char="•"/>
            </a:pPr>
            <a:r>
              <a:rPr lang="en-US" sz="4000" dirty="0" smtClean="0">
                <a:solidFill>
                  <a:srgbClr val="020202"/>
                </a:solidFill>
              </a:rPr>
              <a:t>  If </a:t>
            </a:r>
            <a:r>
              <a:rPr lang="en-US" sz="4000" dirty="0">
                <a:solidFill>
                  <a:srgbClr val="020202"/>
                </a:solidFill>
              </a:rPr>
              <a:t>some students are unable to summarize on their own, start with ….</a:t>
            </a:r>
          </a:p>
          <a:p>
            <a:pPr marL="0" indent="0" algn="ctr">
              <a:buNone/>
            </a:pPr>
            <a:endParaRPr lang="en-US" sz="6000" dirty="0">
              <a:solidFill>
                <a:srgbClr val="020202"/>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24</a:t>
            </a:fld>
            <a:endParaRPr lang="en-US" sz="1400" dirty="0"/>
          </a:p>
        </p:txBody>
      </p:sp>
      <p:pic>
        <p:nvPicPr>
          <p:cNvPr id="6" name="Picture 2" descr="NYC Department of Educ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7" y="6040438"/>
            <a:ext cx="1124371" cy="65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907" y="2209800"/>
            <a:ext cx="9051893" cy="707886"/>
          </a:xfrm>
          <a:prstGeom prst="rect">
            <a:avLst/>
          </a:prstGeom>
        </p:spPr>
        <p:txBody>
          <a:bodyPr wrap="square">
            <a:spAutoFit/>
          </a:bodyPr>
          <a:lstStyle/>
          <a:p>
            <a:pPr marL="571500" indent="-571500">
              <a:buFont typeface="Arial" panose="020B0604020202020204" pitchFamily="34" charset="0"/>
              <a:buChar char="•"/>
            </a:pPr>
            <a:r>
              <a:rPr lang="en-US" sz="4000" dirty="0" smtClean="0">
                <a:solidFill>
                  <a:srgbClr val="020202"/>
                </a:solidFill>
                <a:latin typeface="+mn-lt"/>
              </a:rPr>
              <a:t>How </a:t>
            </a:r>
            <a:r>
              <a:rPr lang="en-US" sz="4000" dirty="0">
                <a:solidFill>
                  <a:srgbClr val="020202"/>
                </a:solidFill>
                <a:latin typeface="+mn-lt"/>
              </a:rPr>
              <a:t>can we teach summarizing?</a:t>
            </a:r>
          </a:p>
        </p:txBody>
      </p:sp>
    </p:spTree>
    <p:extLst>
      <p:ext uri="{BB962C8B-B14F-4D97-AF65-F5344CB8AC3E}">
        <p14:creationId xmlns:p14="http://schemas.microsoft.com/office/powerpoint/2010/main" val="1388237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609600"/>
          </a:xfrm>
        </p:spPr>
        <p:txBody>
          <a:bodyPr/>
          <a:lstStyle/>
          <a:p>
            <a:pPr algn="ctr"/>
            <a:r>
              <a:rPr lang="en-US" dirty="0" smtClean="0"/>
              <a:t>Start with Ready Made Summaries</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25</a:t>
            </a:fld>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255957522"/>
              </p:ext>
            </p:extLst>
          </p:nvPr>
        </p:nvGraphicFramePr>
        <p:xfrm>
          <a:off x="152400" y="1143000"/>
          <a:ext cx="8915401" cy="4893046"/>
        </p:xfrm>
        <a:graphic>
          <a:graphicData uri="http://schemas.openxmlformats.org/drawingml/2006/table">
            <a:tbl>
              <a:tblPr firstRow="1" firstCol="1" bandRow="1"/>
              <a:tblGrid>
                <a:gridCol w="4540287"/>
                <a:gridCol w="1529561"/>
                <a:gridCol w="2845553"/>
              </a:tblGrid>
              <a:tr h="292471">
                <a:tc>
                  <a:txBody>
                    <a:bodyPr/>
                    <a:lstStyle/>
                    <a:p>
                      <a:pPr marL="0" marR="0" algn="ctr">
                        <a:lnSpc>
                          <a:spcPct val="115000"/>
                        </a:lnSpc>
                        <a:spcBef>
                          <a:spcPts val="0"/>
                        </a:spcBef>
                        <a:spcAft>
                          <a:spcPts val="0"/>
                        </a:spcAft>
                      </a:pPr>
                      <a:r>
                        <a:rPr lang="en-US" sz="1600" b="1" dirty="0">
                          <a:solidFill>
                            <a:srgbClr val="FF0000"/>
                          </a:solidFill>
                          <a:effectLst/>
                          <a:latin typeface="Calibri"/>
                          <a:ea typeface="Calibri"/>
                          <a:cs typeface="Times New Roman"/>
                        </a:rPr>
                        <a:t>Main idea </a:t>
                      </a:r>
                      <a:r>
                        <a:rPr lang="en-US" sz="1600" b="1" dirty="0">
                          <a:solidFill>
                            <a:srgbClr val="020202"/>
                          </a:solidFill>
                          <a:effectLst/>
                          <a:latin typeface="Calibri"/>
                          <a:ea typeface="Calibri"/>
                          <a:cs typeface="Times New Roman"/>
                        </a:rPr>
                        <a:t>(summary) </a:t>
                      </a:r>
                      <a:r>
                        <a:rPr lang="en-US" sz="1600" b="1" dirty="0">
                          <a:solidFill>
                            <a:srgbClr val="FF0000"/>
                          </a:solidFill>
                          <a:effectLst/>
                          <a:latin typeface="Calibri"/>
                          <a:ea typeface="Calibri"/>
                          <a:cs typeface="Times New Roman"/>
                        </a:rPr>
                        <a:t>Detail</a:t>
                      </a:r>
                      <a:r>
                        <a:rPr lang="en-US" sz="1600" b="1" dirty="0">
                          <a:solidFill>
                            <a:srgbClr val="020202"/>
                          </a:solidFill>
                          <a:effectLst/>
                          <a:latin typeface="Calibri"/>
                          <a:ea typeface="Calibri"/>
                          <a:cs typeface="Times New Roman"/>
                        </a:rPr>
                        <a:t> (</a:t>
                      </a:r>
                      <a:r>
                        <a:rPr lang="en-US" sz="1600" b="1">
                          <a:solidFill>
                            <a:srgbClr val="020202"/>
                          </a:solidFill>
                          <a:effectLst/>
                          <a:latin typeface="Calibri"/>
                          <a:ea typeface="Calibri"/>
                          <a:cs typeface="Times New Roman"/>
                        </a:rPr>
                        <a:t>specific </a:t>
                      </a:r>
                      <a:r>
                        <a:rPr lang="en-US" sz="1600" b="1" smtClean="0">
                          <a:solidFill>
                            <a:srgbClr val="020202"/>
                          </a:solidFill>
                          <a:effectLst/>
                          <a:latin typeface="Calibri"/>
                          <a:ea typeface="Calibri"/>
                          <a:cs typeface="Times New Roman"/>
                        </a:rPr>
                        <a:t>example)</a:t>
                      </a:r>
                      <a:endParaRPr lang="en-US" sz="1600" b="1"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Which </a:t>
                      </a:r>
                      <a:r>
                        <a:rPr lang="en-US" sz="1600" b="1" dirty="0" smtClean="0">
                          <a:solidFill>
                            <a:srgbClr val="020202"/>
                          </a:solidFill>
                          <a:effectLst/>
                          <a:latin typeface="Calibri"/>
                          <a:ea typeface="Calibri"/>
                          <a:cs typeface="Times New Roman"/>
                        </a:rPr>
                        <a:t>one </a:t>
                      </a:r>
                      <a:r>
                        <a:rPr lang="en-US" sz="1600" b="1" dirty="0">
                          <a:solidFill>
                            <a:srgbClr val="020202"/>
                          </a:solidFill>
                          <a:effectLst/>
                          <a:latin typeface="Calibri"/>
                          <a:ea typeface="Calibri"/>
                          <a:cs typeface="Times New Roman"/>
                        </a:rPr>
                        <a:t>is it?</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How do you know?</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07370">
                <a:tc>
                  <a:txBody>
                    <a:bodyPr/>
                    <a:lstStyle/>
                    <a:p>
                      <a:pPr marL="0" marR="0" algn="l">
                        <a:lnSpc>
                          <a:spcPct val="115000"/>
                        </a:lnSpc>
                        <a:spcBef>
                          <a:spcPts val="0"/>
                        </a:spcBef>
                        <a:spcAft>
                          <a:spcPts val="0"/>
                        </a:spcAft>
                      </a:pPr>
                      <a:r>
                        <a:rPr lang="en-US" sz="1400" b="1" dirty="0">
                          <a:solidFill>
                            <a:srgbClr val="020202"/>
                          </a:solidFill>
                          <a:effectLst/>
                          <a:latin typeface="Apple Chancery"/>
                          <a:ea typeface="Calibri"/>
                          <a:cs typeface="Times New Roman"/>
                        </a:rPr>
                        <a:t>Sample:</a:t>
                      </a:r>
                      <a:r>
                        <a:rPr lang="en-US" sz="1400" dirty="0">
                          <a:solidFill>
                            <a:srgbClr val="020202"/>
                          </a:solidFill>
                          <a:effectLst/>
                          <a:latin typeface="Calibri"/>
                          <a:ea typeface="Calibri"/>
                          <a:cs typeface="Times New Roman"/>
                        </a:rPr>
                        <a:t>  </a:t>
                      </a:r>
                      <a:r>
                        <a:rPr lang="en-US" sz="1100" b="1" dirty="0">
                          <a:solidFill>
                            <a:srgbClr val="020202"/>
                          </a:solidFill>
                          <a:effectLst/>
                          <a:latin typeface="Calibri"/>
                          <a:ea typeface="Calibri"/>
                          <a:cs typeface="Times New Roman"/>
                        </a:rPr>
                        <a:t>They developed simple machines to </a:t>
                      </a:r>
                      <a:r>
                        <a:rPr lang="en-US" sz="1100" b="1" dirty="0" smtClean="0">
                          <a:solidFill>
                            <a:srgbClr val="020202"/>
                          </a:solidFill>
                          <a:effectLst/>
                          <a:latin typeface="Calibri"/>
                          <a:ea typeface="Calibri"/>
                          <a:cs typeface="Times New Roman"/>
                        </a:rPr>
                        <a:t>transport </a:t>
                      </a:r>
                      <a:r>
                        <a:rPr lang="en-US" sz="1100" b="1" dirty="0">
                          <a:solidFill>
                            <a:srgbClr val="020202"/>
                          </a:solidFill>
                          <a:effectLst/>
                          <a:latin typeface="Calibri"/>
                          <a:ea typeface="Calibri"/>
                          <a:cs typeface="Times New Roman"/>
                        </a:rPr>
                        <a:t>water.</a:t>
                      </a:r>
                      <a:endParaRPr lang="en-US" sz="1050"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1050" b="1" dirty="0">
                          <a:solidFill>
                            <a:srgbClr val="020202"/>
                          </a:solidFill>
                          <a:effectLst/>
                          <a:latin typeface="Calibri"/>
                          <a:ea typeface="Calibri"/>
                          <a:cs typeface="Times New Roman"/>
                        </a:rPr>
                        <a:t> </a:t>
                      </a:r>
                    </a:p>
                    <a:p>
                      <a:pPr marL="0" marR="0" algn="ctr">
                        <a:lnSpc>
                          <a:spcPct val="115000"/>
                        </a:lnSpc>
                        <a:spcBef>
                          <a:spcPts val="0"/>
                        </a:spcBef>
                        <a:spcAft>
                          <a:spcPts val="0"/>
                        </a:spcAft>
                      </a:pPr>
                      <a:r>
                        <a:rPr lang="en-US" sz="2400" b="1" dirty="0">
                          <a:solidFill>
                            <a:srgbClr val="020202"/>
                          </a:solidFill>
                          <a:effectLst/>
                          <a:latin typeface="Calibri"/>
                          <a:ea typeface="Calibri"/>
                          <a:cs typeface="Times New Roman"/>
                        </a:rPr>
                        <a:t>D</a:t>
                      </a:r>
                      <a:endParaRPr lang="en-US" sz="1050" b="1"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15000"/>
                        </a:lnSpc>
                        <a:spcBef>
                          <a:spcPts val="0"/>
                        </a:spcBef>
                        <a:spcAft>
                          <a:spcPts val="0"/>
                        </a:spcAft>
                      </a:pPr>
                      <a:r>
                        <a:rPr lang="en-US" sz="1050" b="1" dirty="0">
                          <a:solidFill>
                            <a:srgbClr val="020202"/>
                          </a:solidFill>
                          <a:effectLst/>
                          <a:latin typeface="Calibri"/>
                          <a:ea typeface="Calibri"/>
                          <a:cs typeface="Times New Roman"/>
                        </a:rPr>
                        <a:t> </a:t>
                      </a:r>
                    </a:p>
                    <a:p>
                      <a:pPr marL="0" marR="0">
                        <a:lnSpc>
                          <a:spcPct val="115000"/>
                        </a:lnSpc>
                        <a:spcBef>
                          <a:spcPts val="0"/>
                        </a:spcBef>
                        <a:spcAft>
                          <a:spcPts val="0"/>
                        </a:spcAft>
                      </a:pPr>
                      <a:r>
                        <a:rPr lang="en-US" sz="1100" b="1" dirty="0">
                          <a:solidFill>
                            <a:srgbClr val="020202"/>
                          </a:solidFill>
                          <a:effectLst/>
                          <a:latin typeface="Calibri"/>
                          <a:ea typeface="Calibri"/>
                          <a:cs typeface="Times New Roman"/>
                        </a:rPr>
                        <a:t>This only gives one piece of information from the text.</a:t>
                      </a:r>
                      <a:endParaRPr lang="en-US" sz="1050" b="1"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346783">
                <a:tc>
                  <a:txBody>
                    <a:bodyPr/>
                    <a:lstStyle/>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Farmers in Egypt invented tools long ago that we use today; the hoe is one such tool. The sickle is another and the plow is another.</a:t>
                      </a:r>
                      <a:endParaRPr lang="en-US" sz="1100" b="0" dirty="0">
                        <a:solidFill>
                          <a:srgbClr val="020202"/>
                        </a:solidFill>
                        <a:effectLst/>
                        <a:latin typeface="Calibri"/>
                        <a:ea typeface="Calibri"/>
                        <a:cs typeface="Times New Roman"/>
                      </a:endParaRPr>
                    </a:p>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 </a:t>
                      </a:r>
                      <a:endParaRPr lang="en-US" sz="1100" b="0"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dirty="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712">
                <a:tc>
                  <a:txBody>
                    <a:bodyPr/>
                    <a:lstStyle/>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To get water to the field farmers invented ponds, water gates and techniques to prevent floods from damaging farm crops. The farmers faced many challenges that they learned how to develop creative ways of solving. Living in Egypt at the time must have been very difficult. In today’s society, we have so many amenities to help farmers, amenities such as mechanical plows and automatic in ground water sprinklers.</a:t>
                      </a:r>
                      <a:endParaRPr lang="en-US" sz="1100" b="0" dirty="0">
                        <a:solidFill>
                          <a:srgbClr val="020202"/>
                        </a:solidFill>
                        <a:effectLst/>
                        <a:latin typeface="Calibri"/>
                        <a:ea typeface="Calibri"/>
                        <a:cs typeface="Times New Roman"/>
                      </a:endParaRPr>
                    </a:p>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 </a:t>
                      </a:r>
                      <a:endParaRPr lang="en-US" sz="1100" b="0"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To address the many challenges of producing crops, Mesopotamians farmers developed ways of combating seasonal floods, retaining water and tilling the ground. Those inventions were, “storage ponds, canals, gates, floodwalls, sickle and hoes and plows”.</a:t>
                      </a:r>
                      <a:endParaRPr lang="en-US" sz="1100" b="0" dirty="0">
                        <a:solidFill>
                          <a:srgbClr val="020202"/>
                        </a:solidFill>
                        <a:effectLst/>
                        <a:latin typeface="Calibri"/>
                        <a:ea typeface="Calibri"/>
                        <a:cs typeface="Times New Roman"/>
                      </a:endParaRPr>
                    </a:p>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 </a:t>
                      </a:r>
                      <a:endParaRPr lang="en-US" sz="1100" b="0"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dirty="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Farmers in Mesopotamian knew how drain excess water from the land by building floodwalls, dams, and water gates. These are samples </a:t>
                      </a:r>
                      <a:r>
                        <a:rPr lang="en-US" sz="1200" b="0">
                          <a:solidFill>
                            <a:srgbClr val="020202"/>
                          </a:solidFill>
                          <a:effectLst/>
                          <a:latin typeface="Calibri"/>
                          <a:ea typeface="Calibri"/>
                          <a:cs typeface="Times New Roman"/>
                        </a:rPr>
                        <a:t>of </a:t>
                      </a:r>
                      <a:r>
                        <a:rPr lang="en-US" sz="1200" b="0" smtClean="0">
                          <a:solidFill>
                            <a:srgbClr val="020202"/>
                          </a:solidFill>
                          <a:effectLst/>
                          <a:latin typeface="Calibri"/>
                          <a:ea typeface="Calibri"/>
                          <a:cs typeface="Times New Roman"/>
                        </a:rPr>
                        <a:t>irrigation </a:t>
                      </a:r>
                      <a:r>
                        <a:rPr lang="en-US" sz="1200" b="0" dirty="0">
                          <a:solidFill>
                            <a:srgbClr val="020202"/>
                          </a:solidFill>
                          <a:effectLst/>
                          <a:latin typeface="Calibri"/>
                          <a:ea typeface="Calibri"/>
                          <a:cs typeface="Times New Roman"/>
                        </a:rPr>
                        <a:t>techniques that can assist with the process of farming.</a:t>
                      </a:r>
                      <a:endParaRPr lang="en-US" sz="1100" b="0" dirty="0">
                        <a:solidFill>
                          <a:srgbClr val="020202"/>
                        </a:solidFill>
                        <a:effectLst/>
                        <a:latin typeface="Calibri"/>
                        <a:ea typeface="Calibri"/>
                        <a:cs typeface="Times New Roman"/>
                      </a:endParaRPr>
                    </a:p>
                    <a:p>
                      <a:pPr marL="0" marR="0">
                        <a:lnSpc>
                          <a:spcPct val="115000"/>
                        </a:lnSpc>
                        <a:spcBef>
                          <a:spcPts val="0"/>
                        </a:spcBef>
                        <a:spcAft>
                          <a:spcPts val="0"/>
                        </a:spcAft>
                      </a:pPr>
                      <a:r>
                        <a:rPr lang="en-US" sz="1200" b="0" dirty="0">
                          <a:solidFill>
                            <a:srgbClr val="020202"/>
                          </a:solidFill>
                          <a:effectLst/>
                          <a:latin typeface="Calibri"/>
                          <a:ea typeface="Calibri"/>
                          <a:cs typeface="Times New Roman"/>
                        </a:rPr>
                        <a:t> </a:t>
                      </a:r>
                      <a:endParaRPr lang="en-US" sz="1100" b="0" dirty="0">
                        <a:solidFill>
                          <a:srgbClr val="020202"/>
                        </a:solidFill>
                        <a:effectLst/>
                        <a:latin typeface="Calibri"/>
                        <a:ea typeface="Calibri"/>
                        <a:cs typeface="Times New Roman"/>
                      </a:endParaRP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600" dirty="0">
                          <a:effectLst/>
                          <a:latin typeface="Calibri"/>
                          <a:ea typeface="Calibri"/>
                          <a:cs typeface="Times New Roman"/>
                        </a:rPr>
                        <a:t> </a:t>
                      </a:r>
                    </a:p>
                  </a:txBody>
                  <a:tcPr marL="36183" marR="3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2089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26</a:t>
            </a:fld>
            <a:endParaRPr lang="en-US" sz="1400" dirty="0"/>
          </a:p>
        </p:txBody>
      </p:sp>
      <p:sp>
        <p:nvSpPr>
          <p:cNvPr id="5" name="Rectangle 4"/>
          <p:cNvSpPr/>
          <p:nvPr/>
        </p:nvSpPr>
        <p:spPr>
          <a:xfrm>
            <a:off x="127000" y="381000"/>
            <a:ext cx="8915400" cy="5509200"/>
          </a:xfrm>
          <a:prstGeom prst="rect">
            <a:avLst/>
          </a:prstGeom>
        </p:spPr>
        <p:txBody>
          <a:bodyPr wrap="square">
            <a:spAutoFit/>
          </a:bodyPr>
          <a:lstStyle/>
          <a:p>
            <a:r>
              <a:rPr lang="en-US" sz="3200" dirty="0">
                <a:solidFill>
                  <a:srgbClr val="FF0000"/>
                </a:solidFill>
              </a:rPr>
              <a:t>Mesopotamian farmers faced challenges</a:t>
            </a:r>
            <a:r>
              <a:rPr lang="en-US" sz="3200" dirty="0" smtClean="0">
                <a:solidFill>
                  <a:srgbClr val="020202"/>
                </a:solidFill>
              </a:rPr>
              <a:t>. To </a:t>
            </a:r>
            <a:r>
              <a:rPr lang="en-US" sz="3200" dirty="0">
                <a:solidFill>
                  <a:srgbClr val="020202"/>
                </a:solidFill>
              </a:rPr>
              <a:t>get water to the fields </a:t>
            </a:r>
            <a:r>
              <a:rPr lang="en-US" sz="3200" dirty="0">
                <a:solidFill>
                  <a:srgbClr val="FF0000"/>
                </a:solidFill>
              </a:rPr>
              <a:t>during the dry planting season,</a:t>
            </a:r>
            <a:r>
              <a:rPr lang="en-US" sz="3200" dirty="0">
                <a:solidFill>
                  <a:srgbClr val="020202"/>
                </a:solidFill>
              </a:rPr>
              <a:t> the farmers </a:t>
            </a:r>
            <a:r>
              <a:rPr lang="en-US" sz="3200" dirty="0">
                <a:solidFill>
                  <a:srgbClr val="FF0000"/>
                </a:solidFill>
              </a:rPr>
              <a:t>created</a:t>
            </a:r>
            <a:r>
              <a:rPr lang="en-US" sz="3200" dirty="0">
                <a:solidFill>
                  <a:srgbClr val="020202"/>
                </a:solidFill>
              </a:rPr>
              <a:t> </a:t>
            </a:r>
            <a:r>
              <a:rPr lang="en-US" sz="3200" dirty="0">
                <a:solidFill>
                  <a:srgbClr val="FF0000"/>
                </a:solidFill>
              </a:rPr>
              <a:t>systems of storage </a:t>
            </a:r>
            <a:r>
              <a:rPr lang="en-US" sz="3200" dirty="0">
                <a:solidFill>
                  <a:srgbClr val="020202"/>
                </a:solidFill>
              </a:rPr>
              <a:t>ponds and developed </a:t>
            </a:r>
            <a:r>
              <a:rPr lang="en-US" sz="3200" dirty="0">
                <a:solidFill>
                  <a:srgbClr val="FF0000"/>
                </a:solidFill>
              </a:rPr>
              <a:t>irrigation techniques </a:t>
            </a:r>
            <a:r>
              <a:rPr lang="en-US" sz="3200" dirty="0">
                <a:solidFill>
                  <a:srgbClr val="020202"/>
                </a:solidFill>
              </a:rPr>
              <a:t>involving canals and gates. They also developed </a:t>
            </a:r>
            <a:r>
              <a:rPr lang="en-US" sz="3200" dirty="0">
                <a:solidFill>
                  <a:srgbClr val="FF0000"/>
                </a:solidFill>
              </a:rPr>
              <a:t>simple machines to transport water </a:t>
            </a:r>
            <a:r>
              <a:rPr lang="en-US" sz="3200" dirty="0">
                <a:solidFill>
                  <a:srgbClr val="020202"/>
                </a:solidFill>
              </a:rPr>
              <a:t>to the fields. </a:t>
            </a:r>
            <a:r>
              <a:rPr lang="en-US" sz="3200" dirty="0">
                <a:solidFill>
                  <a:srgbClr val="FF0000"/>
                </a:solidFill>
              </a:rPr>
              <a:t>To deal with the flooding </a:t>
            </a:r>
            <a:r>
              <a:rPr lang="en-US" sz="3200" dirty="0">
                <a:solidFill>
                  <a:srgbClr val="020202"/>
                </a:solidFill>
              </a:rPr>
              <a:t>that occurred during harvest time, the farmers </a:t>
            </a:r>
            <a:r>
              <a:rPr lang="en-US" sz="3200" dirty="0">
                <a:solidFill>
                  <a:srgbClr val="FF0000"/>
                </a:solidFill>
              </a:rPr>
              <a:t>developed dams, dikes, and floodwalls</a:t>
            </a:r>
            <a:r>
              <a:rPr lang="en-US" sz="3200" dirty="0">
                <a:solidFill>
                  <a:srgbClr val="020202"/>
                </a:solidFill>
              </a:rPr>
              <a:t> to protect their fields. They also </a:t>
            </a:r>
            <a:r>
              <a:rPr lang="en-US" sz="3200" dirty="0">
                <a:solidFill>
                  <a:srgbClr val="FF0000"/>
                </a:solidFill>
              </a:rPr>
              <a:t>invented the </a:t>
            </a:r>
            <a:r>
              <a:rPr lang="en-US" sz="3200" dirty="0" smtClean="0">
                <a:solidFill>
                  <a:srgbClr val="FF0000"/>
                </a:solidFill>
              </a:rPr>
              <a:t>sickle, hoe</a:t>
            </a:r>
            <a:r>
              <a:rPr lang="en-US" sz="3200" dirty="0">
                <a:solidFill>
                  <a:srgbClr val="FF0000"/>
                </a:solidFill>
              </a:rPr>
              <a:t>, and plow </a:t>
            </a:r>
            <a:r>
              <a:rPr lang="en-US" sz="3200" dirty="0">
                <a:solidFill>
                  <a:srgbClr val="020202"/>
                </a:solidFill>
              </a:rPr>
              <a:t>for preparing the ground for planting.</a:t>
            </a:r>
          </a:p>
        </p:txBody>
      </p:sp>
    </p:spTree>
    <p:extLst>
      <p:ext uri="{BB962C8B-B14F-4D97-AF65-F5344CB8AC3E}">
        <p14:creationId xmlns:p14="http://schemas.microsoft.com/office/powerpoint/2010/main" val="2537685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Now Try it on Your </a:t>
            </a:r>
            <a:r>
              <a:rPr lang="en-US" dirty="0"/>
              <a:t>O</a:t>
            </a:r>
            <a:r>
              <a:rPr lang="en-US" dirty="0" smtClean="0"/>
              <a:t>wn- Summarize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58231579"/>
              </p:ext>
            </p:extLst>
          </p:nvPr>
        </p:nvGraphicFramePr>
        <p:xfrm>
          <a:off x="228600" y="1219200"/>
          <a:ext cx="8686800" cy="4724400"/>
        </p:xfrm>
        <a:graphic>
          <a:graphicData uri="http://schemas.openxmlformats.org/drawingml/2006/table">
            <a:tbl>
              <a:tblPr firstRow="1" firstCol="1" bandRow="1"/>
              <a:tblGrid>
                <a:gridCol w="4423791"/>
                <a:gridCol w="4263009"/>
              </a:tblGrid>
              <a:tr h="472440">
                <a:tc gridSpan="2">
                  <a:txBody>
                    <a:bodyPr/>
                    <a:lstStyle/>
                    <a:p>
                      <a:pPr marL="0" marR="0" algn="ctr">
                        <a:lnSpc>
                          <a:spcPct val="115000"/>
                        </a:lnSpc>
                        <a:spcBef>
                          <a:spcPts val="0"/>
                        </a:spcBef>
                        <a:spcAft>
                          <a:spcPts val="0"/>
                        </a:spcAft>
                      </a:pPr>
                      <a:r>
                        <a:rPr lang="en-US" sz="1600" b="1" dirty="0" smtClean="0">
                          <a:solidFill>
                            <a:srgbClr val="020202"/>
                          </a:solidFill>
                          <a:effectLst/>
                          <a:latin typeface="Calibri"/>
                          <a:ea typeface="Calibri"/>
                          <a:cs typeface="Times New Roman"/>
                        </a:rPr>
                        <a:t>Article</a:t>
                      </a:r>
                      <a:r>
                        <a:rPr lang="en-US" sz="1600" b="1" baseline="0" dirty="0" smtClean="0">
                          <a:solidFill>
                            <a:srgbClr val="020202"/>
                          </a:solidFill>
                          <a:effectLst/>
                          <a:latin typeface="Calibri"/>
                          <a:ea typeface="Calibri"/>
                          <a:cs typeface="Times New Roman"/>
                        </a:rPr>
                        <a:t> Title:____________________________________</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472440">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Select your Key details</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D105"/>
                    </a:solidFill>
                  </a:tcPr>
                </a:tc>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Create your summary</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D105"/>
                    </a:solidFill>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Mesopotamian farmers faced challenges</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a:ea typeface="Calibri"/>
                          <a:cs typeface="Times New Roman"/>
                        </a:rPr>
                        <a:t> </a:t>
                      </a:r>
                      <a:r>
                        <a:rPr lang="en-US" sz="2000" b="0" dirty="0" smtClean="0">
                          <a:solidFill>
                            <a:srgbClr val="020202"/>
                          </a:solidFill>
                          <a:effectLst/>
                          <a:latin typeface="Calibri"/>
                          <a:ea typeface="Calibri"/>
                          <a:cs typeface="Times New Roman"/>
                        </a:rPr>
                        <a:t>To address the many challenges of producing crops, Mesopotamians farmers developed ways of combating seasonal floods, retaining water during</a:t>
                      </a:r>
                      <a:r>
                        <a:rPr lang="en-US" sz="2000" b="0" baseline="0" dirty="0" smtClean="0">
                          <a:solidFill>
                            <a:srgbClr val="020202"/>
                          </a:solidFill>
                          <a:effectLst/>
                          <a:latin typeface="Calibri"/>
                          <a:ea typeface="Calibri"/>
                          <a:cs typeface="Times New Roman"/>
                        </a:rPr>
                        <a:t> droughts </a:t>
                      </a:r>
                      <a:r>
                        <a:rPr lang="en-US" sz="2000" b="0" dirty="0" smtClean="0">
                          <a:solidFill>
                            <a:srgbClr val="020202"/>
                          </a:solidFill>
                          <a:effectLst/>
                          <a:latin typeface="Calibri"/>
                          <a:ea typeface="Calibri"/>
                          <a:cs typeface="Times New Roman"/>
                        </a:rPr>
                        <a:t>and prepping the ground for planting. Their  inventions ranged from</a:t>
                      </a:r>
                      <a:r>
                        <a:rPr lang="en-US" sz="2000" b="0" baseline="0" dirty="0" smtClean="0">
                          <a:solidFill>
                            <a:srgbClr val="020202"/>
                          </a:solidFill>
                          <a:effectLst/>
                          <a:latin typeface="Calibri"/>
                          <a:ea typeface="Calibri"/>
                          <a:cs typeface="Times New Roman"/>
                        </a:rPr>
                        <a:t> developing </a:t>
                      </a:r>
                      <a:r>
                        <a:rPr lang="en-US" sz="2000" b="0" dirty="0" smtClean="0">
                          <a:solidFill>
                            <a:srgbClr val="020202"/>
                          </a:solidFill>
                          <a:effectLst/>
                          <a:latin typeface="Calibri"/>
                          <a:ea typeface="Calibri"/>
                          <a:cs typeface="Times New Roman"/>
                        </a:rPr>
                        <a:t>storage ponds, canals, gates and floodwalls</a:t>
                      </a:r>
                      <a:r>
                        <a:rPr lang="en-US" sz="2000" b="0" baseline="0" dirty="0" smtClean="0">
                          <a:solidFill>
                            <a:srgbClr val="020202"/>
                          </a:solidFill>
                          <a:effectLst/>
                          <a:latin typeface="Calibri"/>
                          <a:ea typeface="Calibri"/>
                          <a:cs typeface="Times New Roman"/>
                        </a:rPr>
                        <a:t> to inventing </a:t>
                      </a:r>
                      <a:r>
                        <a:rPr lang="en-US" sz="2000" b="0" dirty="0" smtClean="0">
                          <a:solidFill>
                            <a:srgbClr val="020202"/>
                          </a:solidFill>
                          <a:effectLst/>
                          <a:latin typeface="Calibri"/>
                          <a:ea typeface="Calibri"/>
                          <a:cs typeface="Times New Roman"/>
                        </a:rPr>
                        <a:t> sickles, hoes and plows</a:t>
                      </a:r>
                      <a:r>
                        <a:rPr lang="en-US" sz="2000" b="0" baseline="0" dirty="0" smtClean="0">
                          <a:solidFill>
                            <a:srgbClr val="020202"/>
                          </a:solidFill>
                          <a:effectLst/>
                          <a:latin typeface="Calibri"/>
                          <a:ea typeface="Calibri"/>
                          <a:cs typeface="Times New Roman"/>
                        </a:rPr>
                        <a:t> to help make farming somewhat easier</a:t>
                      </a:r>
                      <a:r>
                        <a:rPr lang="en-US" sz="2000" b="0" dirty="0" smtClean="0">
                          <a:solidFill>
                            <a:srgbClr val="020202"/>
                          </a:solidFill>
                          <a:effectLst/>
                          <a:latin typeface="Calibri"/>
                          <a:ea typeface="Calibri"/>
                          <a:cs typeface="Times New Roman"/>
                        </a:rPr>
                        <a:t>.</a:t>
                      </a:r>
                      <a:endParaRPr lang="en-US" sz="1800" b="0" dirty="0" smtClean="0">
                        <a:solidFill>
                          <a:srgbClr val="020202"/>
                        </a:solidFill>
                        <a:effectLst/>
                        <a:latin typeface="Calibri"/>
                        <a:ea typeface="Calibri"/>
                        <a:cs typeface="Times New Roman"/>
                      </a:endParaRPr>
                    </a:p>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during the dry planting season,</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created systems of storage </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irrigation techniques </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simple machines to transport water </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To deal with the flooding </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developed dams, dikes, and floodwalls</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gn="l">
                        <a:lnSpc>
                          <a:spcPct val="115000"/>
                        </a:lnSpc>
                        <a:spcBef>
                          <a:spcPts val="0"/>
                        </a:spcBef>
                        <a:spcAft>
                          <a:spcPts val="0"/>
                        </a:spcAft>
                      </a:pPr>
                      <a:r>
                        <a:rPr lang="en-US" sz="1800" dirty="0">
                          <a:solidFill>
                            <a:srgbClr val="020202"/>
                          </a:solidFill>
                          <a:effectLst/>
                          <a:latin typeface="Calibri"/>
                          <a:ea typeface="Calibri"/>
                          <a:cs typeface="Times New Roman"/>
                        </a:rPr>
                        <a:t> </a:t>
                      </a:r>
                      <a:r>
                        <a:rPr lang="en-US" sz="1600" dirty="0" smtClean="0">
                          <a:solidFill>
                            <a:srgbClr val="020202"/>
                          </a:solidFill>
                        </a:rPr>
                        <a:t>invented the sickle, hoe, and plow </a:t>
                      </a:r>
                      <a:endParaRPr lang="en-US" sz="1600"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27</a:t>
            </a:fld>
            <a:endParaRPr lang="en-US" sz="1400" dirty="0"/>
          </a:p>
        </p:txBody>
      </p:sp>
      <p:sp>
        <p:nvSpPr>
          <p:cNvPr id="6" name="Rectangle 1"/>
          <p:cNvSpPr>
            <a:spLocks noChangeArrowheads="1"/>
          </p:cNvSpPr>
          <p:nvPr/>
        </p:nvSpPr>
        <p:spPr bwMode="auto">
          <a:xfrm>
            <a:off x="677863" y="1597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1057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Now Try it on Your </a:t>
            </a:r>
            <a:r>
              <a:rPr lang="en-US" dirty="0"/>
              <a:t>O</a:t>
            </a:r>
            <a:r>
              <a:rPr lang="en-US" dirty="0" smtClean="0"/>
              <a:t>wn- Summarize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86374382"/>
              </p:ext>
            </p:extLst>
          </p:nvPr>
        </p:nvGraphicFramePr>
        <p:xfrm>
          <a:off x="228600" y="1219200"/>
          <a:ext cx="8686800" cy="4724400"/>
        </p:xfrm>
        <a:graphic>
          <a:graphicData uri="http://schemas.openxmlformats.org/drawingml/2006/table">
            <a:tbl>
              <a:tblPr firstRow="1" firstCol="1" bandRow="1"/>
              <a:tblGrid>
                <a:gridCol w="4423791"/>
                <a:gridCol w="4263009"/>
              </a:tblGrid>
              <a:tr h="472440">
                <a:tc gridSpan="2">
                  <a:txBody>
                    <a:bodyPr/>
                    <a:lstStyle/>
                    <a:p>
                      <a:pPr marL="0" marR="0" algn="ctr">
                        <a:lnSpc>
                          <a:spcPct val="115000"/>
                        </a:lnSpc>
                        <a:spcBef>
                          <a:spcPts val="0"/>
                        </a:spcBef>
                        <a:spcAft>
                          <a:spcPts val="0"/>
                        </a:spcAft>
                      </a:pPr>
                      <a:r>
                        <a:rPr lang="en-US" sz="1600" b="1" dirty="0" smtClean="0">
                          <a:solidFill>
                            <a:srgbClr val="020202"/>
                          </a:solidFill>
                          <a:effectLst/>
                          <a:latin typeface="Calibri"/>
                          <a:ea typeface="Calibri"/>
                          <a:cs typeface="Times New Roman"/>
                        </a:rPr>
                        <a:t>Article Title:_____________________</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472440">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Select your Key details</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D105"/>
                    </a:solidFill>
                  </a:tcPr>
                </a:tc>
                <a:tc>
                  <a:txBody>
                    <a:bodyPr/>
                    <a:lstStyle/>
                    <a:p>
                      <a:pPr marL="0" marR="0" algn="ctr">
                        <a:lnSpc>
                          <a:spcPct val="115000"/>
                        </a:lnSpc>
                        <a:spcBef>
                          <a:spcPts val="0"/>
                        </a:spcBef>
                        <a:spcAft>
                          <a:spcPts val="0"/>
                        </a:spcAft>
                      </a:pPr>
                      <a:r>
                        <a:rPr lang="en-US" sz="1600" b="1" dirty="0">
                          <a:solidFill>
                            <a:srgbClr val="020202"/>
                          </a:solidFill>
                          <a:effectLst/>
                          <a:latin typeface="Calibri"/>
                          <a:ea typeface="Calibri"/>
                          <a:cs typeface="Times New Roman"/>
                        </a:rPr>
                        <a:t>Create your summary</a:t>
                      </a:r>
                      <a:endParaRPr lang="en-US" sz="1100" b="1" dirty="0">
                        <a:solidFill>
                          <a:srgbClr val="020202"/>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D105"/>
                    </a:solidFill>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a:effectLst/>
                          <a:latin typeface="Calibri"/>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440">
                <a:tc>
                  <a:txBody>
                    <a:bodyPr/>
                    <a:lstStyle/>
                    <a:p>
                      <a:pPr marL="0" marR="0">
                        <a:lnSpc>
                          <a:spcPct val="115000"/>
                        </a:lnSpc>
                        <a:spcBef>
                          <a:spcPts val="0"/>
                        </a:spcBef>
                        <a:spcAft>
                          <a:spcPts val="0"/>
                        </a:spcAft>
                      </a:pPr>
                      <a:r>
                        <a:rPr lang="en-US" sz="1200"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28</a:t>
            </a:fld>
            <a:endParaRPr lang="en-US" sz="1400" dirty="0"/>
          </a:p>
        </p:txBody>
      </p:sp>
      <p:sp>
        <p:nvSpPr>
          <p:cNvPr id="6" name="Rectangle 1"/>
          <p:cNvSpPr>
            <a:spLocks noChangeArrowheads="1"/>
          </p:cNvSpPr>
          <p:nvPr/>
        </p:nvSpPr>
        <p:spPr bwMode="auto">
          <a:xfrm>
            <a:off x="677863" y="1597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65743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29</a:t>
            </a:fld>
            <a:endParaRPr lang="en-US" sz="1400" dirty="0"/>
          </a:p>
        </p:txBody>
      </p:sp>
      <p:pic>
        <p:nvPicPr>
          <p:cNvPr id="8194" name="Picture 2" descr="Cause and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839200" cy="559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516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a:t>
            </a:fld>
            <a:endParaRPr lang="en-US" sz="1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533400"/>
            <a:ext cx="746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210234"/>
            <a:ext cx="8686800" cy="369332"/>
          </a:xfrm>
          <a:prstGeom prst="rect">
            <a:avLst/>
          </a:prstGeom>
        </p:spPr>
        <p:txBody>
          <a:bodyPr wrap="square">
            <a:spAutoFit/>
          </a:bodyPr>
          <a:lstStyle/>
          <a:p>
            <a:pPr algn="ctr"/>
            <a:r>
              <a:rPr lang="en-US" b="1" dirty="0">
                <a:solidFill>
                  <a:srgbClr val="020202"/>
                </a:solidFill>
              </a:rPr>
              <a:t>'Happy' video arrests highlight tensions in Iran</a:t>
            </a:r>
            <a:endParaRPr lang="en-US" dirty="0">
              <a:solidFill>
                <a:srgbClr val="020202"/>
              </a:solidFill>
            </a:endParaRPr>
          </a:p>
        </p:txBody>
      </p:sp>
      <p:sp>
        <p:nvSpPr>
          <p:cNvPr id="6" name="Rectangle 5"/>
          <p:cNvSpPr/>
          <p:nvPr/>
        </p:nvSpPr>
        <p:spPr>
          <a:xfrm>
            <a:off x="76200" y="2971800"/>
            <a:ext cx="7924800" cy="830997"/>
          </a:xfrm>
          <a:prstGeom prst="rect">
            <a:avLst/>
          </a:prstGeom>
        </p:spPr>
        <p:txBody>
          <a:bodyPr wrap="square">
            <a:spAutoFit/>
          </a:bodyPr>
          <a:lstStyle/>
          <a:p>
            <a:pPr algn="ctr"/>
            <a:r>
              <a:rPr lang="en-US" sz="1200" dirty="0">
                <a:solidFill>
                  <a:srgbClr val="020202"/>
                </a:solidFill>
              </a:rPr>
              <a:t>In this frame taken from a video posted to YouTube, people dance to </a:t>
            </a:r>
            <a:r>
              <a:rPr lang="en-US" sz="1200" dirty="0" err="1">
                <a:solidFill>
                  <a:srgbClr val="020202"/>
                </a:solidFill>
              </a:rPr>
              <a:t>Pharrell</a:t>
            </a:r>
            <a:r>
              <a:rPr lang="en-US" sz="1200" dirty="0">
                <a:solidFill>
                  <a:srgbClr val="020202"/>
                </a:solidFill>
              </a:rPr>
              <a:t> Williams' hit song "Happy" on a rooftop in Tehran, Iran. Police have arrested six young people and shown them on state television for posting the video. While the song has sparked similar videos all over the world, in Iran some see the trend as promoting the spread of Western culture. Photo: AP </a:t>
            </a:r>
          </a:p>
        </p:txBody>
      </p:sp>
      <p:sp>
        <p:nvSpPr>
          <p:cNvPr id="7" name="Rectangle 6"/>
          <p:cNvSpPr/>
          <p:nvPr/>
        </p:nvSpPr>
        <p:spPr>
          <a:xfrm>
            <a:off x="228600" y="3886200"/>
            <a:ext cx="8686800" cy="2031325"/>
          </a:xfrm>
          <a:prstGeom prst="rect">
            <a:avLst/>
          </a:prstGeom>
        </p:spPr>
        <p:txBody>
          <a:bodyPr wrap="square">
            <a:spAutoFit/>
          </a:bodyPr>
          <a:lstStyle/>
          <a:p>
            <a:r>
              <a:rPr lang="en-US" sz="1400" dirty="0">
                <a:solidFill>
                  <a:srgbClr val="020202"/>
                </a:solidFill>
              </a:rPr>
              <a:t>TEHRAN, Iran — An Internet video of six young Iranian men and women dancing to </a:t>
            </a:r>
            <a:r>
              <a:rPr lang="en-US" sz="1400" dirty="0" err="1">
                <a:solidFill>
                  <a:srgbClr val="020202"/>
                </a:solidFill>
              </a:rPr>
              <a:t>Pharrell</a:t>
            </a:r>
            <a:r>
              <a:rPr lang="en-US" sz="1400" dirty="0">
                <a:solidFill>
                  <a:srgbClr val="020202"/>
                </a:solidFill>
              </a:rPr>
              <a:t> Williams' "Happy" has led to their arrests, showing how far Tehran will go to halt what it deems to be decadent Western behavior — despite the views of its moderate president.</a:t>
            </a:r>
          </a:p>
          <a:p>
            <a:r>
              <a:rPr lang="en-US" sz="1400" dirty="0">
                <a:solidFill>
                  <a:srgbClr val="020202"/>
                </a:solidFill>
              </a:rPr>
              <a:t>Criticism outside Iran was predictably swift Wednesday, with calls for freedom for the jailed youths zipping around social media. Williams tweeted: "It's beyond sad these kids were arrested for trying to spread happiness."</a:t>
            </a:r>
          </a:p>
          <a:p>
            <a:r>
              <a:rPr lang="en-US" sz="1400" dirty="0">
                <a:solidFill>
                  <a:srgbClr val="020202"/>
                </a:solidFill>
              </a:rPr>
              <a:t>A tweet posted Wednesday evening on President Hassan </a:t>
            </a:r>
            <a:r>
              <a:rPr lang="en-US" sz="1400" dirty="0" err="1">
                <a:solidFill>
                  <a:srgbClr val="020202"/>
                </a:solidFill>
              </a:rPr>
              <a:t>Rouhani's</a:t>
            </a:r>
            <a:r>
              <a:rPr lang="en-US" sz="1400" dirty="0">
                <a:solidFill>
                  <a:srgbClr val="020202"/>
                </a:solidFill>
              </a:rPr>
              <a:t> account seemed to address the controversy, even if it stopped short of mentioning the video or the arrests directly.</a:t>
            </a:r>
          </a:p>
          <a:p>
            <a:r>
              <a:rPr lang="en-US" sz="1400" dirty="0">
                <a:solidFill>
                  <a:srgbClr val="020202"/>
                </a:solidFill>
              </a:rPr>
              <a:t>"#Happiness is our people's right," it said. "We shouldn't be too hard on behaviors caused by joy."</a:t>
            </a:r>
            <a:endParaRPr lang="en-US" sz="1400" dirty="0">
              <a:solidFill>
                <a:srgbClr val="020202"/>
              </a:solidFill>
              <a:effectLst/>
            </a:endParaRPr>
          </a:p>
        </p:txBody>
      </p:sp>
    </p:spTree>
    <p:extLst>
      <p:ext uri="{BB962C8B-B14F-4D97-AF65-F5344CB8AC3E}">
        <p14:creationId xmlns:p14="http://schemas.microsoft.com/office/powerpoint/2010/main" val="3007155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447800"/>
            <a:ext cx="4419600" cy="4267200"/>
          </a:xfrm>
          <a:ln w="28575">
            <a:solidFill>
              <a:srgbClr val="020202"/>
            </a:solidFill>
          </a:ln>
        </p:spPr>
        <p:txBody>
          <a:bodyPr/>
          <a:lstStyle/>
          <a:p>
            <a:pPr marL="0" indent="0">
              <a:buNone/>
            </a:pPr>
            <a:r>
              <a:rPr lang="en-US" dirty="0">
                <a:solidFill>
                  <a:srgbClr val="C00000"/>
                </a:solidFill>
              </a:rPr>
              <a:t>Cause:</a:t>
            </a:r>
          </a:p>
        </p:txBody>
      </p:sp>
      <p:sp>
        <p:nvSpPr>
          <p:cNvPr id="4" name="Content Placeholder 3"/>
          <p:cNvSpPr>
            <a:spLocks noGrp="1"/>
          </p:cNvSpPr>
          <p:nvPr>
            <p:ph sz="half" idx="2"/>
          </p:nvPr>
        </p:nvSpPr>
        <p:spPr>
          <a:xfrm>
            <a:off x="4648200" y="1447800"/>
            <a:ext cx="4419600" cy="4267200"/>
          </a:xfrm>
          <a:ln w="28575">
            <a:solidFill>
              <a:srgbClr val="020202"/>
            </a:solidFill>
          </a:ln>
        </p:spPr>
        <p:txBody>
          <a:bodyPr/>
          <a:lstStyle/>
          <a:p>
            <a:pPr marL="0" indent="0">
              <a:buNone/>
            </a:pPr>
            <a:r>
              <a:rPr lang="en-US" dirty="0">
                <a:solidFill>
                  <a:srgbClr val="C00000"/>
                </a:solidFill>
              </a:rPr>
              <a:t>Effect</a:t>
            </a:r>
            <a:r>
              <a:rPr lang="en-US" dirty="0" smtClean="0">
                <a:solidFill>
                  <a:srgbClr val="C00000"/>
                </a:solidFill>
              </a:rPr>
              <a:t>:</a:t>
            </a:r>
          </a:p>
          <a:p>
            <a:r>
              <a:rPr lang="en-US" dirty="0">
                <a:solidFill>
                  <a:srgbClr val="020202"/>
                </a:solidFill>
              </a:rPr>
              <a:t>An event or action that happened </a:t>
            </a:r>
            <a:r>
              <a:rPr lang="en-US" dirty="0" smtClean="0">
                <a:solidFill>
                  <a:srgbClr val="020202"/>
                </a:solidFill>
              </a:rPr>
              <a:t>as a </a:t>
            </a:r>
            <a:r>
              <a:rPr lang="en-US" dirty="0">
                <a:solidFill>
                  <a:srgbClr val="020202"/>
                </a:solidFill>
              </a:rPr>
              <a:t>result of another event or </a:t>
            </a:r>
            <a:r>
              <a:rPr lang="en-US" dirty="0" smtClean="0">
                <a:solidFill>
                  <a:srgbClr val="020202"/>
                </a:solidFill>
              </a:rPr>
              <a:t>action. </a:t>
            </a:r>
          </a:p>
          <a:p>
            <a:endParaRPr lang="en-US" dirty="0" smtClean="0">
              <a:solidFill>
                <a:srgbClr val="020202"/>
              </a:solidFill>
            </a:endParaRPr>
          </a:p>
          <a:p>
            <a:r>
              <a:rPr lang="en-US" dirty="0" smtClean="0">
                <a:solidFill>
                  <a:srgbClr val="020202"/>
                </a:solidFill>
              </a:rPr>
              <a:t>It </a:t>
            </a:r>
            <a:r>
              <a:rPr lang="en-US" dirty="0">
                <a:solidFill>
                  <a:srgbClr val="020202"/>
                </a:solidFill>
              </a:rPr>
              <a:t>answers the question “</a:t>
            </a:r>
            <a:r>
              <a:rPr lang="en-US" dirty="0" smtClean="0">
                <a:solidFill>
                  <a:srgbClr val="020202"/>
                </a:solidFill>
              </a:rPr>
              <a:t>what happened?</a:t>
            </a:r>
            <a:endParaRPr lang="en-US" dirty="0">
              <a:solidFill>
                <a:srgbClr val="020202"/>
              </a:solidFill>
            </a:endParaRPr>
          </a:p>
        </p:txBody>
      </p:sp>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30</a:t>
            </a:fld>
            <a:endParaRPr lang="en-US" sz="1400" dirty="0"/>
          </a:p>
        </p:txBody>
      </p:sp>
      <p:sp>
        <p:nvSpPr>
          <p:cNvPr id="6" name="Rectangle 5"/>
          <p:cNvSpPr/>
          <p:nvPr/>
        </p:nvSpPr>
        <p:spPr>
          <a:xfrm>
            <a:off x="228600" y="1828799"/>
            <a:ext cx="4267200" cy="3708708"/>
          </a:xfrm>
          <a:prstGeom prst="rect">
            <a:avLst/>
          </a:prstGeom>
        </p:spPr>
        <p:txBody>
          <a:bodyPr wrap="square">
            <a:spAutoFit/>
          </a:bodyPr>
          <a:lstStyle/>
          <a:p>
            <a:pPr marL="342900" indent="-342900">
              <a:buFont typeface="Wingdings" panose="05000000000000000000" pitchFamily="2" charset="2"/>
              <a:buChar char="§"/>
            </a:pPr>
            <a:r>
              <a:rPr lang="en-US" sz="2800" dirty="0">
                <a:solidFill>
                  <a:srgbClr val="020202"/>
                </a:solidFill>
                <a:latin typeface="+mn-lt"/>
              </a:rPr>
              <a:t>An event or action </a:t>
            </a:r>
            <a:r>
              <a:rPr lang="en-US" sz="2800" dirty="0" smtClean="0">
                <a:solidFill>
                  <a:srgbClr val="020202"/>
                </a:solidFill>
                <a:latin typeface="+mn-lt"/>
              </a:rPr>
              <a:t>that causes something </a:t>
            </a:r>
            <a:r>
              <a:rPr lang="en-US" sz="2800" dirty="0">
                <a:solidFill>
                  <a:srgbClr val="020202"/>
                </a:solidFill>
                <a:latin typeface="+mn-lt"/>
              </a:rPr>
              <a:t>else to happen</a:t>
            </a:r>
            <a:r>
              <a:rPr lang="en-US" sz="2800" dirty="0" smtClean="0">
                <a:solidFill>
                  <a:srgbClr val="020202"/>
                </a:solidFill>
                <a:latin typeface="+mn-lt"/>
              </a:rPr>
              <a:t>. “</a:t>
            </a:r>
            <a:r>
              <a:rPr lang="en-US" sz="2800" dirty="0">
                <a:solidFill>
                  <a:srgbClr val="C00000"/>
                </a:solidFill>
                <a:latin typeface="+mn-lt"/>
              </a:rPr>
              <a:t>Because</a:t>
            </a:r>
            <a:r>
              <a:rPr lang="en-US" sz="2800" dirty="0">
                <a:solidFill>
                  <a:srgbClr val="020202"/>
                </a:solidFill>
                <a:latin typeface="+mn-lt"/>
              </a:rPr>
              <a:t>” is a clue word </a:t>
            </a:r>
            <a:r>
              <a:rPr lang="en-US" sz="2800" dirty="0" smtClean="0">
                <a:solidFill>
                  <a:srgbClr val="020202"/>
                </a:solidFill>
                <a:latin typeface="+mn-lt"/>
              </a:rPr>
              <a:t>that helps identify </a:t>
            </a:r>
            <a:r>
              <a:rPr lang="en-US" sz="2800" dirty="0">
                <a:solidFill>
                  <a:srgbClr val="020202"/>
                </a:solidFill>
                <a:latin typeface="+mn-lt"/>
              </a:rPr>
              <a:t>the cause. </a:t>
            </a:r>
          </a:p>
          <a:p>
            <a:pPr marL="342900" indent="-342900">
              <a:buFont typeface="Wingdings" panose="05000000000000000000" pitchFamily="2" charset="2"/>
              <a:buChar char="§"/>
            </a:pPr>
            <a:endParaRPr lang="en-US" sz="1100" dirty="0" smtClean="0">
              <a:solidFill>
                <a:srgbClr val="020202"/>
              </a:solidFill>
              <a:latin typeface="+mn-lt"/>
            </a:endParaRPr>
          </a:p>
          <a:p>
            <a:pPr marL="342900" indent="-342900">
              <a:buFont typeface="Wingdings" panose="05000000000000000000" pitchFamily="2" charset="2"/>
              <a:buChar char="§"/>
            </a:pPr>
            <a:r>
              <a:rPr lang="en-US" sz="2800" dirty="0" smtClean="0">
                <a:solidFill>
                  <a:srgbClr val="020202"/>
                </a:solidFill>
                <a:latin typeface="+mn-lt"/>
              </a:rPr>
              <a:t>It </a:t>
            </a:r>
            <a:r>
              <a:rPr lang="en-US" sz="2800" dirty="0">
                <a:solidFill>
                  <a:srgbClr val="020202"/>
                </a:solidFill>
                <a:latin typeface="+mn-lt"/>
              </a:rPr>
              <a:t>answers </a:t>
            </a:r>
            <a:r>
              <a:rPr lang="en-US" sz="2800" dirty="0" smtClean="0">
                <a:solidFill>
                  <a:srgbClr val="020202"/>
                </a:solidFill>
                <a:latin typeface="+mn-lt"/>
              </a:rPr>
              <a:t>the question </a:t>
            </a:r>
            <a:r>
              <a:rPr lang="en-US" sz="2800" dirty="0">
                <a:solidFill>
                  <a:srgbClr val="020202"/>
                </a:solidFill>
                <a:latin typeface="+mn-lt"/>
              </a:rPr>
              <a:t>“why?”.</a:t>
            </a:r>
          </a:p>
        </p:txBody>
      </p:sp>
      <p:sp>
        <p:nvSpPr>
          <p:cNvPr id="10" name="Title 1"/>
          <p:cNvSpPr>
            <a:spLocks noGrp="1"/>
          </p:cNvSpPr>
          <p:nvPr>
            <p:ph type="title"/>
          </p:nvPr>
        </p:nvSpPr>
        <p:spPr>
          <a:xfrm>
            <a:off x="393700" y="558800"/>
            <a:ext cx="7772400" cy="609600"/>
          </a:xfrm>
        </p:spPr>
        <p:txBody>
          <a:bodyPr/>
          <a:lstStyle/>
          <a:p>
            <a:pPr algn="ctr"/>
            <a:r>
              <a:rPr lang="en-US" sz="4000" dirty="0" smtClean="0"/>
              <a:t>What is Cause/ Effect</a:t>
            </a:r>
            <a:endParaRPr lang="en-US" sz="4000" dirty="0"/>
          </a:p>
        </p:txBody>
      </p:sp>
    </p:spTree>
    <p:extLst>
      <p:ext uri="{BB962C8B-B14F-4D97-AF65-F5344CB8AC3E}">
        <p14:creationId xmlns:p14="http://schemas.microsoft.com/office/powerpoint/2010/main" val="3523434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10600" cy="4800600"/>
          </a:xfrm>
        </p:spPr>
        <p:txBody>
          <a:bodyPr/>
          <a:lstStyle/>
          <a:p>
            <a:r>
              <a:rPr lang="en-US" sz="3200" dirty="0" smtClean="0">
                <a:solidFill>
                  <a:srgbClr val="020202"/>
                </a:solidFill>
              </a:rPr>
              <a:t>Scavenger Hunt</a:t>
            </a:r>
          </a:p>
          <a:p>
            <a:r>
              <a:rPr lang="en-US" sz="3200" dirty="0" smtClean="0">
                <a:solidFill>
                  <a:srgbClr val="020202"/>
                </a:solidFill>
              </a:rPr>
              <a:t>Examples/Non-examples</a:t>
            </a:r>
          </a:p>
          <a:p>
            <a:r>
              <a:rPr lang="en-US" sz="3200" dirty="0" smtClean="0">
                <a:solidFill>
                  <a:srgbClr val="020202"/>
                </a:solidFill>
              </a:rPr>
              <a:t>Cause &amp; Effect  Chain</a:t>
            </a:r>
          </a:p>
          <a:p>
            <a:r>
              <a:rPr lang="en-US" sz="3200" dirty="0" smtClean="0">
                <a:solidFill>
                  <a:srgbClr val="020202"/>
                </a:solidFill>
              </a:rPr>
              <a:t>Use of various Graphic Organizers</a:t>
            </a:r>
            <a:endParaRPr lang="en-US" sz="3200" dirty="0">
              <a:solidFill>
                <a:srgbClr val="020202"/>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31</a:t>
            </a:fld>
            <a:endParaRPr lang="en-US" sz="1400" dirty="0"/>
          </a:p>
        </p:txBody>
      </p:sp>
      <p:sp>
        <p:nvSpPr>
          <p:cNvPr id="5" name="Title 1"/>
          <p:cNvSpPr>
            <a:spLocks noGrp="1"/>
          </p:cNvSpPr>
          <p:nvPr>
            <p:ph type="title"/>
          </p:nvPr>
        </p:nvSpPr>
        <p:spPr>
          <a:xfrm>
            <a:off x="393700" y="558800"/>
            <a:ext cx="7772400" cy="609600"/>
          </a:xfrm>
        </p:spPr>
        <p:txBody>
          <a:bodyPr/>
          <a:lstStyle/>
          <a:p>
            <a:pPr algn="ctr"/>
            <a:r>
              <a:rPr lang="en-US" sz="4000" dirty="0" smtClean="0"/>
              <a:t>Ways to </a:t>
            </a:r>
            <a:r>
              <a:rPr lang="en-US" sz="4000" dirty="0"/>
              <a:t>T</a:t>
            </a:r>
            <a:r>
              <a:rPr lang="en-US" sz="4000" dirty="0" smtClean="0"/>
              <a:t>each </a:t>
            </a:r>
            <a:r>
              <a:rPr lang="en-US" sz="4000" dirty="0"/>
              <a:t>C</a:t>
            </a:r>
            <a:r>
              <a:rPr lang="en-US" sz="4000" dirty="0" smtClean="0"/>
              <a:t>ause/ Effect</a:t>
            </a:r>
            <a:endParaRPr lang="en-US" sz="4000" dirty="0"/>
          </a:p>
        </p:txBody>
      </p:sp>
      <p:graphicFrame>
        <p:nvGraphicFramePr>
          <p:cNvPr id="6" name="Object 5"/>
          <p:cNvGraphicFramePr>
            <a:graphicFrameLocks noChangeAspect="1"/>
          </p:cNvGraphicFramePr>
          <p:nvPr>
            <p:extLst>
              <p:ext uri="{D42A27DB-BD31-4B8C-83A1-F6EECF244321}">
                <p14:modId xmlns:p14="http://schemas.microsoft.com/office/powerpoint/2010/main" val="3885709567"/>
              </p:ext>
            </p:extLst>
          </p:nvPr>
        </p:nvGraphicFramePr>
        <p:xfrm>
          <a:off x="1219200" y="4267200"/>
          <a:ext cx="2332038" cy="1802085"/>
        </p:xfrm>
        <a:graphic>
          <a:graphicData uri="http://schemas.openxmlformats.org/presentationml/2006/ole">
            <mc:AlternateContent xmlns:mc="http://schemas.openxmlformats.org/markup-compatibility/2006">
              <mc:Choice xmlns:v="urn:schemas-microsoft-com:vml" Requires="v">
                <p:oleObj spid="_x0000_s9390" name="Acrobat Document" r:id="rId4" imgW="6034986" imgH="4663440" progId="AcroExch.Document.7">
                  <p:embed/>
                </p:oleObj>
              </mc:Choice>
              <mc:Fallback>
                <p:oleObj name="Acrobat Document" r:id="rId4" imgW="6034986" imgH="4663440" progId="AcroExch.Document.7">
                  <p:embed/>
                  <p:pic>
                    <p:nvPicPr>
                      <p:cNvPr id="0" name=""/>
                      <p:cNvPicPr/>
                      <p:nvPr/>
                    </p:nvPicPr>
                    <p:blipFill>
                      <a:blip r:embed="rId5"/>
                      <a:stretch>
                        <a:fillRect/>
                      </a:stretch>
                    </p:blipFill>
                    <p:spPr>
                      <a:xfrm>
                        <a:off x="1219200" y="4267200"/>
                        <a:ext cx="2332038" cy="180208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28063026"/>
              </p:ext>
            </p:extLst>
          </p:nvPr>
        </p:nvGraphicFramePr>
        <p:xfrm>
          <a:off x="5638800" y="1295400"/>
          <a:ext cx="2865438" cy="2214271"/>
        </p:xfrm>
        <a:graphic>
          <a:graphicData uri="http://schemas.openxmlformats.org/presentationml/2006/ole">
            <mc:AlternateContent xmlns:mc="http://schemas.openxmlformats.org/markup-compatibility/2006">
              <mc:Choice xmlns:v="urn:schemas-microsoft-com:vml" Requires="v">
                <p:oleObj spid="_x0000_s9391" name="Acrobat Document" r:id="rId6" imgW="6034986" imgH="4663440" progId="AcroExch.Document.7">
                  <p:embed/>
                </p:oleObj>
              </mc:Choice>
              <mc:Fallback>
                <p:oleObj name="Acrobat Document" r:id="rId6" imgW="6034986" imgH="4663440" progId="AcroExch.Document.7">
                  <p:embed/>
                  <p:pic>
                    <p:nvPicPr>
                      <p:cNvPr id="0" name=""/>
                      <p:cNvPicPr/>
                      <p:nvPr/>
                    </p:nvPicPr>
                    <p:blipFill>
                      <a:blip r:embed="rId7"/>
                      <a:stretch>
                        <a:fillRect/>
                      </a:stretch>
                    </p:blipFill>
                    <p:spPr>
                      <a:xfrm>
                        <a:off x="5638800" y="1295400"/>
                        <a:ext cx="2865438" cy="2214271"/>
                      </a:xfrm>
                      <a:prstGeom prst="rect">
                        <a:avLst/>
                      </a:prstGeom>
                    </p:spPr>
                  </p:pic>
                </p:oleObj>
              </mc:Fallback>
            </mc:AlternateContent>
          </a:graphicData>
        </a:graphic>
      </p:graphicFrame>
      <p:grpSp>
        <p:nvGrpSpPr>
          <p:cNvPr id="9" name="Group 3"/>
          <p:cNvGrpSpPr>
            <a:grpSpLocks/>
          </p:cNvGrpSpPr>
          <p:nvPr/>
        </p:nvGrpSpPr>
        <p:grpSpPr bwMode="auto">
          <a:xfrm rot="16200000">
            <a:off x="6770271" y="4050129"/>
            <a:ext cx="2077064" cy="2358804"/>
            <a:chOff x="995" y="1097"/>
            <a:chExt cx="13115" cy="10280"/>
          </a:xfrm>
        </p:grpSpPr>
        <p:grpSp>
          <p:nvGrpSpPr>
            <p:cNvPr id="10" name="Group 4"/>
            <p:cNvGrpSpPr>
              <a:grpSpLocks/>
            </p:cNvGrpSpPr>
            <p:nvPr/>
          </p:nvGrpSpPr>
          <p:grpSpPr bwMode="auto">
            <a:xfrm>
              <a:off x="1005" y="1107"/>
              <a:ext cx="13095" cy="10260"/>
              <a:chOff x="1005" y="1107"/>
              <a:chExt cx="13095" cy="10260"/>
            </a:xfrm>
          </p:grpSpPr>
          <p:sp>
            <p:nvSpPr>
              <p:cNvPr id="43" name="Freeform 5"/>
              <p:cNvSpPr>
                <a:spLocks/>
              </p:cNvSpPr>
              <p:nvPr/>
            </p:nvSpPr>
            <p:spPr bwMode="auto">
              <a:xfrm>
                <a:off x="1005" y="1107"/>
                <a:ext cx="13095" cy="10260"/>
              </a:xfrm>
              <a:custGeom>
                <a:avLst/>
                <a:gdLst>
                  <a:gd name="T0" fmla="+- 0 7552 1005"/>
                  <a:gd name="T1" fmla="*/ T0 w 13095"/>
                  <a:gd name="T2" fmla="+- 0 1107 1107"/>
                  <a:gd name="T3" fmla="*/ 1107 h 10260"/>
                  <a:gd name="T4" fmla="+- 0 13874 1005"/>
                  <a:gd name="T5" fmla="*/ T4 w 13095"/>
                  <a:gd name="T6" fmla="+- 0 1107 1107"/>
                  <a:gd name="T7" fmla="*/ 1107 h 10260"/>
                  <a:gd name="T8" fmla="+- 0 13941 1005"/>
                  <a:gd name="T9" fmla="*/ T8 w 13095"/>
                  <a:gd name="T10" fmla="+- 0 1117 1107"/>
                  <a:gd name="T11" fmla="*/ 1117 h 10260"/>
                  <a:gd name="T12" fmla="+- 0 14000 1005"/>
                  <a:gd name="T13" fmla="*/ T12 w 13095"/>
                  <a:gd name="T14" fmla="+- 0 1146 1107"/>
                  <a:gd name="T15" fmla="*/ 1146 h 10260"/>
                  <a:gd name="T16" fmla="+- 0 14048 1005"/>
                  <a:gd name="T17" fmla="*/ T16 w 13095"/>
                  <a:gd name="T18" fmla="+- 0 1190 1107"/>
                  <a:gd name="T19" fmla="*/ 1190 h 10260"/>
                  <a:gd name="T20" fmla="+- 0 14082 1005"/>
                  <a:gd name="T21" fmla="*/ T20 w 13095"/>
                  <a:gd name="T22" fmla="+- 0 1246 1107"/>
                  <a:gd name="T23" fmla="*/ 1246 h 10260"/>
                  <a:gd name="T24" fmla="+- 0 14095 1005"/>
                  <a:gd name="T25" fmla="*/ T24 w 13095"/>
                  <a:gd name="T26" fmla="+- 0 1288 1107"/>
                  <a:gd name="T27" fmla="*/ 1288 h 10260"/>
                  <a:gd name="T28" fmla="+- 0 14098 1005"/>
                  <a:gd name="T29" fmla="*/ T28 w 13095"/>
                  <a:gd name="T30" fmla="+- 0 1310 1107"/>
                  <a:gd name="T31" fmla="*/ 1310 h 1026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3095" h="10260">
                    <a:moveTo>
                      <a:pt x="6547" y="0"/>
                    </a:moveTo>
                    <a:lnTo>
                      <a:pt x="12869" y="0"/>
                    </a:lnTo>
                    <a:lnTo>
                      <a:pt x="12936" y="10"/>
                    </a:lnTo>
                    <a:lnTo>
                      <a:pt x="12995" y="39"/>
                    </a:lnTo>
                    <a:lnTo>
                      <a:pt x="13043" y="83"/>
                    </a:lnTo>
                    <a:lnTo>
                      <a:pt x="13077" y="139"/>
                    </a:lnTo>
                    <a:lnTo>
                      <a:pt x="13090" y="181"/>
                    </a:lnTo>
                    <a:lnTo>
                      <a:pt x="13093" y="203"/>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p:cNvSpPr>
                <a:spLocks/>
              </p:cNvSpPr>
              <p:nvPr/>
            </p:nvSpPr>
            <p:spPr bwMode="auto">
              <a:xfrm>
                <a:off x="1005" y="1107"/>
                <a:ext cx="13095" cy="10260"/>
              </a:xfrm>
              <a:custGeom>
                <a:avLst/>
                <a:gdLst>
                  <a:gd name="T0" fmla="+- 0 14098 1005"/>
                  <a:gd name="T1" fmla="*/ T0 w 13095"/>
                  <a:gd name="T2" fmla="+- 0 1333 1107"/>
                  <a:gd name="T3" fmla="*/ 1333 h 10260"/>
                  <a:gd name="T4" fmla="+- 0 14100 1005"/>
                  <a:gd name="T5" fmla="*/ T4 w 13095"/>
                  <a:gd name="T6" fmla="+- 0 11141 1107"/>
                  <a:gd name="T7" fmla="*/ 11141 h 10260"/>
                  <a:gd name="T8" fmla="+- 0 14089 1005"/>
                  <a:gd name="T9" fmla="*/ T8 w 13095"/>
                  <a:gd name="T10" fmla="+- 0 11208 1107"/>
                  <a:gd name="T11" fmla="*/ 11208 h 10260"/>
                  <a:gd name="T12" fmla="+- 0 14061 1005"/>
                  <a:gd name="T13" fmla="*/ T12 w 13095"/>
                  <a:gd name="T14" fmla="+- 0 11268 1107"/>
                  <a:gd name="T15" fmla="*/ 11268 h 10260"/>
                  <a:gd name="T16" fmla="+- 0 14017 1005"/>
                  <a:gd name="T17" fmla="*/ T16 w 13095"/>
                  <a:gd name="T18" fmla="+- 0 11316 1107"/>
                  <a:gd name="T19" fmla="*/ 11316 h 10260"/>
                  <a:gd name="T20" fmla="+- 0 13961 1005"/>
                  <a:gd name="T21" fmla="*/ T20 w 13095"/>
                  <a:gd name="T22" fmla="+- 0 11350 1107"/>
                  <a:gd name="T23" fmla="*/ 11350 h 10260"/>
                  <a:gd name="T24" fmla="+- 0 13896 1005"/>
                  <a:gd name="T25" fmla="*/ T24 w 13095"/>
                  <a:gd name="T26" fmla="+- 0 11366 1107"/>
                  <a:gd name="T27" fmla="*/ 11366 h 10260"/>
                  <a:gd name="T28" fmla="+- 0 1231 1005"/>
                  <a:gd name="T29" fmla="*/ T28 w 13095"/>
                  <a:gd name="T30" fmla="+- 0 11367 1107"/>
                  <a:gd name="T31" fmla="*/ 11367 h 10260"/>
                  <a:gd name="T32" fmla="+- 0 1208 1005"/>
                  <a:gd name="T33" fmla="*/ T32 w 13095"/>
                  <a:gd name="T34" fmla="+- 0 11366 1107"/>
                  <a:gd name="T35" fmla="*/ 11366 h 10260"/>
                  <a:gd name="T36" fmla="+- 0 1143 1005"/>
                  <a:gd name="T37" fmla="*/ T36 w 13095"/>
                  <a:gd name="T38" fmla="+- 0 11349 1107"/>
                  <a:gd name="T39" fmla="*/ 11349 h 10260"/>
                  <a:gd name="T40" fmla="+- 0 1087 1005"/>
                  <a:gd name="T41" fmla="*/ T40 w 13095"/>
                  <a:gd name="T42" fmla="+- 0 11315 1107"/>
                  <a:gd name="T43" fmla="*/ 11315 h 10260"/>
                  <a:gd name="T44" fmla="+- 0 1043 1005"/>
                  <a:gd name="T45" fmla="*/ T44 w 13095"/>
                  <a:gd name="T46" fmla="+- 0 11267 1107"/>
                  <a:gd name="T47" fmla="*/ 11267 h 10260"/>
                  <a:gd name="T48" fmla="+- 0 1015 1005"/>
                  <a:gd name="T49" fmla="*/ T48 w 13095"/>
                  <a:gd name="T50" fmla="+- 0 11208 1107"/>
                  <a:gd name="T51" fmla="*/ 11208 h 10260"/>
                  <a:gd name="T52" fmla="+- 0 1009 1005"/>
                  <a:gd name="T53" fmla="*/ T52 w 13095"/>
                  <a:gd name="T54" fmla="+- 0 11186 1107"/>
                  <a:gd name="T55" fmla="*/ 11186 h 10260"/>
                  <a:gd name="T56" fmla="+- 0 1006 1005"/>
                  <a:gd name="T57" fmla="*/ T56 w 13095"/>
                  <a:gd name="T58" fmla="+- 0 11164 1107"/>
                  <a:gd name="T59" fmla="*/ 11164 h 10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3095" h="10260">
                    <a:moveTo>
                      <a:pt x="13093" y="226"/>
                    </a:moveTo>
                    <a:lnTo>
                      <a:pt x="13095" y="10034"/>
                    </a:lnTo>
                    <a:lnTo>
                      <a:pt x="13084" y="10101"/>
                    </a:lnTo>
                    <a:lnTo>
                      <a:pt x="13056" y="10161"/>
                    </a:lnTo>
                    <a:lnTo>
                      <a:pt x="13012" y="10209"/>
                    </a:lnTo>
                    <a:lnTo>
                      <a:pt x="12956" y="10243"/>
                    </a:lnTo>
                    <a:lnTo>
                      <a:pt x="12891" y="10259"/>
                    </a:lnTo>
                    <a:lnTo>
                      <a:pt x="226" y="10260"/>
                    </a:lnTo>
                    <a:lnTo>
                      <a:pt x="203" y="10259"/>
                    </a:lnTo>
                    <a:lnTo>
                      <a:pt x="138" y="10242"/>
                    </a:lnTo>
                    <a:lnTo>
                      <a:pt x="82" y="10208"/>
                    </a:lnTo>
                    <a:lnTo>
                      <a:pt x="38" y="10160"/>
                    </a:lnTo>
                    <a:lnTo>
                      <a:pt x="10" y="10101"/>
                    </a:lnTo>
                    <a:lnTo>
                      <a:pt x="4" y="10079"/>
                    </a:lnTo>
                    <a:lnTo>
                      <a:pt x="1" y="1005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p:cNvSpPr>
                <a:spLocks/>
              </p:cNvSpPr>
              <p:nvPr/>
            </p:nvSpPr>
            <p:spPr bwMode="auto">
              <a:xfrm>
                <a:off x="1005" y="1107"/>
                <a:ext cx="13095" cy="10260"/>
              </a:xfrm>
              <a:custGeom>
                <a:avLst/>
                <a:gdLst>
                  <a:gd name="T0" fmla="+- 0 1006 1005"/>
                  <a:gd name="T1" fmla="*/ T0 w 13095"/>
                  <a:gd name="T2" fmla="+- 0 11141 1107"/>
                  <a:gd name="T3" fmla="*/ 11141 h 10260"/>
                  <a:gd name="T4" fmla="+- 0 1005 1005"/>
                  <a:gd name="T5" fmla="*/ T4 w 13095"/>
                  <a:gd name="T6" fmla="+- 0 1333 1107"/>
                  <a:gd name="T7" fmla="*/ 1333 h 10260"/>
                  <a:gd name="T8" fmla="+- 0 1015 1005"/>
                  <a:gd name="T9" fmla="*/ T8 w 13095"/>
                  <a:gd name="T10" fmla="+- 0 1266 1107"/>
                  <a:gd name="T11" fmla="*/ 1266 h 10260"/>
                  <a:gd name="T12" fmla="+- 0 1044 1005"/>
                  <a:gd name="T13" fmla="*/ T12 w 13095"/>
                  <a:gd name="T14" fmla="+- 0 1207 1107"/>
                  <a:gd name="T15" fmla="*/ 1207 h 10260"/>
                  <a:gd name="T16" fmla="+- 0 1087 1005"/>
                  <a:gd name="T17" fmla="*/ T16 w 13095"/>
                  <a:gd name="T18" fmla="+- 0 1159 1107"/>
                  <a:gd name="T19" fmla="*/ 1159 h 10260"/>
                  <a:gd name="T20" fmla="+- 0 1143 1005"/>
                  <a:gd name="T21" fmla="*/ T20 w 13095"/>
                  <a:gd name="T22" fmla="+- 0 1125 1107"/>
                  <a:gd name="T23" fmla="*/ 1125 h 10260"/>
                  <a:gd name="T24" fmla="+- 0 1208 1005"/>
                  <a:gd name="T25" fmla="*/ T24 w 13095"/>
                  <a:gd name="T26" fmla="+- 0 1108 1107"/>
                  <a:gd name="T27" fmla="*/ 1108 h 10260"/>
                  <a:gd name="T28" fmla="+- 0 7552 1005"/>
                  <a:gd name="T29" fmla="*/ T28 w 13095"/>
                  <a:gd name="T30" fmla="+- 0 1107 1107"/>
                  <a:gd name="T31" fmla="*/ 1107 h 1026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3095" h="10260">
                    <a:moveTo>
                      <a:pt x="1" y="10034"/>
                    </a:moveTo>
                    <a:lnTo>
                      <a:pt x="0" y="226"/>
                    </a:lnTo>
                    <a:lnTo>
                      <a:pt x="10" y="159"/>
                    </a:lnTo>
                    <a:lnTo>
                      <a:pt x="39" y="100"/>
                    </a:lnTo>
                    <a:lnTo>
                      <a:pt x="82" y="52"/>
                    </a:lnTo>
                    <a:lnTo>
                      <a:pt x="138" y="18"/>
                    </a:lnTo>
                    <a:lnTo>
                      <a:pt x="203" y="1"/>
                    </a:lnTo>
                    <a:lnTo>
                      <a:pt x="6547"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8"/>
            <p:cNvGrpSpPr>
              <a:grpSpLocks/>
            </p:cNvGrpSpPr>
            <p:nvPr/>
          </p:nvGrpSpPr>
          <p:grpSpPr bwMode="auto">
            <a:xfrm>
              <a:off x="11592" y="1437"/>
              <a:ext cx="624" cy="4534"/>
              <a:chOff x="11592" y="1437"/>
              <a:chExt cx="624" cy="4534"/>
            </a:xfrm>
          </p:grpSpPr>
          <p:sp>
            <p:nvSpPr>
              <p:cNvPr id="42" name="Freeform 9"/>
              <p:cNvSpPr>
                <a:spLocks/>
              </p:cNvSpPr>
              <p:nvPr/>
            </p:nvSpPr>
            <p:spPr bwMode="auto">
              <a:xfrm>
                <a:off x="11592" y="1437"/>
                <a:ext cx="624" cy="4534"/>
              </a:xfrm>
              <a:custGeom>
                <a:avLst/>
                <a:gdLst>
                  <a:gd name="T0" fmla="+- 0 12216 11592"/>
                  <a:gd name="T1" fmla="*/ T0 w 624"/>
                  <a:gd name="T2" fmla="+- 0 5659 1437"/>
                  <a:gd name="T3" fmla="*/ 5659 h 4534"/>
                  <a:gd name="T4" fmla="+- 0 12216 11592"/>
                  <a:gd name="T5" fmla="*/ T4 w 624"/>
                  <a:gd name="T6" fmla="+- 0 1749 1437"/>
                  <a:gd name="T7" fmla="*/ 1749 h 4534"/>
                  <a:gd name="T8" fmla="+- 0 12215 11592"/>
                  <a:gd name="T9" fmla="*/ T8 w 624"/>
                  <a:gd name="T10" fmla="+- 0 1723 1437"/>
                  <a:gd name="T11" fmla="*/ 1723 h 4534"/>
                  <a:gd name="T12" fmla="+- 0 12200 11592"/>
                  <a:gd name="T13" fmla="*/ T12 w 624"/>
                  <a:gd name="T14" fmla="+- 0 1650 1437"/>
                  <a:gd name="T15" fmla="*/ 1650 h 4534"/>
                  <a:gd name="T16" fmla="+- 0 12170 11592"/>
                  <a:gd name="T17" fmla="*/ T16 w 624"/>
                  <a:gd name="T18" fmla="+- 0 1584 1437"/>
                  <a:gd name="T19" fmla="*/ 1584 h 4534"/>
                  <a:gd name="T20" fmla="+- 0 12125 11592"/>
                  <a:gd name="T21" fmla="*/ T20 w 624"/>
                  <a:gd name="T22" fmla="+- 0 1528 1437"/>
                  <a:gd name="T23" fmla="*/ 1528 h 4534"/>
                  <a:gd name="T24" fmla="+- 0 12069 11592"/>
                  <a:gd name="T25" fmla="*/ T24 w 624"/>
                  <a:gd name="T26" fmla="+- 0 1484 1437"/>
                  <a:gd name="T27" fmla="*/ 1484 h 4534"/>
                  <a:gd name="T28" fmla="+- 0 12003 11592"/>
                  <a:gd name="T29" fmla="*/ T28 w 624"/>
                  <a:gd name="T30" fmla="+- 0 1453 1437"/>
                  <a:gd name="T31" fmla="*/ 1453 h 4534"/>
                  <a:gd name="T32" fmla="+- 0 11930 11592"/>
                  <a:gd name="T33" fmla="*/ T32 w 624"/>
                  <a:gd name="T34" fmla="+- 0 1438 1437"/>
                  <a:gd name="T35" fmla="*/ 1438 h 4534"/>
                  <a:gd name="T36" fmla="+- 0 11904 11592"/>
                  <a:gd name="T37" fmla="*/ T36 w 624"/>
                  <a:gd name="T38" fmla="+- 0 1437 1437"/>
                  <a:gd name="T39" fmla="*/ 1437 h 4534"/>
                  <a:gd name="T40" fmla="+- 0 11879 11592"/>
                  <a:gd name="T41" fmla="*/ T40 w 624"/>
                  <a:gd name="T42" fmla="+- 0 1438 1437"/>
                  <a:gd name="T43" fmla="*/ 1438 h 4534"/>
                  <a:gd name="T44" fmla="+- 0 11806 11592"/>
                  <a:gd name="T45" fmla="*/ T44 w 624"/>
                  <a:gd name="T46" fmla="+- 0 1453 1437"/>
                  <a:gd name="T47" fmla="*/ 1453 h 4534"/>
                  <a:gd name="T48" fmla="+- 0 11740 11592"/>
                  <a:gd name="T49" fmla="*/ T48 w 624"/>
                  <a:gd name="T50" fmla="+- 0 1484 1437"/>
                  <a:gd name="T51" fmla="*/ 1484 h 4534"/>
                  <a:gd name="T52" fmla="+- 0 11684 11592"/>
                  <a:gd name="T53" fmla="*/ T52 w 624"/>
                  <a:gd name="T54" fmla="+- 0 1528 1437"/>
                  <a:gd name="T55" fmla="*/ 1528 h 4534"/>
                  <a:gd name="T56" fmla="+- 0 11639 11592"/>
                  <a:gd name="T57" fmla="*/ T56 w 624"/>
                  <a:gd name="T58" fmla="+- 0 1584 1437"/>
                  <a:gd name="T59" fmla="*/ 1584 h 4534"/>
                  <a:gd name="T60" fmla="+- 0 11608 11592"/>
                  <a:gd name="T61" fmla="*/ T60 w 624"/>
                  <a:gd name="T62" fmla="+- 0 1650 1437"/>
                  <a:gd name="T63" fmla="*/ 1650 h 4534"/>
                  <a:gd name="T64" fmla="+- 0 11593 11592"/>
                  <a:gd name="T65" fmla="*/ T64 w 624"/>
                  <a:gd name="T66" fmla="+- 0 1723 1437"/>
                  <a:gd name="T67" fmla="*/ 1723 h 4534"/>
                  <a:gd name="T68" fmla="+- 0 11592 11592"/>
                  <a:gd name="T69" fmla="*/ T68 w 624"/>
                  <a:gd name="T70" fmla="+- 0 1749 1437"/>
                  <a:gd name="T71" fmla="*/ 1749 h 4534"/>
                  <a:gd name="T72" fmla="+- 0 11592 11592"/>
                  <a:gd name="T73" fmla="*/ T72 w 624"/>
                  <a:gd name="T74" fmla="+- 0 5659 1437"/>
                  <a:gd name="T75" fmla="*/ 5659 h 4534"/>
                  <a:gd name="T76" fmla="+- 0 11601 11592"/>
                  <a:gd name="T77" fmla="*/ T76 w 624"/>
                  <a:gd name="T78" fmla="+- 0 5734 1437"/>
                  <a:gd name="T79" fmla="*/ 5734 h 4534"/>
                  <a:gd name="T80" fmla="+- 0 11627 11592"/>
                  <a:gd name="T81" fmla="*/ T80 w 624"/>
                  <a:gd name="T82" fmla="+- 0 5802 1437"/>
                  <a:gd name="T83" fmla="*/ 5802 h 4534"/>
                  <a:gd name="T84" fmla="+- 0 11668 11592"/>
                  <a:gd name="T85" fmla="*/ T84 w 624"/>
                  <a:gd name="T86" fmla="+- 0 5862 1437"/>
                  <a:gd name="T87" fmla="*/ 5862 h 4534"/>
                  <a:gd name="T88" fmla="+- 0 11720 11592"/>
                  <a:gd name="T89" fmla="*/ T88 w 624"/>
                  <a:gd name="T90" fmla="+- 0 5911 1437"/>
                  <a:gd name="T91" fmla="*/ 5911 h 4534"/>
                  <a:gd name="T92" fmla="+- 0 11783 11592"/>
                  <a:gd name="T93" fmla="*/ T92 w 624"/>
                  <a:gd name="T94" fmla="+- 0 5946 1437"/>
                  <a:gd name="T95" fmla="*/ 5946 h 4534"/>
                  <a:gd name="T96" fmla="+- 0 11854 11592"/>
                  <a:gd name="T97" fmla="*/ T96 w 624"/>
                  <a:gd name="T98" fmla="+- 0 5967 1437"/>
                  <a:gd name="T99" fmla="*/ 5967 h 4534"/>
                  <a:gd name="T100" fmla="+- 0 11904 11592"/>
                  <a:gd name="T101" fmla="*/ T100 w 624"/>
                  <a:gd name="T102" fmla="+- 0 5971 1437"/>
                  <a:gd name="T103" fmla="*/ 5971 h 4534"/>
                  <a:gd name="T104" fmla="+- 0 11930 11592"/>
                  <a:gd name="T105" fmla="*/ T104 w 624"/>
                  <a:gd name="T106" fmla="+- 0 5970 1437"/>
                  <a:gd name="T107" fmla="*/ 5970 h 4534"/>
                  <a:gd name="T108" fmla="+- 0 12003 11592"/>
                  <a:gd name="T109" fmla="*/ T108 w 624"/>
                  <a:gd name="T110" fmla="+- 0 5955 1437"/>
                  <a:gd name="T111" fmla="*/ 5955 h 4534"/>
                  <a:gd name="T112" fmla="+- 0 12069 11592"/>
                  <a:gd name="T113" fmla="*/ T112 w 624"/>
                  <a:gd name="T114" fmla="+- 0 5924 1437"/>
                  <a:gd name="T115" fmla="*/ 5924 h 4534"/>
                  <a:gd name="T116" fmla="+- 0 12125 11592"/>
                  <a:gd name="T117" fmla="*/ T116 w 624"/>
                  <a:gd name="T118" fmla="+- 0 5879 1437"/>
                  <a:gd name="T119" fmla="*/ 5879 h 4534"/>
                  <a:gd name="T120" fmla="+- 0 12170 11592"/>
                  <a:gd name="T121" fmla="*/ T120 w 624"/>
                  <a:gd name="T122" fmla="+- 0 5823 1437"/>
                  <a:gd name="T123" fmla="*/ 5823 h 4534"/>
                  <a:gd name="T124" fmla="+- 0 12200 11592"/>
                  <a:gd name="T125" fmla="*/ T124 w 624"/>
                  <a:gd name="T126" fmla="+- 0 5757 1437"/>
                  <a:gd name="T127" fmla="*/ 5757 h 4534"/>
                  <a:gd name="T128" fmla="+- 0 12215 11592"/>
                  <a:gd name="T129" fmla="*/ T128 w 624"/>
                  <a:gd name="T130" fmla="+- 0 5684 1437"/>
                  <a:gd name="T131" fmla="*/ 5684 h 4534"/>
                  <a:gd name="T132" fmla="+- 0 12216 11592"/>
                  <a:gd name="T133" fmla="*/ T132 w 624"/>
                  <a:gd name="T134" fmla="+- 0 5659 1437"/>
                  <a:gd name="T135" fmla="*/ 5659 h 4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624" h="4534">
                    <a:moveTo>
                      <a:pt x="624" y="4222"/>
                    </a:moveTo>
                    <a:lnTo>
                      <a:pt x="624" y="312"/>
                    </a:lnTo>
                    <a:lnTo>
                      <a:pt x="623" y="286"/>
                    </a:lnTo>
                    <a:lnTo>
                      <a:pt x="608" y="213"/>
                    </a:lnTo>
                    <a:lnTo>
                      <a:pt x="578" y="147"/>
                    </a:lnTo>
                    <a:lnTo>
                      <a:pt x="533" y="91"/>
                    </a:lnTo>
                    <a:lnTo>
                      <a:pt x="477" y="47"/>
                    </a:lnTo>
                    <a:lnTo>
                      <a:pt x="411" y="16"/>
                    </a:lnTo>
                    <a:lnTo>
                      <a:pt x="338" y="1"/>
                    </a:lnTo>
                    <a:lnTo>
                      <a:pt x="312" y="0"/>
                    </a:lnTo>
                    <a:lnTo>
                      <a:pt x="287" y="1"/>
                    </a:lnTo>
                    <a:lnTo>
                      <a:pt x="214" y="16"/>
                    </a:lnTo>
                    <a:lnTo>
                      <a:pt x="148" y="47"/>
                    </a:lnTo>
                    <a:lnTo>
                      <a:pt x="92" y="91"/>
                    </a:lnTo>
                    <a:lnTo>
                      <a:pt x="47" y="147"/>
                    </a:lnTo>
                    <a:lnTo>
                      <a:pt x="16" y="213"/>
                    </a:lnTo>
                    <a:lnTo>
                      <a:pt x="1" y="286"/>
                    </a:lnTo>
                    <a:lnTo>
                      <a:pt x="0" y="312"/>
                    </a:lnTo>
                    <a:lnTo>
                      <a:pt x="0" y="4222"/>
                    </a:lnTo>
                    <a:lnTo>
                      <a:pt x="9" y="4297"/>
                    </a:lnTo>
                    <a:lnTo>
                      <a:pt x="35" y="4365"/>
                    </a:lnTo>
                    <a:lnTo>
                      <a:pt x="76" y="4425"/>
                    </a:lnTo>
                    <a:lnTo>
                      <a:pt x="128" y="4474"/>
                    </a:lnTo>
                    <a:lnTo>
                      <a:pt x="191" y="4509"/>
                    </a:lnTo>
                    <a:lnTo>
                      <a:pt x="262" y="4530"/>
                    </a:lnTo>
                    <a:lnTo>
                      <a:pt x="312" y="4534"/>
                    </a:lnTo>
                    <a:lnTo>
                      <a:pt x="338" y="4533"/>
                    </a:lnTo>
                    <a:lnTo>
                      <a:pt x="411" y="4518"/>
                    </a:lnTo>
                    <a:lnTo>
                      <a:pt x="477" y="4487"/>
                    </a:lnTo>
                    <a:lnTo>
                      <a:pt x="533" y="4442"/>
                    </a:lnTo>
                    <a:lnTo>
                      <a:pt x="578" y="4386"/>
                    </a:lnTo>
                    <a:lnTo>
                      <a:pt x="608" y="4320"/>
                    </a:lnTo>
                    <a:lnTo>
                      <a:pt x="623" y="4247"/>
                    </a:lnTo>
                    <a:lnTo>
                      <a:pt x="624" y="422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0"/>
            <p:cNvGrpSpPr>
              <a:grpSpLocks/>
            </p:cNvGrpSpPr>
            <p:nvPr/>
          </p:nvGrpSpPr>
          <p:grpSpPr bwMode="auto">
            <a:xfrm>
              <a:off x="11604" y="1417"/>
              <a:ext cx="344" cy="4550"/>
              <a:chOff x="11604" y="1417"/>
              <a:chExt cx="344" cy="4550"/>
            </a:xfrm>
          </p:grpSpPr>
          <p:sp>
            <p:nvSpPr>
              <p:cNvPr id="41" name="Freeform 11"/>
              <p:cNvSpPr>
                <a:spLocks/>
              </p:cNvSpPr>
              <p:nvPr/>
            </p:nvSpPr>
            <p:spPr bwMode="auto">
              <a:xfrm>
                <a:off x="11604" y="1417"/>
                <a:ext cx="344" cy="4550"/>
              </a:xfrm>
              <a:custGeom>
                <a:avLst/>
                <a:gdLst>
                  <a:gd name="T0" fmla="+- 0 11948 11604"/>
                  <a:gd name="T1" fmla="*/ T0 w 344"/>
                  <a:gd name="T2" fmla="+- 0 1417 1417"/>
                  <a:gd name="T3" fmla="*/ 1417 h 4550"/>
                  <a:gd name="T4" fmla="+- 0 11948 11604"/>
                  <a:gd name="T5" fmla="*/ T4 w 344"/>
                  <a:gd name="T6" fmla="+- 0 5967 1417"/>
                  <a:gd name="T7" fmla="*/ 5967 h 4550"/>
                  <a:gd name="T8" fmla="+- 0 11604 11604"/>
                  <a:gd name="T9" fmla="*/ T8 w 344"/>
                  <a:gd name="T10" fmla="+- 0 5967 1417"/>
                  <a:gd name="T11" fmla="*/ 5967 h 4550"/>
                  <a:gd name="T12" fmla="+- 0 11604 11604"/>
                  <a:gd name="T13" fmla="*/ T12 w 344"/>
                  <a:gd name="T14" fmla="+- 0 1417 1417"/>
                  <a:gd name="T15" fmla="*/ 1417 h 4550"/>
                  <a:gd name="T16" fmla="+- 0 11948 11604"/>
                  <a:gd name="T17" fmla="*/ T16 w 344"/>
                  <a:gd name="T18" fmla="+- 0 1417 1417"/>
                  <a:gd name="T19" fmla="*/ 1417 h 4550"/>
                </a:gdLst>
                <a:ahLst/>
                <a:cxnLst>
                  <a:cxn ang="0">
                    <a:pos x="T1" y="T3"/>
                  </a:cxn>
                  <a:cxn ang="0">
                    <a:pos x="T5" y="T7"/>
                  </a:cxn>
                  <a:cxn ang="0">
                    <a:pos x="T9" y="T11"/>
                  </a:cxn>
                  <a:cxn ang="0">
                    <a:pos x="T13" y="T15"/>
                  </a:cxn>
                  <a:cxn ang="0">
                    <a:pos x="T17" y="T19"/>
                  </a:cxn>
                </a:cxnLst>
                <a:rect l="0" t="0" r="r" b="b"/>
                <a:pathLst>
                  <a:path w="344" h="4550">
                    <a:moveTo>
                      <a:pt x="344" y="0"/>
                    </a:moveTo>
                    <a:lnTo>
                      <a:pt x="344" y="4550"/>
                    </a:lnTo>
                    <a:lnTo>
                      <a:pt x="0" y="4550"/>
                    </a:lnTo>
                    <a:lnTo>
                      <a:pt x="0" y="0"/>
                    </a:lnTo>
                    <a:lnTo>
                      <a:pt x="34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a:grpSpLocks/>
            </p:cNvGrpSpPr>
            <p:nvPr/>
          </p:nvGrpSpPr>
          <p:grpSpPr bwMode="auto">
            <a:xfrm>
              <a:off x="7148" y="1417"/>
              <a:ext cx="5072" cy="4566"/>
              <a:chOff x="7148" y="1417"/>
              <a:chExt cx="5072" cy="4566"/>
            </a:xfrm>
          </p:grpSpPr>
          <p:sp>
            <p:nvSpPr>
              <p:cNvPr id="40" name="Freeform 13"/>
              <p:cNvSpPr>
                <a:spLocks/>
              </p:cNvSpPr>
              <p:nvPr/>
            </p:nvSpPr>
            <p:spPr bwMode="auto">
              <a:xfrm>
                <a:off x="7148" y="1417"/>
                <a:ext cx="5072" cy="4566"/>
              </a:xfrm>
              <a:custGeom>
                <a:avLst/>
                <a:gdLst>
                  <a:gd name="T0" fmla="+- 0 12220 7148"/>
                  <a:gd name="T1" fmla="*/ T0 w 5072"/>
                  <a:gd name="T2" fmla="+- 0 3700 1417"/>
                  <a:gd name="T3" fmla="*/ 3700 h 4566"/>
                  <a:gd name="T4" fmla="+- 0 12220 7148"/>
                  <a:gd name="T5" fmla="*/ T4 w 5072"/>
                  <a:gd name="T6" fmla="+- 0 5603 1417"/>
                  <a:gd name="T7" fmla="*/ 5603 h 4566"/>
                  <a:gd name="T8" fmla="+- 0 12219 7148"/>
                  <a:gd name="T9" fmla="*/ T8 w 5072"/>
                  <a:gd name="T10" fmla="+- 0 5634 1417"/>
                  <a:gd name="T11" fmla="*/ 5634 h 4566"/>
                  <a:gd name="T12" fmla="+- 0 12209 7148"/>
                  <a:gd name="T13" fmla="*/ T12 w 5072"/>
                  <a:gd name="T14" fmla="+- 0 5694 1417"/>
                  <a:gd name="T15" fmla="*/ 5694 h 4566"/>
                  <a:gd name="T16" fmla="+- 0 12178 7148"/>
                  <a:gd name="T17" fmla="*/ T16 w 5072"/>
                  <a:gd name="T18" fmla="+- 0 5777 1417"/>
                  <a:gd name="T19" fmla="*/ 5777 h 4566"/>
                  <a:gd name="T20" fmla="+- 0 12129 7148"/>
                  <a:gd name="T21" fmla="*/ T20 w 5072"/>
                  <a:gd name="T22" fmla="+- 0 5850 1417"/>
                  <a:gd name="T23" fmla="*/ 5850 h 4566"/>
                  <a:gd name="T24" fmla="+- 0 12065 7148"/>
                  <a:gd name="T25" fmla="*/ T24 w 5072"/>
                  <a:gd name="T26" fmla="+- 0 5909 1417"/>
                  <a:gd name="T27" fmla="*/ 5909 h 4566"/>
                  <a:gd name="T28" fmla="+- 0 11988 7148"/>
                  <a:gd name="T29" fmla="*/ T28 w 5072"/>
                  <a:gd name="T30" fmla="+- 0 5953 1417"/>
                  <a:gd name="T31" fmla="*/ 5953 h 4566"/>
                  <a:gd name="T32" fmla="+- 0 11902 7148"/>
                  <a:gd name="T33" fmla="*/ T32 w 5072"/>
                  <a:gd name="T34" fmla="+- 0 5978 1417"/>
                  <a:gd name="T35" fmla="*/ 5978 h 4566"/>
                  <a:gd name="T36" fmla="+- 0 11840 7148"/>
                  <a:gd name="T37" fmla="*/ T36 w 5072"/>
                  <a:gd name="T38" fmla="+- 0 5983 1417"/>
                  <a:gd name="T39" fmla="*/ 5983 h 4566"/>
                  <a:gd name="T40" fmla="+- 0 7528 7148"/>
                  <a:gd name="T41" fmla="*/ T40 w 5072"/>
                  <a:gd name="T42" fmla="+- 0 5983 1417"/>
                  <a:gd name="T43" fmla="*/ 5983 h 4566"/>
                  <a:gd name="T44" fmla="+- 0 7497 7148"/>
                  <a:gd name="T45" fmla="*/ T44 w 5072"/>
                  <a:gd name="T46" fmla="+- 0 5982 1417"/>
                  <a:gd name="T47" fmla="*/ 5982 h 4566"/>
                  <a:gd name="T48" fmla="+- 0 7437 7148"/>
                  <a:gd name="T49" fmla="*/ T48 w 5072"/>
                  <a:gd name="T50" fmla="+- 0 5972 1417"/>
                  <a:gd name="T51" fmla="*/ 5972 h 4566"/>
                  <a:gd name="T52" fmla="+- 0 7354 7148"/>
                  <a:gd name="T53" fmla="*/ T52 w 5072"/>
                  <a:gd name="T54" fmla="+- 0 5940 1417"/>
                  <a:gd name="T55" fmla="*/ 5940 h 4566"/>
                  <a:gd name="T56" fmla="+- 0 7281 7148"/>
                  <a:gd name="T57" fmla="*/ T56 w 5072"/>
                  <a:gd name="T58" fmla="+- 0 5891 1417"/>
                  <a:gd name="T59" fmla="*/ 5891 h 4566"/>
                  <a:gd name="T60" fmla="+- 0 7222 7148"/>
                  <a:gd name="T61" fmla="*/ T60 w 5072"/>
                  <a:gd name="T62" fmla="+- 0 5827 1417"/>
                  <a:gd name="T63" fmla="*/ 5827 h 4566"/>
                  <a:gd name="T64" fmla="+- 0 7178 7148"/>
                  <a:gd name="T65" fmla="*/ T64 w 5072"/>
                  <a:gd name="T66" fmla="+- 0 5751 1417"/>
                  <a:gd name="T67" fmla="*/ 5751 h 4566"/>
                  <a:gd name="T68" fmla="+- 0 7153 7148"/>
                  <a:gd name="T69" fmla="*/ T68 w 5072"/>
                  <a:gd name="T70" fmla="+- 0 5664 1417"/>
                  <a:gd name="T71" fmla="*/ 5664 h 4566"/>
                  <a:gd name="T72" fmla="+- 0 7148 7148"/>
                  <a:gd name="T73" fmla="*/ T72 w 5072"/>
                  <a:gd name="T74" fmla="+- 0 5603 1417"/>
                  <a:gd name="T75" fmla="*/ 5603 h 4566"/>
                  <a:gd name="T76" fmla="+- 0 7148 7148"/>
                  <a:gd name="T77" fmla="*/ T76 w 5072"/>
                  <a:gd name="T78" fmla="+- 0 1797 1417"/>
                  <a:gd name="T79" fmla="*/ 1797 h 4566"/>
                  <a:gd name="T80" fmla="+- 0 7153 7148"/>
                  <a:gd name="T81" fmla="*/ T80 w 5072"/>
                  <a:gd name="T82" fmla="+- 0 1735 1417"/>
                  <a:gd name="T83" fmla="*/ 1735 h 4566"/>
                  <a:gd name="T84" fmla="+- 0 7168 7148"/>
                  <a:gd name="T85" fmla="*/ T84 w 5072"/>
                  <a:gd name="T86" fmla="+- 0 1677 1417"/>
                  <a:gd name="T87" fmla="*/ 1677 h 4566"/>
                  <a:gd name="T88" fmla="+- 0 7205 7148"/>
                  <a:gd name="T89" fmla="*/ T88 w 5072"/>
                  <a:gd name="T90" fmla="+- 0 1597 1417"/>
                  <a:gd name="T91" fmla="*/ 1597 h 4566"/>
                  <a:gd name="T92" fmla="+- 0 7260 7148"/>
                  <a:gd name="T93" fmla="*/ T92 w 5072"/>
                  <a:gd name="T94" fmla="+- 0 1528 1417"/>
                  <a:gd name="T95" fmla="*/ 1528 h 4566"/>
                  <a:gd name="T96" fmla="+- 0 7328 7148"/>
                  <a:gd name="T97" fmla="*/ T96 w 5072"/>
                  <a:gd name="T98" fmla="+- 0 1474 1417"/>
                  <a:gd name="T99" fmla="*/ 1474 h 4566"/>
                  <a:gd name="T100" fmla="+- 0 7408 7148"/>
                  <a:gd name="T101" fmla="*/ T100 w 5072"/>
                  <a:gd name="T102" fmla="+- 0 1436 1417"/>
                  <a:gd name="T103" fmla="*/ 1436 h 4566"/>
                  <a:gd name="T104" fmla="+- 0 7467 7148"/>
                  <a:gd name="T105" fmla="*/ T104 w 5072"/>
                  <a:gd name="T106" fmla="+- 0 1422 1417"/>
                  <a:gd name="T107" fmla="*/ 1422 h 4566"/>
                  <a:gd name="T108" fmla="+- 0 7528 7148"/>
                  <a:gd name="T109" fmla="*/ T108 w 5072"/>
                  <a:gd name="T110" fmla="+- 0 1417 1417"/>
                  <a:gd name="T111" fmla="*/ 1417 h 4566"/>
                  <a:gd name="T112" fmla="+- 0 11840 7148"/>
                  <a:gd name="T113" fmla="*/ T112 w 5072"/>
                  <a:gd name="T114" fmla="+- 0 1417 1417"/>
                  <a:gd name="T115" fmla="*/ 1417 h 4566"/>
                  <a:gd name="T116" fmla="+- 0 11902 7148"/>
                  <a:gd name="T117" fmla="*/ T116 w 5072"/>
                  <a:gd name="T118" fmla="+- 0 1422 1417"/>
                  <a:gd name="T119" fmla="*/ 1422 h 4566"/>
                  <a:gd name="T120" fmla="+- 0 11961 7148"/>
                  <a:gd name="T121" fmla="*/ T120 w 5072"/>
                  <a:gd name="T122" fmla="+- 0 1436 1417"/>
                  <a:gd name="T123" fmla="*/ 1436 h 4566"/>
                  <a:gd name="T124" fmla="+- 0 12041 7148"/>
                  <a:gd name="T125" fmla="*/ T124 w 5072"/>
                  <a:gd name="T126" fmla="+- 0 1474 1417"/>
                  <a:gd name="T127" fmla="*/ 1474 h 4566"/>
                  <a:gd name="T128" fmla="+- 0 12109 7148"/>
                  <a:gd name="T129" fmla="*/ T128 w 5072"/>
                  <a:gd name="T130" fmla="+- 0 1528 1417"/>
                  <a:gd name="T131" fmla="*/ 1528 h 4566"/>
                  <a:gd name="T132" fmla="+- 0 12163 7148"/>
                  <a:gd name="T133" fmla="*/ T132 w 5072"/>
                  <a:gd name="T134" fmla="+- 0 1597 1417"/>
                  <a:gd name="T135" fmla="*/ 1597 h 4566"/>
                  <a:gd name="T136" fmla="+- 0 12201 7148"/>
                  <a:gd name="T137" fmla="*/ T136 w 5072"/>
                  <a:gd name="T138" fmla="+- 0 1677 1417"/>
                  <a:gd name="T139" fmla="*/ 1677 h 4566"/>
                  <a:gd name="T140" fmla="+- 0 12215 7148"/>
                  <a:gd name="T141" fmla="*/ T140 w 5072"/>
                  <a:gd name="T142" fmla="+- 0 1735 1417"/>
                  <a:gd name="T143" fmla="*/ 1735 h 4566"/>
                  <a:gd name="T144" fmla="+- 0 12220 7148"/>
                  <a:gd name="T145" fmla="*/ T144 w 5072"/>
                  <a:gd name="T146" fmla="+- 0 1797 1417"/>
                  <a:gd name="T147" fmla="*/ 1797 h 4566"/>
                  <a:gd name="T148" fmla="+- 0 12220 7148"/>
                  <a:gd name="T149" fmla="*/ T148 w 5072"/>
                  <a:gd name="T150" fmla="+- 0 3700 1417"/>
                  <a:gd name="T151" fmla="*/ 3700 h 4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072" h="4566">
                    <a:moveTo>
                      <a:pt x="5072" y="2283"/>
                    </a:moveTo>
                    <a:lnTo>
                      <a:pt x="5072" y="4186"/>
                    </a:lnTo>
                    <a:lnTo>
                      <a:pt x="5071" y="4217"/>
                    </a:lnTo>
                    <a:lnTo>
                      <a:pt x="5061" y="4277"/>
                    </a:lnTo>
                    <a:lnTo>
                      <a:pt x="5030" y="4360"/>
                    </a:lnTo>
                    <a:lnTo>
                      <a:pt x="4981" y="4433"/>
                    </a:lnTo>
                    <a:lnTo>
                      <a:pt x="4917" y="4492"/>
                    </a:lnTo>
                    <a:lnTo>
                      <a:pt x="4840" y="4536"/>
                    </a:lnTo>
                    <a:lnTo>
                      <a:pt x="4754" y="4561"/>
                    </a:lnTo>
                    <a:lnTo>
                      <a:pt x="4692" y="4566"/>
                    </a:lnTo>
                    <a:lnTo>
                      <a:pt x="380" y="4566"/>
                    </a:lnTo>
                    <a:lnTo>
                      <a:pt x="349" y="4565"/>
                    </a:lnTo>
                    <a:lnTo>
                      <a:pt x="289" y="4555"/>
                    </a:lnTo>
                    <a:lnTo>
                      <a:pt x="206" y="4523"/>
                    </a:lnTo>
                    <a:lnTo>
                      <a:pt x="133" y="4474"/>
                    </a:lnTo>
                    <a:lnTo>
                      <a:pt x="74" y="4410"/>
                    </a:lnTo>
                    <a:lnTo>
                      <a:pt x="30" y="4334"/>
                    </a:lnTo>
                    <a:lnTo>
                      <a:pt x="5" y="4247"/>
                    </a:lnTo>
                    <a:lnTo>
                      <a:pt x="0" y="4186"/>
                    </a:lnTo>
                    <a:lnTo>
                      <a:pt x="0" y="380"/>
                    </a:lnTo>
                    <a:lnTo>
                      <a:pt x="5" y="318"/>
                    </a:lnTo>
                    <a:lnTo>
                      <a:pt x="20" y="260"/>
                    </a:lnTo>
                    <a:lnTo>
                      <a:pt x="57" y="180"/>
                    </a:lnTo>
                    <a:lnTo>
                      <a:pt x="112" y="111"/>
                    </a:lnTo>
                    <a:lnTo>
                      <a:pt x="180" y="57"/>
                    </a:lnTo>
                    <a:lnTo>
                      <a:pt x="260" y="19"/>
                    </a:lnTo>
                    <a:lnTo>
                      <a:pt x="319" y="5"/>
                    </a:lnTo>
                    <a:lnTo>
                      <a:pt x="380" y="0"/>
                    </a:lnTo>
                    <a:lnTo>
                      <a:pt x="4692" y="0"/>
                    </a:lnTo>
                    <a:lnTo>
                      <a:pt x="4754" y="5"/>
                    </a:lnTo>
                    <a:lnTo>
                      <a:pt x="4813" y="19"/>
                    </a:lnTo>
                    <a:lnTo>
                      <a:pt x="4893" y="57"/>
                    </a:lnTo>
                    <a:lnTo>
                      <a:pt x="4961" y="111"/>
                    </a:lnTo>
                    <a:lnTo>
                      <a:pt x="5015" y="180"/>
                    </a:lnTo>
                    <a:lnTo>
                      <a:pt x="5053" y="260"/>
                    </a:lnTo>
                    <a:lnTo>
                      <a:pt x="5067" y="318"/>
                    </a:lnTo>
                    <a:lnTo>
                      <a:pt x="5072" y="380"/>
                    </a:lnTo>
                    <a:lnTo>
                      <a:pt x="5072" y="228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4"/>
            <p:cNvGrpSpPr>
              <a:grpSpLocks/>
            </p:cNvGrpSpPr>
            <p:nvPr/>
          </p:nvGrpSpPr>
          <p:grpSpPr bwMode="auto">
            <a:xfrm>
              <a:off x="11592" y="6540"/>
              <a:ext cx="624" cy="4534"/>
              <a:chOff x="11592" y="6540"/>
              <a:chExt cx="624" cy="4534"/>
            </a:xfrm>
          </p:grpSpPr>
          <p:sp>
            <p:nvSpPr>
              <p:cNvPr id="39" name="Freeform 15"/>
              <p:cNvSpPr>
                <a:spLocks/>
              </p:cNvSpPr>
              <p:nvPr/>
            </p:nvSpPr>
            <p:spPr bwMode="auto">
              <a:xfrm>
                <a:off x="11592" y="6540"/>
                <a:ext cx="624" cy="4534"/>
              </a:xfrm>
              <a:custGeom>
                <a:avLst/>
                <a:gdLst>
                  <a:gd name="T0" fmla="+- 0 12216 11592"/>
                  <a:gd name="T1" fmla="*/ T0 w 624"/>
                  <a:gd name="T2" fmla="+- 0 10762 6540"/>
                  <a:gd name="T3" fmla="*/ 10762 h 4534"/>
                  <a:gd name="T4" fmla="+- 0 12216 11592"/>
                  <a:gd name="T5" fmla="*/ T4 w 624"/>
                  <a:gd name="T6" fmla="+- 0 6852 6540"/>
                  <a:gd name="T7" fmla="*/ 6852 h 4534"/>
                  <a:gd name="T8" fmla="+- 0 12215 11592"/>
                  <a:gd name="T9" fmla="*/ T8 w 624"/>
                  <a:gd name="T10" fmla="+- 0 6826 6540"/>
                  <a:gd name="T11" fmla="*/ 6826 h 4534"/>
                  <a:gd name="T12" fmla="+- 0 12200 11592"/>
                  <a:gd name="T13" fmla="*/ T12 w 624"/>
                  <a:gd name="T14" fmla="+- 0 6753 6540"/>
                  <a:gd name="T15" fmla="*/ 6753 h 4534"/>
                  <a:gd name="T16" fmla="+- 0 12170 11592"/>
                  <a:gd name="T17" fmla="*/ T16 w 624"/>
                  <a:gd name="T18" fmla="+- 0 6687 6540"/>
                  <a:gd name="T19" fmla="*/ 6687 h 4534"/>
                  <a:gd name="T20" fmla="+- 0 12125 11592"/>
                  <a:gd name="T21" fmla="*/ T20 w 624"/>
                  <a:gd name="T22" fmla="+- 0 6631 6540"/>
                  <a:gd name="T23" fmla="*/ 6631 h 4534"/>
                  <a:gd name="T24" fmla="+- 0 12069 11592"/>
                  <a:gd name="T25" fmla="*/ T24 w 624"/>
                  <a:gd name="T26" fmla="+- 0 6587 6540"/>
                  <a:gd name="T27" fmla="*/ 6587 h 4534"/>
                  <a:gd name="T28" fmla="+- 0 12003 11592"/>
                  <a:gd name="T29" fmla="*/ T28 w 624"/>
                  <a:gd name="T30" fmla="+- 0 6556 6540"/>
                  <a:gd name="T31" fmla="*/ 6556 h 4534"/>
                  <a:gd name="T32" fmla="+- 0 11930 11592"/>
                  <a:gd name="T33" fmla="*/ T32 w 624"/>
                  <a:gd name="T34" fmla="+- 0 6541 6540"/>
                  <a:gd name="T35" fmla="*/ 6541 h 4534"/>
                  <a:gd name="T36" fmla="+- 0 11904 11592"/>
                  <a:gd name="T37" fmla="*/ T36 w 624"/>
                  <a:gd name="T38" fmla="+- 0 6540 6540"/>
                  <a:gd name="T39" fmla="*/ 6540 h 4534"/>
                  <a:gd name="T40" fmla="+- 0 11879 11592"/>
                  <a:gd name="T41" fmla="*/ T40 w 624"/>
                  <a:gd name="T42" fmla="+- 0 6541 6540"/>
                  <a:gd name="T43" fmla="*/ 6541 h 4534"/>
                  <a:gd name="T44" fmla="+- 0 11806 11592"/>
                  <a:gd name="T45" fmla="*/ T44 w 624"/>
                  <a:gd name="T46" fmla="+- 0 6556 6540"/>
                  <a:gd name="T47" fmla="*/ 6556 h 4534"/>
                  <a:gd name="T48" fmla="+- 0 11740 11592"/>
                  <a:gd name="T49" fmla="*/ T48 w 624"/>
                  <a:gd name="T50" fmla="+- 0 6587 6540"/>
                  <a:gd name="T51" fmla="*/ 6587 h 4534"/>
                  <a:gd name="T52" fmla="+- 0 11684 11592"/>
                  <a:gd name="T53" fmla="*/ T52 w 624"/>
                  <a:gd name="T54" fmla="+- 0 6631 6540"/>
                  <a:gd name="T55" fmla="*/ 6631 h 4534"/>
                  <a:gd name="T56" fmla="+- 0 11639 11592"/>
                  <a:gd name="T57" fmla="*/ T56 w 624"/>
                  <a:gd name="T58" fmla="+- 0 6687 6540"/>
                  <a:gd name="T59" fmla="*/ 6687 h 4534"/>
                  <a:gd name="T60" fmla="+- 0 11608 11592"/>
                  <a:gd name="T61" fmla="*/ T60 w 624"/>
                  <a:gd name="T62" fmla="+- 0 6753 6540"/>
                  <a:gd name="T63" fmla="*/ 6753 h 4534"/>
                  <a:gd name="T64" fmla="+- 0 11593 11592"/>
                  <a:gd name="T65" fmla="*/ T64 w 624"/>
                  <a:gd name="T66" fmla="+- 0 6826 6540"/>
                  <a:gd name="T67" fmla="*/ 6826 h 4534"/>
                  <a:gd name="T68" fmla="+- 0 11592 11592"/>
                  <a:gd name="T69" fmla="*/ T68 w 624"/>
                  <a:gd name="T70" fmla="+- 0 6852 6540"/>
                  <a:gd name="T71" fmla="*/ 6852 h 4534"/>
                  <a:gd name="T72" fmla="+- 0 11592 11592"/>
                  <a:gd name="T73" fmla="*/ T72 w 624"/>
                  <a:gd name="T74" fmla="+- 0 10762 6540"/>
                  <a:gd name="T75" fmla="*/ 10762 h 4534"/>
                  <a:gd name="T76" fmla="+- 0 11601 11592"/>
                  <a:gd name="T77" fmla="*/ T76 w 624"/>
                  <a:gd name="T78" fmla="+- 0 10837 6540"/>
                  <a:gd name="T79" fmla="*/ 10837 h 4534"/>
                  <a:gd name="T80" fmla="+- 0 11627 11592"/>
                  <a:gd name="T81" fmla="*/ T80 w 624"/>
                  <a:gd name="T82" fmla="+- 0 10905 6540"/>
                  <a:gd name="T83" fmla="*/ 10905 h 4534"/>
                  <a:gd name="T84" fmla="+- 0 11668 11592"/>
                  <a:gd name="T85" fmla="*/ T84 w 624"/>
                  <a:gd name="T86" fmla="+- 0 10965 6540"/>
                  <a:gd name="T87" fmla="*/ 10965 h 4534"/>
                  <a:gd name="T88" fmla="+- 0 11720 11592"/>
                  <a:gd name="T89" fmla="*/ T88 w 624"/>
                  <a:gd name="T90" fmla="+- 0 11014 6540"/>
                  <a:gd name="T91" fmla="*/ 11014 h 4534"/>
                  <a:gd name="T92" fmla="+- 0 11783 11592"/>
                  <a:gd name="T93" fmla="*/ T92 w 624"/>
                  <a:gd name="T94" fmla="+- 0 11049 6540"/>
                  <a:gd name="T95" fmla="*/ 11049 h 4534"/>
                  <a:gd name="T96" fmla="+- 0 11854 11592"/>
                  <a:gd name="T97" fmla="*/ T96 w 624"/>
                  <a:gd name="T98" fmla="+- 0 11070 6540"/>
                  <a:gd name="T99" fmla="*/ 11070 h 4534"/>
                  <a:gd name="T100" fmla="+- 0 11904 11592"/>
                  <a:gd name="T101" fmla="*/ T100 w 624"/>
                  <a:gd name="T102" fmla="+- 0 11074 6540"/>
                  <a:gd name="T103" fmla="*/ 11074 h 4534"/>
                  <a:gd name="T104" fmla="+- 0 11930 11592"/>
                  <a:gd name="T105" fmla="*/ T104 w 624"/>
                  <a:gd name="T106" fmla="+- 0 11073 6540"/>
                  <a:gd name="T107" fmla="*/ 11073 h 4534"/>
                  <a:gd name="T108" fmla="+- 0 12003 11592"/>
                  <a:gd name="T109" fmla="*/ T108 w 624"/>
                  <a:gd name="T110" fmla="+- 0 11058 6540"/>
                  <a:gd name="T111" fmla="*/ 11058 h 4534"/>
                  <a:gd name="T112" fmla="+- 0 12069 11592"/>
                  <a:gd name="T113" fmla="*/ T112 w 624"/>
                  <a:gd name="T114" fmla="+- 0 11027 6540"/>
                  <a:gd name="T115" fmla="*/ 11027 h 4534"/>
                  <a:gd name="T116" fmla="+- 0 12125 11592"/>
                  <a:gd name="T117" fmla="*/ T116 w 624"/>
                  <a:gd name="T118" fmla="+- 0 10982 6540"/>
                  <a:gd name="T119" fmla="*/ 10982 h 4534"/>
                  <a:gd name="T120" fmla="+- 0 12170 11592"/>
                  <a:gd name="T121" fmla="*/ T120 w 624"/>
                  <a:gd name="T122" fmla="+- 0 10926 6540"/>
                  <a:gd name="T123" fmla="*/ 10926 h 4534"/>
                  <a:gd name="T124" fmla="+- 0 12200 11592"/>
                  <a:gd name="T125" fmla="*/ T124 w 624"/>
                  <a:gd name="T126" fmla="+- 0 10860 6540"/>
                  <a:gd name="T127" fmla="*/ 10860 h 4534"/>
                  <a:gd name="T128" fmla="+- 0 12215 11592"/>
                  <a:gd name="T129" fmla="*/ T128 w 624"/>
                  <a:gd name="T130" fmla="+- 0 10787 6540"/>
                  <a:gd name="T131" fmla="*/ 10787 h 4534"/>
                  <a:gd name="T132" fmla="+- 0 12216 11592"/>
                  <a:gd name="T133" fmla="*/ T132 w 624"/>
                  <a:gd name="T134" fmla="+- 0 10762 6540"/>
                  <a:gd name="T135" fmla="*/ 10762 h 4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624" h="4534">
                    <a:moveTo>
                      <a:pt x="624" y="4222"/>
                    </a:moveTo>
                    <a:lnTo>
                      <a:pt x="624" y="312"/>
                    </a:lnTo>
                    <a:lnTo>
                      <a:pt x="623" y="286"/>
                    </a:lnTo>
                    <a:lnTo>
                      <a:pt x="608" y="213"/>
                    </a:lnTo>
                    <a:lnTo>
                      <a:pt x="578" y="147"/>
                    </a:lnTo>
                    <a:lnTo>
                      <a:pt x="533" y="91"/>
                    </a:lnTo>
                    <a:lnTo>
                      <a:pt x="477" y="47"/>
                    </a:lnTo>
                    <a:lnTo>
                      <a:pt x="411" y="16"/>
                    </a:lnTo>
                    <a:lnTo>
                      <a:pt x="338" y="1"/>
                    </a:lnTo>
                    <a:lnTo>
                      <a:pt x="312" y="0"/>
                    </a:lnTo>
                    <a:lnTo>
                      <a:pt x="287" y="1"/>
                    </a:lnTo>
                    <a:lnTo>
                      <a:pt x="214" y="16"/>
                    </a:lnTo>
                    <a:lnTo>
                      <a:pt x="148" y="47"/>
                    </a:lnTo>
                    <a:lnTo>
                      <a:pt x="92" y="91"/>
                    </a:lnTo>
                    <a:lnTo>
                      <a:pt x="47" y="147"/>
                    </a:lnTo>
                    <a:lnTo>
                      <a:pt x="16" y="213"/>
                    </a:lnTo>
                    <a:lnTo>
                      <a:pt x="1" y="286"/>
                    </a:lnTo>
                    <a:lnTo>
                      <a:pt x="0" y="312"/>
                    </a:lnTo>
                    <a:lnTo>
                      <a:pt x="0" y="4222"/>
                    </a:lnTo>
                    <a:lnTo>
                      <a:pt x="9" y="4297"/>
                    </a:lnTo>
                    <a:lnTo>
                      <a:pt x="35" y="4365"/>
                    </a:lnTo>
                    <a:lnTo>
                      <a:pt x="76" y="4425"/>
                    </a:lnTo>
                    <a:lnTo>
                      <a:pt x="128" y="4474"/>
                    </a:lnTo>
                    <a:lnTo>
                      <a:pt x="191" y="4509"/>
                    </a:lnTo>
                    <a:lnTo>
                      <a:pt x="262" y="4530"/>
                    </a:lnTo>
                    <a:lnTo>
                      <a:pt x="312" y="4534"/>
                    </a:lnTo>
                    <a:lnTo>
                      <a:pt x="338" y="4533"/>
                    </a:lnTo>
                    <a:lnTo>
                      <a:pt x="411" y="4518"/>
                    </a:lnTo>
                    <a:lnTo>
                      <a:pt x="477" y="4487"/>
                    </a:lnTo>
                    <a:lnTo>
                      <a:pt x="533" y="4442"/>
                    </a:lnTo>
                    <a:lnTo>
                      <a:pt x="578" y="4386"/>
                    </a:lnTo>
                    <a:lnTo>
                      <a:pt x="608" y="4320"/>
                    </a:lnTo>
                    <a:lnTo>
                      <a:pt x="623" y="4247"/>
                    </a:lnTo>
                    <a:lnTo>
                      <a:pt x="624" y="422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6"/>
            <p:cNvGrpSpPr>
              <a:grpSpLocks/>
            </p:cNvGrpSpPr>
            <p:nvPr/>
          </p:nvGrpSpPr>
          <p:grpSpPr bwMode="auto">
            <a:xfrm>
              <a:off x="11604" y="6520"/>
              <a:ext cx="344" cy="4550"/>
              <a:chOff x="11604" y="6520"/>
              <a:chExt cx="344" cy="4550"/>
            </a:xfrm>
          </p:grpSpPr>
          <p:sp>
            <p:nvSpPr>
              <p:cNvPr id="38" name="Freeform 17"/>
              <p:cNvSpPr>
                <a:spLocks/>
              </p:cNvSpPr>
              <p:nvPr/>
            </p:nvSpPr>
            <p:spPr bwMode="auto">
              <a:xfrm>
                <a:off x="11604" y="6520"/>
                <a:ext cx="344" cy="4550"/>
              </a:xfrm>
              <a:custGeom>
                <a:avLst/>
                <a:gdLst>
                  <a:gd name="T0" fmla="+- 0 11948 11604"/>
                  <a:gd name="T1" fmla="*/ T0 w 344"/>
                  <a:gd name="T2" fmla="+- 0 6520 6520"/>
                  <a:gd name="T3" fmla="*/ 6520 h 4550"/>
                  <a:gd name="T4" fmla="+- 0 11948 11604"/>
                  <a:gd name="T5" fmla="*/ T4 w 344"/>
                  <a:gd name="T6" fmla="+- 0 11070 6520"/>
                  <a:gd name="T7" fmla="*/ 11070 h 4550"/>
                  <a:gd name="T8" fmla="+- 0 11604 11604"/>
                  <a:gd name="T9" fmla="*/ T8 w 344"/>
                  <a:gd name="T10" fmla="+- 0 11070 6520"/>
                  <a:gd name="T11" fmla="*/ 11070 h 4550"/>
                  <a:gd name="T12" fmla="+- 0 11604 11604"/>
                  <a:gd name="T13" fmla="*/ T12 w 344"/>
                  <a:gd name="T14" fmla="+- 0 6520 6520"/>
                  <a:gd name="T15" fmla="*/ 6520 h 4550"/>
                  <a:gd name="T16" fmla="+- 0 11948 11604"/>
                  <a:gd name="T17" fmla="*/ T16 w 344"/>
                  <a:gd name="T18" fmla="+- 0 6520 6520"/>
                  <a:gd name="T19" fmla="*/ 6520 h 4550"/>
                </a:gdLst>
                <a:ahLst/>
                <a:cxnLst>
                  <a:cxn ang="0">
                    <a:pos x="T1" y="T3"/>
                  </a:cxn>
                  <a:cxn ang="0">
                    <a:pos x="T5" y="T7"/>
                  </a:cxn>
                  <a:cxn ang="0">
                    <a:pos x="T9" y="T11"/>
                  </a:cxn>
                  <a:cxn ang="0">
                    <a:pos x="T13" y="T15"/>
                  </a:cxn>
                  <a:cxn ang="0">
                    <a:pos x="T17" y="T19"/>
                  </a:cxn>
                </a:cxnLst>
                <a:rect l="0" t="0" r="r" b="b"/>
                <a:pathLst>
                  <a:path w="344" h="4550">
                    <a:moveTo>
                      <a:pt x="344" y="0"/>
                    </a:moveTo>
                    <a:lnTo>
                      <a:pt x="344" y="4550"/>
                    </a:lnTo>
                    <a:lnTo>
                      <a:pt x="0" y="4550"/>
                    </a:lnTo>
                    <a:lnTo>
                      <a:pt x="0" y="0"/>
                    </a:lnTo>
                    <a:lnTo>
                      <a:pt x="34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8"/>
            <p:cNvGrpSpPr>
              <a:grpSpLocks/>
            </p:cNvGrpSpPr>
            <p:nvPr/>
          </p:nvGrpSpPr>
          <p:grpSpPr bwMode="auto">
            <a:xfrm>
              <a:off x="7148" y="6520"/>
              <a:ext cx="5072" cy="4566"/>
              <a:chOff x="7148" y="6520"/>
              <a:chExt cx="5072" cy="4566"/>
            </a:xfrm>
          </p:grpSpPr>
          <p:sp>
            <p:nvSpPr>
              <p:cNvPr id="37" name="Freeform 19"/>
              <p:cNvSpPr>
                <a:spLocks/>
              </p:cNvSpPr>
              <p:nvPr/>
            </p:nvSpPr>
            <p:spPr bwMode="auto">
              <a:xfrm>
                <a:off x="7148" y="6520"/>
                <a:ext cx="5072" cy="4566"/>
              </a:xfrm>
              <a:custGeom>
                <a:avLst/>
                <a:gdLst>
                  <a:gd name="T0" fmla="+- 0 12220 7148"/>
                  <a:gd name="T1" fmla="*/ T0 w 5072"/>
                  <a:gd name="T2" fmla="+- 0 8803 6520"/>
                  <a:gd name="T3" fmla="*/ 8803 h 4566"/>
                  <a:gd name="T4" fmla="+- 0 12220 7148"/>
                  <a:gd name="T5" fmla="*/ T4 w 5072"/>
                  <a:gd name="T6" fmla="+- 0 10706 6520"/>
                  <a:gd name="T7" fmla="*/ 10706 h 4566"/>
                  <a:gd name="T8" fmla="+- 0 12219 7148"/>
                  <a:gd name="T9" fmla="*/ T8 w 5072"/>
                  <a:gd name="T10" fmla="+- 0 10737 6520"/>
                  <a:gd name="T11" fmla="*/ 10737 h 4566"/>
                  <a:gd name="T12" fmla="+- 0 12209 7148"/>
                  <a:gd name="T13" fmla="*/ T12 w 5072"/>
                  <a:gd name="T14" fmla="+- 0 10797 6520"/>
                  <a:gd name="T15" fmla="*/ 10797 h 4566"/>
                  <a:gd name="T16" fmla="+- 0 12178 7148"/>
                  <a:gd name="T17" fmla="*/ T16 w 5072"/>
                  <a:gd name="T18" fmla="+- 0 10880 6520"/>
                  <a:gd name="T19" fmla="*/ 10880 h 4566"/>
                  <a:gd name="T20" fmla="+- 0 12129 7148"/>
                  <a:gd name="T21" fmla="*/ T20 w 5072"/>
                  <a:gd name="T22" fmla="+- 0 10953 6520"/>
                  <a:gd name="T23" fmla="*/ 10953 h 4566"/>
                  <a:gd name="T24" fmla="+- 0 12065 7148"/>
                  <a:gd name="T25" fmla="*/ T24 w 5072"/>
                  <a:gd name="T26" fmla="+- 0 11012 6520"/>
                  <a:gd name="T27" fmla="*/ 11012 h 4566"/>
                  <a:gd name="T28" fmla="+- 0 11988 7148"/>
                  <a:gd name="T29" fmla="*/ T28 w 5072"/>
                  <a:gd name="T30" fmla="+- 0 11056 6520"/>
                  <a:gd name="T31" fmla="*/ 11056 h 4566"/>
                  <a:gd name="T32" fmla="+- 0 11902 7148"/>
                  <a:gd name="T33" fmla="*/ T32 w 5072"/>
                  <a:gd name="T34" fmla="+- 0 11081 6520"/>
                  <a:gd name="T35" fmla="*/ 11081 h 4566"/>
                  <a:gd name="T36" fmla="+- 0 11840 7148"/>
                  <a:gd name="T37" fmla="*/ T36 w 5072"/>
                  <a:gd name="T38" fmla="+- 0 11086 6520"/>
                  <a:gd name="T39" fmla="*/ 11086 h 4566"/>
                  <a:gd name="T40" fmla="+- 0 7528 7148"/>
                  <a:gd name="T41" fmla="*/ T40 w 5072"/>
                  <a:gd name="T42" fmla="+- 0 11086 6520"/>
                  <a:gd name="T43" fmla="*/ 11086 h 4566"/>
                  <a:gd name="T44" fmla="+- 0 7467 7148"/>
                  <a:gd name="T45" fmla="*/ T44 w 5072"/>
                  <a:gd name="T46" fmla="+- 0 11081 6520"/>
                  <a:gd name="T47" fmla="*/ 11081 h 4566"/>
                  <a:gd name="T48" fmla="+- 0 7408 7148"/>
                  <a:gd name="T49" fmla="*/ T48 w 5072"/>
                  <a:gd name="T50" fmla="+- 0 11066 6520"/>
                  <a:gd name="T51" fmla="*/ 11066 h 4566"/>
                  <a:gd name="T52" fmla="+- 0 7328 7148"/>
                  <a:gd name="T53" fmla="*/ T52 w 5072"/>
                  <a:gd name="T54" fmla="+- 0 11029 6520"/>
                  <a:gd name="T55" fmla="*/ 11029 h 4566"/>
                  <a:gd name="T56" fmla="+- 0 7260 7148"/>
                  <a:gd name="T57" fmla="*/ T56 w 5072"/>
                  <a:gd name="T58" fmla="+- 0 10974 6520"/>
                  <a:gd name="T59" fmla="*/ 10974 h 4566"/>
                  <a:gd name="T60" fmla="+- 0 7205 7148"/>
                  <a:gd name="T61" fmla="*/ T60 w 5072"/>
                  <a:gd name="T62" fmla="+- 0 10906 6520"/>
                  <a:gd name="T63" fmla="*/ 10906 h 4566"/>
                  <a:gd name="T64" fmla="+- 0 7168 7148"/>
                  <a:gd name="T65" fmla="*/ T64 w 5072"/>
                  <a:gd name="T66" fmla="+- 0 10826 6520"/>
                  <a:gd name="T67" fmla="*/ 10826 h 4566"/>
                  <a:gd name="T68" fmla="+- 0 7153 7148"/>
                  <a:gd name="T69" fmla="*/ T68 w 5072"/>
                  <a:gd name="T70" fmla="+- 0 10767 6520"/>
                  <a:gd name="T71" fmla="*/ 10767 h 4566"/>
                  <a:gd name="T72" fmla="+- 0 7148 7148"/>
                  <a:gd name="T73" fmla="*/ T72 w 5072"/>
                  <a:gd name="T74" fmla="+- 0 10706 6520"/>
                  <a:gd name="T75" fmla="*/ 10706 h 4566"/>
                  <a:gd name="T76" fmla="+- 0 7148 7148"/>
                  <a:gd name="T77" fmla="*/ T76 w 5072"/>
                  <a:gd name="T78" fmla="+- 0 6900 6520"/>
                  <a:gd name="T79" fmla="*/ 6900 h 4566"/>
                  <a:gd name="T80" fmla="+- 0 7150 7148"/>
                  <a:gd name="T81" fmla="*/ T80 w 5072"/>
                  <a:gd name="T82" fmla="+- 0 6869 6520"/>
                  <a:gd name="T83" fmla="*/ 6869 h 4566"/>
                  <a:gd name="T84" fmla="+- 0 7159 7148"/>
                  <a:gd name="T85" fmla="*/ T84 w 5072"/>
                  <a:gd name="T86" fmla="+- 0 6808 6520"/>
                  <a:gd name="T87" fmla="*/ 6808 h 4566"/>
                  <a:gd name="T88" fmla="+- 0 7191 7148"/>
                  <a:gd name="T89" fmla="*/ T88 w 5072"/>
                  <a:gd name="T90" fmla="+- 0 6725 6520"/>
                  <a:gd name="T91" fmla="*/ 6725 h 4566"/>
                  <a:gd name="T92" fmla="+- 0 7240 7148"/>
                  <a:gd name="T93" fmla="*/ T92 w 5072"/>
                  <a:gd name="T94" fmla="+- 0 6653 6520"/>
                  <a:gd name="T95" fmla="*/ 6653 h 4566"/>
                  <a:gd name="T96" fmla="+- 0 7304 7148"/>
                  <a:gd name="T97" fmla="*/ T96 w 5072"/>
                  <a:gd name="T98" fmla="+- 0 6593 6520"/>
                  <a:gd name="T99" fmla="*/ 6593 h 4566"/>
                  <a:gd name="T100" fmla="+- 0 7380 7148"/>
                  <a:gd name="T101" fmla="*/ T100 w 5072"/>
                  <a:gd name="T102" fmla="+- 0 6550 6520"/>
                  <a:gd name="T103" fmla="*/ 6550 h 4566"/>
                  <a:gd name="T104" fmla="+- 0 7467 7148"/>
                  <a:gd name="T105" fmla="*/ T104 w 5072"/>
                  <a:gd name="T106" fmla="+- 0 6525 6520"/>
                  <a:gd name="T107" fmla="*/ 6525 h 4566"/>
                  <a:gd name="T108" fmla="+- 0 7528 7148"/>
                  <a:gd name="T109" fmla="*/ T108 w 5072"/>
                  <a:gd name="T110" fmla="+- 0 6520 6520"/>
                  <a:gd name="T111" fmla="*/ 6520 h 4566"/>
                  <a:gd name="T112" fmla="+- 0 11840 7148"/>
                  <a:gd name="T113" fmla="*/ T112 w 5072"/>
                  <a:gd name="T114" fmla="+- 0 6520 6520"/>
                  <a:gd name="T115" fmla="*/ 6520 h 4566"/>
                  <a:gd name="T116" fmla="+- 0 11872 7148"/>
                  <a:gd name="T117" fmla="*/ T116 w 5072"/>
                  <a:gd name="T118" fmla="+- 0 6521 6520"/>
                  <a:gd name="T119" fmla="*/ 6521 h 4566"/>
                  <a:gd name="T120" fmla="+- 0 11932 7148"/>
                  <a:gd name="T121" fmla="*/ T120 w 5072"/>
                  <a:gd name="T122" fmla="+- 0 6531 6520"/>
                  <a:gd name="T123" fmla="*/ 6531 h 4566"/>
                  <a:gd name="T124" fmla="+- 0 12015 7148"/>
                  <a:gd name="T125" fmla="*/ T124 w 5072"/>
                  <a:gd name="T126" fmla="+- 0 6562 6520"/>
                  <a:gd name="T127" fmla="*/ 6562 h 4566"/>
                  <a:gd name="T128" fmla="+- 0 12088 7148"/>
                  <a:gd name="T129" fmla="*/ T128 w 5072"/>
                  <a:gd name="T130" fmla="+- 0 6611 6520"/>
                  <a:gd name="T131" fmla="*/ 6611 h 4566"/>
                  <a:gd name="T132" fmla="+- 0 12147 7148"/>
                  <a:gd name="T133" fmla="*/ T132 w 5072"/>
                  <a:gd name="T134" fmla="+- 0 6675 6520"/>
                  <a:gd name="T135" fmla="*/ 6675 h 4566"/>
                  <a:gd name="T136" fmla="+- 0 12191 7148"/>
                  <a:gd name="T137" fmla="*/ T136 w 5072"/>
                  <a:gd name="T138" fmla="+- 0 6752 6520"/>
                  <a:gd name="T139" fmla="*/ 6752 h 4566"/>
                  <a:gd name="T140" fmla="+- 0 12215 7148"/>
                  <a:gd name="T141" fmla="*/ T140 w 5072"/>
                  <a:gd name="T142" fmla="+- 0 6838 6520"/>
                  <a:gd name="T143" fmla="*/ 6838 h 4566"/>
                  <a:gd name="T144" fmla="+- 0 12220 7148"/>
                  <a:gd name="T145" fmla="*/ T144 w 5072"/>
                  <a:gd name="T146" fmla="+- 0 6900 6520"/>
                  <a:gd name="T147" fmla="*/ 6900 h 4566"/>
                  <a:gd name="T148" fmla="+- 0 12220 7148"/>
                  <a:gd name="T149" fmla="*/ T148 w 5072"/>
                  <a:gd name="T150" fmla="+- 0 8803 6520"/>
                  <a:gd name="T151" fmla="*/ 8803 h 4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072" h="4566">
                    <a:moveTo>
                      <a:pt x="5072" y="2283"/>
                    </a:moveTo>
                    <a:lnTo>
                      <a:pt x="5072" y="4186"/>
                    </a:lnTo>
                    <a:lnTo>
                      <a:pt x="5071" y="4217"/>
                    </a:lnTo>
                    <a:lnTo>
                      <a:pt x="5061" y="4277"/>
                    </a:lnTo>
                    <a:lnTo>
                      <a:pt x="5030" y="4360"/>
                    </a:lnTo>
                    <a:lnTo>
                      <a:pt x="4981" y="4433"/>
                    </a:lnTo>
                    <a:lnTo>
                      <a:pt x="4917" y="4492"/>
                    </a:lnTo>
                    <a:lnTo>
                      <a:pt x="4840" y="4536"/>
                    </a:lnTo>
                    <a:lnTo>
                      <a:pt x="4754" y="4561"/>
                    </a:lnTo>
                    <a:lnTo>
                      <a:pt x="4692" y="4566"/>
                    </a:lnTo>
                    <a:lnTo>
                      <a:pt x="380" y="4566"/>
                    </a:lnTo>
                    <a:lnTo>
                      <a:pt x="319" y="4561"/>
                    </a:lnTo>
                    <a:lnTo>
                      <a:pt x="260" y="4546"/>
                    </a:lnTo>
                    <a:lnTo>
                      <a:pt x="180" y="4509"/>
                    </a:lnTo>
                    <a:lnTo>
                      <a:pt x="112" y="4454"/>
                    </a:lnTo>
                    <a:lnTo>
                      <a:pt x="57" y="4386"/>
                    </a:lnTo>
                    <a:lnTo>
                      <a:pt x="20" y="4306"/>
                    </a:lnTo>
                    <a:lnTo>
                      <a:pt x="5" y="4247"/>
                    </a:lnTo>
                    <a:lnTo>
                      <a:pt x="0" y="4186"/>
                    </a:lnTo>
                    <a:lnTo>
                      <a:pt x="0" y="380"/>
                    </a:lnTo>
                    <a:lnTo>
                      <a:pt x="2" y="349"/>
                    </a:lnTo>
                    <a:lnTo>
                      <a:pt x="11" y="288"/>
                    </a:lnTo>
                    <a:lnTo>
                      <a:pt x="43" y="205"/>
                    </a:lnTo>
                    <a:lnTo>
                      <a:pt x="92" y="133"/>
                    </a:lnTo>
                    <a:lnTo>
                      <a:pt x="156" y="73"/>
                    </a:lnTo>
                    <a:lnTo>
                      <a:pt x="232" y="30"/>
                    </a:lnTo>
                    <a:lnTo>
                      <a:pt x="319" y="5"/>
                    </a:lnTo>
                    <a:lnTo>
                      <a:pt x="380" y="0"/>
                    </a:lnTo>
                    <a:lnTo>
                      <a:pt x="4692" y="0"/>
                    </a:lnTo>
                    <a:lnTo>
                      <a:pt x="4724" y="1"/>
                    </a:lnTo>
                    <a:lnTo>
                      <a:pt x="4784" y="11"/>
                    </a:lnTo>
                    <a:lnTo>
                      <a:pt x="4867" y="42"/>
                    </a:lnTo>
                    <a:lnTo>
                      <a:pt x="4940" y="91"/>
                    </a:lnTo>
                    <a:lnTo>
                      <a:pt x="4999" y="155"/>
                    </a:lnTo>
                    <a:lnTo>
                      <a:pt x="5043" y="232"/>
                    </a:lnTo>
                    <a:lnTo>
                      <a:pt x="5067" y="318"/>
                    </a:lnTo>
                    <a:lnTo>
                      <a:pt x="5072" y="380"/>
                    </a:lnTo>
                    <a:lnTo>
                      <a:pt x="5072" y="228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20"/>
            <p:cNvGrpSpPr>
              <a:grpSpLocks/>
            </p:cNvGrpSpPr>
            <p:nvPr/>
          </p:nvGrpSpPr>
          <p:grpSpPr bwMode="auto">
            <a:xfrm>
              <a:off x="10404" y="5967"/>
              <a:ext cx="2" cy="394"/>
              <a:chOff x="10404" y="5967"/>
              <a:chExt cx="2" cy="394"/>
            </a:xfrm>
          </p:grpSpPr>
          <p:sp>
            <p:nvSpPr>
              <p:cNvPr id="36" name="Freeform 21"/>
              <p:cNvSpPr>
                <a:spLocks/>
              </p:cNvSpPr>
              <p:nvPr/>
            </p:nvSpPr>
            <p:spPr bwMode="auto">
              <a:xfrm>
                <a:off x="10404" y="5967"/>
                <a:ext cx="2" cy="394"/>
              </a:xfrm>
              <a:custGeom>
                <a:avLst/>
                <a:gdLst>
                  <a:gd name="T0" fmla="+- 0 5967 5967"/>
                  <a:gd name="T1" fmla="*/ 5967 h 394"/>
                  <a:gd name="T2" fmla="+- 0 6361 5967"/>
                  <a:gd name="T3" fmla="*/ 6361 h 394"/>
                </a:gdLst>
                <a:ahLst/>
                <a:cxnLst>
                  <a:cxn ang="0">
                    <a:pos x="0" y="T1"/>
                  </a:cxn>
                  <a:cxn ang="0">
                    <a:pos x="0" y="T3"/>
                  </a:cxn>
                </a:cxnLst>
                <a:rect l="0" t="0" r="r" b="b"/>
                <a:pathLst>
                  <a:path h="394">
                    <a:moveTo>
                      <a:pt x="0" y="0"/>
                    </a:moveTo>
                    <a:lnTo>
                      <a:pt x="0" y="394"/>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22"/>
            <p:cNvGrpSpPr>
              <a:grpSpLocks/>
            </p:cNvGrpSpPr>
            <p:nvPr/>
          </p:nvGrpSpPr>
          <p:grpSpPr bwMode="auto">
            <a:xfrm>
              <a:off x="10354" y="6326"/>
              <a:ext cx="100" cy="185"/>
              <a:chOff x="10354" y="6326"/>
              <a:chExt cx="100" cy="185"/>
            </a:xfrm>
          </p:grpSpPr>
          <p:sp>
            <p:nvSpPr>
              <p:cNvPr id="35" name="Freeform 23"/>
              <p:cNvSpPr>
                <a:spLocks/>
              </p:cNvSpPr>
              <p:nvPr/>
            </p:nvSpPr>
            <p:spPr bwMode="auto">
              <a:xfrm>
                <a:off x="10354" y="6326"/>
                <a:ext cx="100" cy="185"/>
              </a:xfrm>
              <a:custGeom>
                <a:avLst/>
                <a:gdLst>
                  <a:gd name="T0" fmla="+- 0 10454 10354"/>
                  <a:gd name="T1" fmla="*/ T0 w 100"/>
                  <a:gd name="T2" fmla="+- 0 6326 6326"/>
                  <a:gd name="T3" fmla="*/ 6326 h 185"/>
                  <a:gd name="T4" fmla="+- 0 10419 10354"/>
                  <a:gd name="T5" fmla="*/ T4 w 100"/>
                  <a:gd name="T6" fmla="+- 0 6343 6326"/>
                  <a:gd name="T7" fmla="*/ 6343 h 185"/>
                  <a:gd name="T8" fmla="+- 0 10389 10354"/>
                  <a:gd name="T9" fmla="*/ T8 w 100"/>
                  <a:gd name="T10" fmla="+- 0 6343 6326"/>
                  <a:gd name="T11" fmla="*/ 6343 h 185"/>
                  <a:gd name="T12" fmla="+- 0 10354 10354"/>
                  <a:gd name="T13" fmla="*/ T12 w 100"/>
                  <a:gd name="T14" fmla="+- 0 6326 6326"/>
                  <a:gd name="T15" fmla="*/ 6326 h 185"/>
                  <a:gd name="T16" fmla="+- 0 10404 10354"/>
                  <a:gd name="T17" fmla="*/ T16 w 100"/>
                  <a:gd name="T18" fmla="+- 0 6511 6326"/>
                  <a:gd name="T19" fmla="*/ 6511 h 185"/>
                  <a:gd name="T20" fmla="+- 0 10454 10354"/>
                  <a:gd name="T21" fmla="*/ T20 w 100"/>
                  <a:gd name="T22" fmla="+- 0 6326 6326"/>
                  <a:gd name="T23" fmla="*/ 6326 h 185"/>
                </a:gdLst>
                <a:ahLst/>
                <a:cxnLst>
                  <a:cxn ang="0">
                    <a:pos x="T1" y="T3"/>
                  </a:cxn>
                  <a:cxn ang="0">
                    <a:pos x="T5" y="T7"/>
                  </a:cxn>
                  <a:cxn ang="0">
                    <a:pos x="T9" y="T11"/>
                  </a:cxn>
                  <a:cxn ang="0">
                    <a:pos x="T13" y="T15"/>
                  </a:cxn>
                  <a:cxn ang="0">
                    <a:pos x="T17" y="T19"/>
                  </a:cxn>
                  <a:cxn ang="0">
                    <a:pos x="T21" y="T23"/>
                  </a:cxn>
                </a:cxnLst>
                <a:rect l="0" t="0" r="r" b="b"/>
                <a:pathLst>
                  <a:path w="100" h="185">
                    <a:moveTo>
                      <a:pt x="100" y="0"/>
                    </a:moveTo>
                    <a:lnTo>
                      <a:pt x="65" y="17"/>
                    </a:lnTo>
                    <a:lnTo>
                      <a:pt x="35" y="17"/>
                    </a:lnTo>
                    <a:lnTo>
                      <a:pt x="0" y="0"/>
                    </a:lnTo>
                    <a:lnTo>
                      <a:pt x="50" y="185"/>
                    </a:lnTo>
                    <a:lnTo>
                      <a:pt x="10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24"/>
            <p:cNvGrpSpPr>
              <a:grpSpLocks/>
            </p:cNvGrpSpPr>
            <p:nvPr/>
          </p:nvGrpSpPr>
          <p:grpSpPr bwMode="auto">
            <a:xfrm>
              <a:off x="6064" y="1437"/>
              <a:ext cx="624" cy="4534"/>
              <a:chOff x="6064" y="1437"/>
              <a:chExt cx="624" cy="4534"/>
            </a:xfrm>
          </p:grpSpPr>
          <p:sp>
            <p:nvSpPr>
              <p:cNvPr id="34" name="Freeform 25"/>
              <p:cNvSpPr>
                <a:spLocks/>
              </p:cNvSpPr>
              <p:nvPr/>
            </p:nvSpPr>
            <p:spPr bwMode="auto">
              <a:xfrm>
                <a:off x="6064" y="1437"/>
                <a:ext cx="624" cy="4534"/>
              </a:xfrm>
              <a:custGeom>
                <a:avLst/>
                <a:gdLst>
                  <a:gd name="T0" fmla="+- 0 6688 6064"/>
                  <a:gd name="T1" fmla="*/ T0 w 624"/>
                  <a:gd name="T2" fmla="+- 0 5659 1437"/>
                  <a:gd name="T3" fmla="*/ 5659 h 4534"/>
                  <a:gd name="T4" fmla="+- 0 6688 6064"/>
                  <a:gd name="T5" fmla="*/ T4 w 624"/>
                  <a:gd name="T6" fmla="+- 0 1749 1437"/>
                  <a:gd name="T7" fmla="*/ 1749 h 4534"/>
                  <a:gd name="T8" fmla="+- 0 6687 6064"/>
                  <a:gd name="T9" fmla="*/ T8 w 624"/>
                  <a:gd name="T10" fmla="+- 0 1723 1437"/>
                  <a:gd name="T11" fmla="*/ 1723 h 4534"/>
                  <a:gd name="T12" fmla="+- 0 6672 6064"/>
                  <a:gd name="T13" fmla="*/ T12 w 624"/>
                  <a:gd name="T14" fmla="+- 0 1650 1437"/>
                  <a:gd name="T15" fmla="*/ 1650 h 4534"/>
                  <a:gd name="T16" fmla="+- 0 6641 6064"/>
                  <a:gd name="T17" fmla="*/ T16 w 624"/>
                  <a:gd name="T18" fmla="+- 0 1584 1437"/>
                  <a:gd name="T19" fmla="*/ 1584 h 4534"/>
                  <a:gd name="T20" fmla="+- 0 6597 6064"/>
                  <a:gd name="T21" fmla="*/ T20 w 624"/>
                  <a:gd name="T22" fmla="+- 0 1528 1437"/>
                  <a:gd name="T23" fmla="*/ 1528 h 4534"/>
                  <a:gd name="T24" fmla="+- 0 6540 6064"/>
                  <a:gd name="T25" fmla="*/ T24 w 624"/>
                  <a:gd name="T26" fmla="+- 0 1484 1437"/>
                  <a:gd name="T27" fmla="*/ 1484 h 4534"/>
                  <a:gd name="T28" fmla="+- 0 6475 6064"/>
                  <a:gd name="T29" fmla="*/ T28 w 624"/>
                  <a:gd name="T30" fmla="+- 0 1453 1437"/>
                  <a:gd name="T31" fmla="*/ 1453 h 4534"/>
                  <a:gd name="T32" fmla="+- 0 6402 6064"/>
                  <a:gd name="T33" fmla="*/ T32 w 624"/>
                  <a:gd name="T34" fmla="+- 0 1438 1437"/>
                  <a:gd name="T35" fmla="*/ 1438 h 4534"/>
                  <a:gd name="T36" fmla="+- 0 6376 6064"/>
                  <a:gd name="T37" fmla="*/ T36 w 624"/>
                  <a:gd name="T38" fmla="+- 0 1437 1437"/>
                  <a:gd name="T39" fmla="*/ 1437 h 4534"/>
                  <a:gd name="T40" fmla="+- 0 6350 6064"/>
                  <a:gd name="T41" fmla="*/ T40 w 624"/>
                  <a:gd name="T42" fmla="+- 0 1438 1437"/>
                  <a:gd name="T43" fmla="*/ 1438 h 4534"/>
                  <a:gd name="T44" fmla="+- 0 6277 6064"/>
                  <a:gd name="T45" fmla="*/ T44 w 624"/>
                  <a:gd name="T46" fmla="+- 0 1453 1437"/>
                  <a:gd name="T47" fmla="*/ 1453 h 4534"/>
                  <a:gd name="T48" fmla="+- 0 6212 6064"/>
                  <a:gd name="T49" fmla="*/ T48 w 624"/>
                  <a:gd name="T50" fmla="+- 0 1484 1437"/>
                  <a:gd name="T51" fmla="*/ 1484 h 4534"/>
                  <a:gd name="T52" fmla="+- 0 6155 6064"/>
                  <a:gd name="T53" fmla="*/ T52 w 624"/>
                  <a:gd name="T54" fmla="+- 0 1528 1437"/>
                  <a:gd name="T55" fmla="*/ 1528 h 4534"/>
                  <a:gd name="T56" fmla="+- 0 6111 6064"/>
                  <a:gd name="T57" fmla="*/ T56 w 624"/>
                  <a:gd name="T58" fmla="+- 0 1584 1437"/>
                  <a:gd name="T59" fmla="*/ 1584 h 4534"/>
                  <a:gd name="T60" fmla="+- 0 6080 6064"/>
                  <a:gd name="T61" fmla="*/ T60 w 624"/>
                  <a:gd name="T62" fmla="+- 0 1650 1437"/>
                  <a:gd name="T63" fmla="*/ 1650 h 4534"/>
                  <a:gd name="T64" fmla="+- 0 6065 6064"/>
                  <a:gd name="T65" fmla="*/ T64 w 624"/>
                  <a:gd name="T66" fmla="+- 0 1723 1437"/>
                  <a:gd name="T67" fmla="*/ 1723 h 4534"/>
                  <a:gd name="T68" fmla="+- 0 6064 6064"/>
                  <a:gd name="T69" fmla="*/ T68 w 624"/>
                  <a:gd name="T70" fmla="+- 0 1749 1437"/>
                  <a:gd name="T71" fmla="*/ 1749 h 4534"/>
                  <a:gd name="T72" fmla="+- 0 6064 6064"/>
                  <a:gd name="T73" fmla="*/ T72 w 624"/>
                  <a:gd name="T74" fmla="+- 0 5659 1437"/>
                  <a:gd name="T75" fmla="*/ 5659 h 4534"/>
                  <a:gd name="T76" fmla="+- 0 6073 6064"/>
                  <a:gd name="T77" fmla="*/ T76 w 624"/>
                  <a:gd name="T78" fmla="+- 0 5734 1437"/>
                  <a:gd name="T79" fmla="*/ 5734 h 4534"/>
                  <a:gd name="T80" fmla="+- 0 6099 6064"/>
                  <a:gd name="T81" fmla="*/ T80 w 624"/>
                  <a:gd name="T82" fmla="+- 0 5802 1437"/>
                  <a:gd name="T83" fmla="*/ 5802 h 4534"/>
                  <a:gd name="T84" fmla="+- 0 6139 6064"/>
                  <a:gd name="T85" fmla="*/ T84 w 624"/>
                  <a:gd name="T86" fmla="+- 0 5862 1437"/>
                  <a:gd name="T87" fmla="*/ 5862 h 4534"/>
                  <a:gd name="T88" fmla="+- 0 6192 6064"/>
                  <a:gd name="T89" fmla="*/ T88 w 624"/>
                  <a:gd name="T90" fmla="+- 0 5911 1437"/>
                  <a:gd name="T91" fmla="*/ 5911 h 4534"/>
                  <a:gd name="T92" fmla="+- 0 6255 6064"/>
                  <a:gd name="T93" fmla="*/ T92 w 624"/>
                  <a:gd name="T94" fmla="+- 0 5946 1437"/>
                  <a:gd name="T95" fmla="*/ 5946 h 4534"/>
                  <a:gd name="T96" fmla="+- 0 6325 6064"/>
                  <a:gd name="T97" fmla="*/ T96 w 624"/>
                  <a:gd name="T98" fmla="+- 0 5967 1437"/>
                  <a:gd name="T99" fmla="*/ 5967 h 4534"/>
                  <a:gd name="T100" fmla="+- 0 6376 6064"/>
                  <a:gd name="T101" fmla="*/ T100 w 624"/>
                  <a:gd name="T102" fmla="+- 0 5971 1437"/>
                  <a:gd name="T103" fmla="*/ 5971 h 4534"/>
                  <a:gd name="T104" fmla="+- 0 6402 6064"/>
                  <a:gd name="T105" fmla="*/ T104 w 624"/>
                  <a:gd name="T106" fmla="+- 0 5970 1437"/>
                  <a:gd name="T107" fmla="*/ 5970 h 4534"/>
                  <a:gd name="T108" fmla="+- 0 6475 6064"/>
                  <a:gd name="T109" fmla="*/ T108 w 624"/>
                  <a:gd name="T110" fmla="+- 0 5955 1437"/>
                  <a:gd name="T111" fmla="*/ 5955 h 4534"/>
                  <a:gd name="T112" fmla="+- 0 6540 6064"/>
                  <a:gd name="T113" fmla="*/ T112 w 624"/>
                  <a:gd name="T114" fmla="+- 0 5924 1437"/>
                  <a:gd name="T115" fmla="*/ 5924 h 4534"/>
                  <a:gd name="T116" fmla="+- 0 6597 6064"/>
                  <a:gd name="T117" fmla="*/ T116 w 624"/>
                  <a:gd name="T118" fmla="+- 0 5879 1437"/>
                  <a:gd name="T119" fmla="*/ 5879 h 4534"/>
                  <a:gd name="T120" fmla="+- 0 6641 6064"/>
                  <a:gd name="T121" fmla="*/ T120 w 624"/>
                  <a:gd name="T122" fmla="+- 0 5823 1437"/>
                  <a:gd name="T123" fmla="*/ 5823 h 4534"/>
                  <a:gd name="T124" fmla="+- 0 6672 6064"/>
                  <a:gd name="T125" fmla="*/ T124 w 624"/>
                  <a:gd name="T126" fmla="+- 0 5757 1437"/>
                  <a:gd name="T127" fmla="*/ 5757 h 4534"/>
                  <a:gd name="T128" fmla="+- 0 6687 6064"/>
                  <a:gd name="T129" fmla="*/ T128 w 624"/>
                  <a:gd name="T130" fmla="+- 0 5684 1437"/>
                  <a:gd name="T131" fmla="*/ 5684 h 4534"/>
                  <a:gd name="T132" fmla="+- 0 6688 6064"/>
                  <a:gd name="T133" fmla="*/ T132 w 624"/>
                  <a:gd name="T134" fmla="+- 0 5659 1437"/>
                  <a:gd name="T135" fmla="*/ 5659 h 4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624" h="4534">
                    <a:moveTo>
                      <a:pt x="624" y="4222"/>
                    </a:moveTo>
                    <a:lnTo>
                      <a:pt x="624" y="312"/>
                    </a:lnTo>
                    <a:lnTo>
                      <a:pt x="623" y="286"/>
                    </a:lnTo>
                    <a:lnTo>
                      <a:pt x="608" y="213"/>
                    </a:lnTo>
                    <a:lnTo>
                      <a:pt x="577" y="147"/>
                    </a:lnTo>
                    <a:lnTo>
                      <a:pt x="533" y="91"/>
                    </a:lnTo>
                    <a:lnTo>
                      <a:pt x="476" y="47"/>
                    </a:lnTo>
                    <a:lnTo>
                      <a:pt x="411" y="16"/>
                    </a:lnTo>
                    <a:lnTo>
                      <a:pt x="338" y="1"/>
                    </a:lnTo>
                    <a:lnTo>
                      <a:pt x="312" y="0"/>
                    </a:lnTo>
                    <a:lnTo>
                      <a:pt x="286" y="1"/>
                    </a:lnTo>
                    <a:lnTo>
                      <a:pt x="213" y="16"/>
                    </a:lnTo>
                    <a:lnTo>
                      <a:pt x="148" y="47"/>
                    </a:lnTo>
                    <a:lnTo>
                      <a:pt x="91" y="91"/>
                    </a:lnTo>
                    <a:lnTo>
                      <a:pt x="47" y="147"/>
                    </a:lnTo>
                    <a:lnTo>
                      <a:pt x="16" y="213"/>
                    </a:lnTo>
                    <a:lnTo>
                      <a:pt x="1" y="286"/>
                    </a:lnTo>
                    <a:lnTo>
                      <a:pt x="0" y="312"/>
                    </a:lnTo>
                    <a:lnTo>
                      <a:pt x="0" y="4222"/>
                    </a:lnTo>
                    <a:lnTo>
                      <a:pt x="9" y="4297"/>
                    </a:lnTo>
                    <a:lnTo>
                      <a:pt x="35" y="4365"/>
                    </a:lnTo>
                    <a:lnTo>
                      <a:pt x="75" y="4425"/>
                    </a:lnTo>
                    <a:lnTo>
                      <a:pt x="128" y="4474"/>
                    </a:lnTo>
                    <a:lnTo>
                      <a:pt x="191" y="4509"/>
                    </a:lnTo>
                    <a:lnTo>
                      <a:pt x="261" y="4530"/>
                    </a:lnTo>
                    <a:lnTo>
                      <a:pt x="312" y="4534"/>
                    </a:lnTo>
                    <a:lnTo>
                      <a:pt x="338" y="4533"/>
                    </a:lnTo>
                    <a:lnTo>
                      <a:pt x="411" y="4518"/>
                    </a:lnTo>
                    <a:lnTo>
                      <a:pt x="476" y="4487"/>
                    </a:lnTo>
                    <a:lnTo>
                      <a:pt x="533" y="4442"/>
                    </a:lnTo>
                    <a:lnTo>
                      <a:pt x="577" y="4386"/>
                    </a:lnTo>
                    <a:lnTo>
                      <a:pt x="608" y="4320"/>
                    </a:lnTo>
                    <a:lnTo>
                      <a:pt x="623" y="4247"/>
                    </a:lnTo>
                    <a:lnTo>
                      <a:pt x="624" y="422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6"/>
            <p:cNvGrpSpPr>
              <a:grpSpLocks/>
            </p:cNvGrpSpPr>
            <p:nvPr/>
          </p:nvGrpSpPr>
          <p:grpSpPr bwMode="auto">
            <a:xfrm>
              <a:off x="6076" y="1417"/>
              <a:ext cx="344" cy="4550"/>
              <a:chOff x="6076" y="1417"/>
              <a:chExt cx="344" cy="4550"/>
            </a:xfrm>
          </p:grpSpPr>
          <p:sp>
            <p:nvSpPr>
              <p:cNvPr id="33" name="Freeform 27"/>
              <p:cNvSpPr>
                <a:spLocks/>
              </p:cNvSpPr>
              <p:nvPr/>
            </p:nvSpPr>
            <p:spPr bwMode="auto">
              <a:xfrm>
                <a:off x="6076" y="1417"/>
                <a:ext cx="344" cy="4550"/>
              </a:xfrm>
              <a:custGeom>
                <a:avLst/>
                <a:gdLst>
                  <a:gd name="T0" fmla="+- 0 6420 6076"/>
                  <a:gd name="T1" fmla="*/ T0 w 344"/>
                  <a:gd name="T2" fmla="+- 0 1417 1417"/>
                  <a:gd name="T3" fmla="*/ 1417 h 4550"/>
                  <a:gd name="T4" fmla="+- 0 6420 6076"/>
                  <a:gd name="T5" fmla="*/ T4 w 344"/>
                  <a:gd name="T6" fmla="+- 0 5967 1417"/>
                  <a:gd name="T7" fmla="*/ 5967 h 4550"/>
                  <a:gd name="T8" fmla="+- 0 6076 6076"/>
                  <a:gd name="T9" fmla="*/ T8 w 344"/>
                  <a:gd name="T10" fmla="+- 0 5967 1417"/>
                  <a:gd name="T11" fmla="*/ 5967 h 4550"/>
                  <a:gd name="T12" fmla="+- 0 6076 6076"/>
                  <a:gd name="T13" fmla="*/ T12 w 344"/>
                  <a:gd name="T14" fmla="+- 0 1417 1417"/>
                  <a:gd name="T15" fmla="*/ 1417 h 4550"/>
                  <a:gd name="T16" fmla="+- 0 6420 6076"/>
                  <a:gd name="T17" fmla="*/ T16 w 344"/>
                  <a:gd name="T18" fmla="+- 0 1417 1417"/>
                  <a:gd name="T19" fmla="*/ 1417 h 4550"/>
                </a:gdLst>
                <a:ahLst/>
                <a:cxnLst>
                  <a:cxn ang="0">
                    <a:pos x="T1" y="T3"/>
                  </a:cxn>
                  <a:cxn ang="0">
                    <a:pos x="T5" y="T7"/>
                  </a:cxn>
                  <a:cxn ang="0">
                    <a:pos x="T9" y="T11"/>
                  </a:cxn>
                  <a:cxn ang="0">
                    <a:pos x="T13" y="T15"/>
                  </a:cxn>
                  <a:cxn ang="0">
                    <a:pos x="T17" y="T19"/>
                  </a:cxn>
                </a:cxnLst>
                <a:rect l="0" t="0" r="r" b="b"/>
                <a:pathLst>
                  <a:path w="344" h="4550">
                    <a:moveTo>
                      <a:pt x="344" y="0"/>
                    </a:moveTo>
                    <a:lnTo>
                      <a:pt x="344" y="4550"/>
                    </a:lnTo>
                    <a:lnTo>
                      <a:pt x="0" y="4550"/>
                    </a:lnTo>
                    <a:lnTo>
                      <a:pt x="0" y="0"/>
                    </a:lnTo>
                    <a:lnTo>
                      <a:pt x="34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8"/>
            <p:cNvGrpSpPr>
              <a:grpSpLocks/>
            </p:cNvGrpSpPr>
            <p:nvPr/>
          </p:nvGrpSpPr>
          <p:grpSpPr bwMode="auto">
            <a:xfrm>
              <a:off x="1620" y="1417"/>
              <a:ext cx="5072" cy="4566"/>
              <a:chOff x="1620" y="1417"/>
              <a:chExt cx="5072" cy="4566"/>
            </a:xfrm>
          </p:grpSpPr>
          <p:sp>
            <p:nvSpPr>
              <p:cNvPr id="32" name="Freeform 29"/>
              <p:cNvSpPr>
                <a:spLocks/>
              </p:cNvSpPr>
              <p:nvPr/>
            </p:nvSpPr>
            <p:spPr bwMode="auto">
              <a:xfrm>
                <a:off x="1620" y="1417"/>
                <a:ext cx="5072" cy="4566"/>
              </a:xfrm>
              <a:custGeom>
                <a:avLst/>
                <a:gdLst>
                  <a:gd name="T0" fmla="+- 0 6692 1620"/>
                  <a:gd name="T1" fmla="*/ T0 w 5072"/>
                  <a:gd name="T2" fmla="+- 0 3700 1417"/>
                  <a:gd name="T3" fmla="*/ 3700 h 4566"/>
                  <a:gd name="T4" fmla="+- 0 6692 1620"/>
                  <a:gd name="T5" fmla="*/ T4 w 5072"/>
                  <a:gd name="T6" fmla="+- 0 5603 1417"/>
                  <a:gd name="T7" fmla="*/ 5603 h 4566"/>
                  <a:gd name="T8" fmla="+- 0 6691 1620"/>
                  <a:gd name="T9" fmla="*/ T8 w 5072"/>
                  <a:gd name="T10" fmla="+- 0 5634 1417"/>
                  <a:gd name="T11" fmla="*/ 5634 h 4566"/>
                  <a:gd name="T12" fmla="+- 0 6681 1620"/>
                  <a:gd name="T13" fmla="*/ T12 w 5072"/>
                  <a:gd name="T14" fmla="+- 0 5694 1417"/>
                  <a:gd name="T15" fmla="*/ 5694 h 4566"/>
                  <a:gd name="T16" fmla="+- 0 6650 1620"/>
                  <a:gd name="T17" fmla="*/ T16 w 5072"/>
                  <a:gd name="T18" fmla="+- 0 5777 1417"/>
                  <a:gd name="T19" fmla="*/ 5777 h 4566"/>
                  <a:gd name="T20" fmla="+- 0 6601 1620"/>
                  <a:gd name="T21" fmla="*/ T20 w 5072"/>
                  <a:gd name="T22" fmla="+- 0 5850 1417"/>
                  <a:gd name="T23" fmla="*/ 5850 h 4566"/>
                  <a:gd name="T24" fmla="+- 0 6536 1620"/>
                  <a:gd name="T25" fmla="*/ T24 w 5072"/>
                  <a:gd name="T26" fmla="+- 0 5909 1417"/>
                  <a:gd name="T27" fmla="*/ 5909 h 4566"/>
                  <a:gd name="T28" fmla="+- 0 6460 1620"/>
                  <a:gd name="T29" fmla="*/ T28 w 5072"/>
                  <a:gd name="T30" fmla="+- 0 5953 1417"/>
                  <a:gd name="T31" fmla="*/ 5953 h 4566"/>
                  <a:gd name="T32" fmla="+- 0 6374 1620"/>
                  <a:gd name="T33" fmla="*/ T32 w 5072"/>
                  <a:gd name="T34" fmla="+- 0 5978 1417"/>
                  <a:gd name="T35" fmla="*/ 5978 h 4566"/>
                  <a:gd name="T36" fmla="+- 0 6312 1620"/>
                  <a:gd name="T37" fmla="*/ T36 w 5072"/>
                  <a:gd name="T38" fmla="+- 0 5983 1417"/>
                  <a:gd name="T39" fmla="*/ 5983 h 4566"/>
                  <a:gd name="T40" fmla="+- 0 2000 1620"/>
                  <a:gd name="T41" fmla="*/ T40 w 5072"/>
                  <a:gd name="T42" fmla="+- 0 5983 1417"/>
                  <a:gd name="T43" fmla="*/ 5983 h 4566"/>
                  <a:gd name="T44" fmla="+- 0 1938 1620"/>
                  <a:gd name="T45" fmla="*/ T44 w 5072"/>
                  <a:gd name="T46" fmla="+- 0 5978 1417"/>
                  <a:gd name="T47" fmla="*/ 5978 h 4566"/>
                  <a:gd name="T48" fmla="+- 0 1880 1620"/>
                  <a:gd name="T49" fmla="*/ T48 w 5072"/>
                  <a:gd name="T50" fmla="+- 0 5963 1417"/>
                  <a:gd name="T51" fmla="*/ 5963 h 4566"/>
                  <a:gd name="T52" fmla="+- 0 1800 1620"/>
                  <a:gd name="T53" fmla="*/ T52 w 5072"/>
                  <a:gd name="T54" fmla="+- 0 5926 1417"/>
                  <a:gd name="T55" fmla="*/ 5926 h 4566"/>
                  <a:gd name="T56" fmla="+- 0 1731 1620"/>
                  <a:gd name="T57" fmla="*/ T56 w 5072"/>
                  <a:gd name="T58" fmla="+- 0 5871 1417"/>
                  <a:gd name="T59" fmla="*/ 5871 h 4566"/>
                  <a:gd name="T60" fmla="+- 0 1677 1620"/>
                  <a:gd name="T61" fmla="*/ T60 w 5072"/>
                  <a:gd name="T62" fmla="+- 0 5803 1417"/>
                  <a:gd name="T63" fmla="*/ 5803 h 4566"/>
                  <a:gd name="T64" fmla="+- 0 1639 1620"/>
                  <a:gd name="T65" fmla="*/ T64 w 5072"/>
                  <a:gd name="T66" fmla="+- 0 5723 1417"/>
                  <a:gd name="T67" fmla="*/ 5723 h 4566"/>
                  <a:gd name="T68" fmla="+- 0 1625 1620"/>
                  <a:gd name="T69" fmla="*/ T68 w 5072"/>
                  <a:gd name="T70" fmla="+- 0 5664 1417"/>
                  <a:gd name="T71" fmla="*/ 5664 h 4566"/>
                  <a:gd name="T72" fmla="+- 0 1620 1620"/>
                  <a:gd name="T73" fmla="*/ T72 w 5072"/>
                  <a:gd name="T74" fmla="+- 0 5603 1417"/>
                  <a:gd name="T75" fmla="*/ 5603 h 4566"/>
                  <a:gd name="T76" fmla="+- 0 1620 1620"/>
                  <a:gd name="T77" fmla="*/ T76 w 5072"/>
                  <a:gd name="T78" fmla="+- 0 1797 1417"/>
                  <a:gd name="T79" fmla="*/ 1797 h 4566"/>
                  <a:gd name="T80" fmla="+- 0 1621 1620"/>
                  <a:gd name="T81" fmla="*/ T80 w 5072"/>
                  <a:gd name="T82" fmla="+- 0 1766 1417"/>
                  <a:gd name="T83" fmla="*/ 1766 h 4566"/>
                  <a:gd name="T84" fmla="+- 0 1631 1620"/>
                  <a:gd name="T85" fmla="*/ T84 w 5072"/>
                  <a:gd name="T86" fmla="+- 0 1705 1417"/>
                  <a:gd name="T87" fmla="*/ 1705 h 4566"/>
                  <a:gd name="T88" fmla="+- 0 1662 1620"/>
                  <a:gd name="T89" fmla="*/ T88 w 5072"/>
                  <a:gd name="T90" fmla="+- 0 1622 1417"/>
                  <a:gd name="T91" fmla="*/ 1622 h 4566"/>
                  <a:gd name="T92" fmla="+- 0 1711 1620"/>
                  <a:gd name="T93" fmla="*/ T92 w 5072"/>
                  <a:gd name="T94" fmla="+- 0 1550 1417"/>
                  <a:gd name="T95" fmla="*/ 1550 h 4566"/>
                  <a:gd name="T96" fmla="+- 0 1776 1620"/>
                  <a:gd name="T97" fmla="*/ T96 w 5072"/>
                  <a:gd name="T98" fmla="+- 0 1490 1417"/>
                  <a:gd name="T99" fmla="*/ 1490 h 4566"/>
                  <a:gd name="T100" fmla="+- 0 1852 1620"/>
                  <a:gd name="T101" fmla="*/ T100 w 5072"/>
                  <a:gd name="T102" fmla="+- 0 1447 1417"/>
                  <a:gd name="T103" fmla="*/ 1447 h 4566"/>
                  <a:gd name="T104" fmla="+- 0 1938 1620"/>
                  <a:gd name="T105" fmla="*/ T104 w 5072"/>
                  <a:gd name="T106" fmla="+- 0 1422 1417"/>
                  <a:gd name="T107" fmla="*/ 1422 h 4566"/>
                  <a:gd name="T108" fmla="+- 0 2000 1620"/>
                  <a:gd name="T109" fmla="*/ T108 w 5072"/>
                  <a:gd name="T110" fmla="+- 0 1417 1417"/>
                  <a:gd name="T111" fmla="*/ 1417 h 4566"/>
                  <a:gd name="T112" fmla="+- 0 6312 1620"/>
                  <a:gd name="T113" fmla="*/ T112 w 5072"/>
                  <a:gd name="T114" fmla="+- 0 1417 1417"/>
                  <a:gd name="T115" fmla="*/ 1417 h 4566"/>
                  <a:gd name="T116" fmla="+- 0 6343 1620"/>
                  <a:gd name="T117" fmla="*/ T116 w 5072"/>
                  <a:gd name="T118" fmla="+- 0 1418 1417"/>
                  <a:gd name="T119" fmla="*/ 1418 h 4566"/>
                  <a:gd name="T120" fmla="+- 0 6403 1620"/>
                  <a:gd name="T121" fmla="*/ T120 w 5072"/>
                  <a:gd name="T122" fmla="+- 0 1428 1417"/>
                  <a:gd name="T123" fmla="*/ 1428 h 4566"/>
                  <a:gd name="T124" fmla="+- 0 6487 1620"/>
                  <a:gd name="T125" fmla="*/ T124 w 5072"/>
                  <a:gd name="T126" fmla="+- 0 1459 1417"/>
                  <a:gd name="T127" fmla="*/ 1459 h 4566"/>
                  <a:gd name="T128" fmla="+- 0 6559 1620"/>
                  <a:gd name="T129" fmla="*/ T128 w 5072"/>
                  <a:gd name="T130" fmla="+- 0 1508 1417"/>
                  <a:gd name="T131" fmla="*/ 1508 h 4566"/>
                  <a:gd name="T132" fmla="+- 0 6619 1620"/>
                  <a:gd name="T133" fmla="*/ T132 w 5072"/>
                  <a:gd name="T134" fmla="+- 0 1572 1417"/>
                  <a:gd name="T135" fmla="*/ 1572 h 4566"/>
                  <a:gd name="T136" fmla="+- 0 6662 1620"/>
                  <a:gd name="T137" fmla="*/ T136 w 5072"/>
                  <a:gd name="T138" fmla="+- 0 1649 1417"/>
                  <a:gd name="T139" fmla="*/ 1649 h 4566"/>
                  <a:gd name="T140" fmla="+- 0 6687 1620"/>
                  <a:gd name="T141" fmla="*/ T140 w 5072"/>
                  <a:gd name="T142" fmla="+- 0 1735 1417"/>
                  <a:gd name="T143" fmla="*/ 1735 h 4566"/>
                  <a:gd name="T144" fmla="+- 0 6692 1620"/>
                  <a:gd name="T145" fmla="*/ T144 w 5072"/>
                  <a:gd name="T146" fmla="+- 0 1797 1417"/>
                  <a:gd name="T147" fmla="*/ 1797 h 4566"/>
                  <a:gd name="T148" fmla="+- 0 6692 1620"/>
                  <a:gd name="T149" fmla="*/ T148 w 5072"/>
                  <a:gd name="T150" fmla="+- 0 3700 1417"/>
                  <a:gd name="T151" fmla="*/ 3700 h 4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072" h="4566">
                    <a:moveTo>
                      <a:pt x="5072" y="2283"/>
                    </a:moveTo>
                    <a:lnTo>
                      <a:pt x="5072" y="4186"/>
                    </a:lnTo>
                    <a:lnTo>
                      <a:pt x="5071" y="4217"/>
                    </a:lnTo>
                    <a:lnTo>
                      <a:pt x="5061" y="4277"/>
                    </a:lnTo>
                    <a:lnTo>
                      <a:pt x="5030" y="4360"/>
                    </a:lnTo>
                    <a:lnTo>
                      <a:pt x="4981" y="4433"/>
                    </a:lnTo>
                    <a:lnTo>
                      <a:pt x="4916" y="4492"/>
                    </a:lnTo>
                    <a:lnTo>
                      <a:pt x="4840" y="4536"/>
                    </a:lnTo>
                    <a:lnTo>
                      <a:pt x="4754" y="4561"/>
                    </a:lnTo>
                    <a:lnTo>
                      <a:pt x="4692" y="4566"/>
                    </a:lnTo>
                    <a:lnTo>
                      <a:pt x="380" y="4566"/>
                    </a:lnTo>
                    <a:lnTo>
                      <a:pt x="318" y="4561"/>
                    </a:lnTo>
                    <a:lnTo>
                      <a:pt x="260" y="4546"/>
                    </a:lnTo>
                    <a:lnTo>
                      <a:pt x="180" y="4509"/>
                    </a:lnTo>
                    <a:lnTo>
                      <a:pt x="111" y="4454"/>
                    </a:lnTo>
                    <a:lnTo>
                      <a:pt x="57" y="4386"/>
                    </a:lnTo>
                    <a:lnTo>
                      <a:pt x="19" y="4306"/>
                    </a:lnTo>
                    <a:lnTo>
                      <a:pt x="5" y="4247"/>
                    </a:lnTo>
                    <a:lnTo>
                      <a:pt x="0" y="4186"/>
                    </a:lnTo>
                    <a:lnTo>
                      <a:pt x="0" y="380"/>
                    </a:lnTo>
                    <a:lnTo>
                      <a:pt x="1" y="349"/>
                    </a:lnTo>
                    <a:lnTo>
                      <a:pt x="11" y="288"/>
                    </a:lnTo>
                    <a:lnTo>
                      <a:pt x="42" y="205"/>
                    </a:lnTo>
                    <a:lnTo>
                      <a:pt x="91" y="133"/>
                    </a:lnTo>
                    <a:lnTo>
                      <a:pt x="156" y="73"/>
                    </a:lnTo>
                    <a:lnTo>
                      <a:pt x="232" y="30"/>
                    </a:lnTo>
                    <a:lnTo>
                      <a:pt x="318" y="5"/>
                    </a:lnTo>
                    <a:lnTo>
                      <a:pt x="380" y="0"/>
                    </a:lnTo>
                    <a:lnTo>
                      <a:pt x="4692" y="0"/>
                    </a:lnTo>
                    <a:lnTo>
                      <a:pt x="4723" y="1"/>
                    </a:lnTo>
                    <a:lnTo>
                      <a:pt x="4783" y="11"/>
                    </a:lnTo>
                    <a:lnTo>
                      <a:pt x="4867" y="42"/>
                    </a:lnTo>
                    <a:lnTo>
                      <a:pt x="4939" y="91"/>
                    </a:lnTo>
                    <a:lnTo>
                      <a:pt x="4999" y="155"/>
                    </a:lnTo>
                    <a:lnTo>
                      <a:pt x="5042" y="232"/>
                    </a:lnTo>
                    <a:lnTo>
                      <a:pt x="5067" y="318"/>
                    </a:lnTo>
                    <a:lnTo>
                      <a:pt x="5072" y="380"/>
                    </a:lnTo>
                    <a:lnTo>
                      <a:pt x="5072" y="228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30"/>
            <p:cNvGrpSpPr>
              <a:grpSpLocks/>
            </p:cNvGrpSpPr>
            <p:nvPr/>
          </p:nvGrpSpPr>
          <p:grpSpPr bwMode="auto">
            <a:xfrm>
              <a:off x="6064" y="6540"/>
              <a:ext cx="624" cy="4534"/>
              <a:chOff x="6064" y="6540"/>
              <a:chExt cx="624" cy="4534"/>
            </a:xfrm>
          </p:grpSpPr>
          <p:sp>
            <p:nvSpPr>
              <p:cNvPr id="31" name="Freeform 31"/>
              <p:cNvSpPr>
                <a:spLocks/>
              </p:cNvSpPr>
              <p:nvPr/>
            </p:nvSpPr>
            <p:spPr bwMode="auto">
              <a:xfrm>
                <a:off x="6064" y="6540"/>
                <a:ext cx="624" cy="4534"/>
              </a:xfrm>
              <a:custGeom>
                <a:avLst/>
                <a:gdLst>
                  <a:gd name="T0" fmla="+- 0 6688 6064"/>
                  <a:gd name="T1" fmla="*/ T0 w 624"/>
                  <a:gd name="T2" fmla="+- 0 10762 6540"/>
                  <a:gd name="T3" fmla="*/ 10762 h 4534"/>
                  <a:gd name="T4" fmla="+- 0 6688 6064"/>
                  <a:gd name="T5" fmla="*/ T4 w 624"/>
                  <a:gd name="T6" fmla="+- 0 6852 6540"/>
                  <a:gd name="T7" fmla="*/ 6852 h 4534"/>
                  <a:gd name="T8" fmla="+- 0 6679 6064"/>
                  <a:gd name="T9" fmla="*/ T8 w 624"/>
                  <a:gd name="T10" fmla="+- 0 6777 6540"/>
                  <a:gd name="T11" fmla="*/ 6777 h 4534"/>
                  <a:gd name="T12" fmla="+- 0 6653 6064"/>
                  <a:gd name="T13" fmla="*/ T12 w 624"/>
                  <a:gd name="T14" fmla="+- 0 6708 6540"/>
                  <a:gd name="T15" fmla="*/ 6708 h 4534"/>
                  <a:gd name="T16" fmla="+- 0 6613 6064"/>
                  <a:gd name="T17" fmla="*/ T16 w 624"/>
                  <a:gd name="T18" fmla="+- 0 6649 6540"/>
                  <a:gd name="T19" fmla="*/ 6649 h 4534"/>
                  <a:gd name="T20" fmla="+- 0 6560 6064"/>
                  <a:gd name="T21" fmla="*/ T20 w 624"/>
                  <a:gd name="T22" fmla="+- 0 6600 6540"/>
                  <a:gd name="T23" fmla="*/ 6600 h 4534"/>
                  <a:gd name="T24" fmla="+- 0 6498 6064"/>
                  <a:gd name="T25" fmla="*/ T24 w 624"/>
                  <a:gd name="T26" fmla="+- 0 6564 6540"/>
                  <a:gd name="T27" fmla="*/ 6564 h 4534"/>
                  <a:gd name="T28" fmla="+- 0 6427 6064"/>
                  <a:gd name="T29" fmla="*/ T28 w 624"/>
                  <a:gd name="T30" fmla="+- 0 6544 6540"/>
                  <a:gd name="T31" fmla="*/ 6544 h 4534"/>
                  <a:gd name="T32" fmla="+- 0 6376 6064"/>
                  <a:gd name="T33" fmla="*/ T32 w 624"/>
                  <a:gd name="T34" fmla="+- 0 6540 6540"/>
                  <a:gd name="T35" fmla="*/ 6540 h 4534"/>
                  <a:gd name="T36" fmla="+- 0 6350 6064"/>
                  <a:gd name="T37" fmla="*/ T36 w 624"/>
                  <a:gd name="T38" fmla="+- 0 6541 6540"/>
                  <a:gd name="T39" fmla="*/ 6541 h 4534"/>
                  <a:gd name="T40" fmla="+- 0 6277 6064"/>
                  <a:gd name="T41" fmla="*/ T40 w 624"/>
                  <a:gd name="T42" fmla="+- 0 6556 6540"/>
                  <a:gd name="T43" fmla="*/ 6556 h 4534"/>
                  <a:gd name="T44" fmla="+- 0 6212 6064"/>
                  <a:gd name="T45" fmla="*/ T44 w 624"/>
                  <a:gd name="T46" fmla="+- 0 6587 6540"/>
                  <a:gd name="T47" fmla="*/ 6587 h 4534"/>
                  <a:gd name="T48" fmla="+- 0 6155 6064"/>
                  <a:gd name="T49" fmla="*/ T48 w 624"/>
                  <a:gd name="T50" fmla="+- 0 6631 6540"/>
                  <a:gd name="T51" fmla="*/ 6631 h 4534"/>
                  <a:gd name="T52" fmla="+- 0 6111 6064"/>
                  <a:gd name="T53" fmla="*/ T52 w 624"/>
                  <a:gd name="T54" fmla="+- 0 6687 6540"/>
                  <a:gd name="T55" fmla="*/ 6687 h 4534"/>
                  <a:gd name="T56" fmla="+- 0 6080 6064"/>
                  <a:gd name="T57" fmla="*/ T56 w 624"/>
                  <a:gd name="T58" fmla="+- 0 6753 6540"/>
                  <a:gd name="T59" fmla="*/ 6753 h 4534"/>
                  <a:gd name="T60" fmla="+- 0 6065 6064"/>
                  <a:gd name="T61" fmla="*/ T60 w 624"/>
                  <a:gd name="T62" fmla="+- 0 6826 6540"/>
                  <a:gd name="T63" fmla="*/ 6826 h 4534"/>
                  <a:gd name="T64" fmla="+- 0 6064 6064"/>
                  <a:gd name="T65" fmla="*/ T64 w 624"/>
                  <a:gd name="T66" fmla="+- 0 6852 6540"/>
                  <a:gd name="T67" fmla="*/ 6852 h 4534"/>
                  <a:gd name="T68" fmla="+- 0 6064 6064"/>
                  <a:gd name="T69" fmla="*/ T68 w 624"/>
                  <a:gd name="T70" fmla="+- 0 10762 6540"/>
                  <a:gd name="T71" fmla="*/ 10762 h 4534"/>
                  <a:gd name="T72" fmla="+- 0 6073 6064"/>
                  <a:gd name="T73" fmla="*/ T72 w 624"/>
                  <a:gd name="T74" fmla="+- 0 10837 6540"/>
                  <a:gd name="T75" fmla="*/ 10837 h 4534"/>
                  <a:gd name="T76" fmla="+- 0 6099 6064"/>
                  <a:gd name="T77" fmla="*/ T76 w 624"/>
                  <a:gd name="T78" fmla="+- 0 10905 6540"/>
                  <a:gd name="T79" fmla="*/ 10905 h 4534"/>
                  <a:gd name="T80" fmla="+- 0 6139 6064"/>
                  <a:gd name="T81" fmla="*/ T80 w 624"/>
                  <a:gd name="T82" fmla="+- 0 10965 6540"/>
                  <a:gd name="T83" fmla="*/ 10965 h 4534"/>
                  <a:gd name="T84" fmla="+- 0 6192 6064"/>
                  <a:gd name="T85" fmla="*/ T84 w 624"/>
                  <a:gd name="T86" fmla="+- 0 11014 6540"/>
                  <a:gd name="T87" fmla="*/ 11014 h 4534"/>
                  <a:gd name="T88" fmla="+- 0 6255 6064"/>
                  <a:gd name="T89" fmla="*/ T88 w 624"/>
                  <a:gd name="T90" fmla="+- 0 11049 6540"/>
                  <a:gd name="T91" fmla="*/ 11049 h 4534"/>
                  <a:gd name="T92" fmla="+- 0 6325 6064"/>
                  <a:gd name="T93" fmla="*/ T92 w 624"/>
                  <a:gd name="T94" fmla="+- 0 11070 6540"/>
                  <a:gd name="T95" fmla="*/ 11070 h 4534"/>
                  <a:gd name="T96" fmla="+- 0 6376 6064"/>
                  <a:gd name="T97" fmla="*/ T96 w 624"/>
                  <a:gd name="T98" fmla="+- 0 11074 6540"/>
                  <a:gd name="T99" fmla="*/ 11074 h 4534"/>
                  <a:gd name="T100" fmla="+- 0 6402 6064"/>
                  <a:gd name="T101" fmla="*/ T100 w 624"/>
                  <a:gd name="T102" fmla="+- 0 11073 6540"/>
                  <a:gd name="T103" fmla="*/ 11073 h 4534"/>
                  <a:gd name="T104" fmla="+- 0 6475 6064"/>
                  <a:gd name="T105" fmla="*/ T104 w 624"/>
                  <a:gd name="T106" fmla="+- 0 11058 6540"/>
                  <a:gd name="T107" fmla="*/ 11058 h 4534"/>
                  <a:gd name="T108" fmla="+- 0 6540 6064"/>
                  <a:gd name="T109" fmla="*/ T108 w 624"/>
                  <a:gd name="T110" fmla="+- 0 11027 6540"/>
                  <a:gd name="T111" fmla="*/ 11027 h 4534"/>
                  <a:gd name="T112" fmla="+- 0 6597 6064"/>
                  <a:gd name="T113" fmla="*/ T112 w 624"/>
                  <a:gd name="T114" fmla="+- 0 10982 6540"/>
                  <a:gd name="T115" fmla="*/ 10982 h 4534"/>
                  <a:gd name="T116" fmla="+- 0 6641 6064"/>
                  <a:gd name="T117" fmla="*/ T116 w 624"/>
                  <a:gd name="T118" fmla="+- 0 10926 6540"/>
                  <a:gd name="T119" fmla="*/ 10926 h 4534"/>
                  <a:gd name="T120" fmla="+- 0 6672 6064"/>
                  <a:gd name="T121" fmla="*/ T120 w 624"/>
                  <a:gd name="T122" fmla="+- 0 10860 6540"/>
                  <a:gd name="T123" fmla="*/ 10860 h 4534"/>
                  <a:gd name="T124" fmla="+- 0 6687 6064"/>
                  <a:gd name="T125" fmla="*/ T124 w 624"/>
                  <a:gd name="T126" fmla="+- 0 10787 6540"/>
                  <a:gd name="T127" fmla="*/ 10787 h 4534"/>
                  <a:gd name="T128" fmla="+- 0 6688 6064"/>
                  <a:gd name="T129" fmla="*/ T128 w 624"/>
                  <a:gd name="T130" fmla="+- 0 10762 6540"/>
                  <a:gd name="T131" fmla="*/ 10762 h 4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624" h="4534">
                    <a:moveTo>
                      <a:pt x="624" y="4222"/>
                    </a:moveTo>
                    <a:lnTo>
                      <a:pt x="624" y="312"/>
                    </a:lnTo>
                    <a:lnTo>
                      <a:pt x="615" y="237"/>
                    </a:lnTo>
                    <a:lnTo>
                      <a:pt x="589" y="168"/>
                    </a:lnTo>
                    <a:lnTo>
                      <a:pt x="549" y="109"/>
                    </a:lnTo>
                    <a:lnTo>
                      <a:pt x="496" y="60"/>
                    </a:lnTo>
                    <a:lnTo>
                      <a:pt x="434" y="24"/>
                    </a:lnTo>
                    <a:lnTo>
                      <a:pt x="363" y="4"/>
                    </a:lnTo>
                    <a:lnTo>
                      <a:pt x="312" y="0"/>
                    </a:lnTo>
                    <a:lnTo>
                      <a:pt x="286" y="1"/>
                    </a:lnTo>
                    <a:lnTo>
                      <a:pt x="213" y="16"/>
                    </a:lnTo>
                    <a:lnTo>
                      <a:pt x="148" y="47"/>
                    </a:lnTo>
                    <a:lnTo>
                      <a:pt x="91" y="91"/>
                    </a:lnTo>
                    <a:lnTo>
                      <a:pt x="47" y="147"/>
                    </a:lnTo>
                    <a:lnTo>
                      <a:pt x="16" y="213"/>
                    </a:lnTo>
                    <a:lnTo>
                      <a:pt x="1" y="286"/>
                    </a:lnTo>
                    <a:lnTo>
                      <a:pt x="0" y="312"/>
                    </a:lnTo>
                    <a:lnTo>
                      <a:pt x="0" y="4222"/>
                    </a:lnTo>
                    <a:lnTo>
                      <a:pt x="9" y="4297"/>
                    </a:lnTo>
                    <a:lnTo>
                      <a:pt x="35" y="4365"/>
                    </a:lnTo>
                    <a:lnTo>
                      <a:pt x="75" y="4425"/>
                    </a:lnTo>
                    <a:lnTo>
                      <a:pt x="128" y="4474"/>
                    </a:lnTo>
                    <a:lnTo>
                      <a:pt x="191" y="4509"/>
                    </a:lnTo>
                    <a:lnTo>
                      <a:pt x="261" y="4530"/>
                    </a:lnTo>
                    <a:lnTo>
                      <a:pt x="312" y="4534"/>
                    </a:lnTo>
                    <a:lnTo>
                      <a:pt x="338" y="4533"/>
                    </a:lnTo>
                    <a:lnTo>
                      <a:pt x="411" y="4518"/>
                    </a:lnTo>
                    <a:lnTo>
                      <a:pt x="476" y="4487"/>
                    </a:lnTo>
                    <a:lnTo>
                      <a:pt x="533" y="4442"/>
                    </a:lnTo>
                    <a:lnTo>
                      <a:pt x="577" y="4386"/>
                    </a:lnTo>
                    <a:lnTo>
                      <a:pt x="608" y="4320"/>
                    </a:lnTo>
                    <a:lnTo>
                      <a:pt x="623" y="4247"/>
                    </a:lnTo>
                    <a:lnTo>
                      <a:pt x="624" y="422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32"/>
            <p:cNvGrpSpPr>
              <a:grpSpLocks/>
            </p:cNvGrpSpPr>
            <p:nvPr/>
          </p:nvGrpSpPr>
          <p:grpSpPr bwMode="auto">
            <a:xfrm>
              <a:off x="6076" y="6520"/>
              <a:ext cx="344" cy="4550"/>
              <a:chOff x="6076" y="6520"/>
              <a:chExt cx="344" cy="4550"/>
            </a:xfrm>
          </p:grpSpPr>
          <p:sp>
            <p:nvSpPr>
              <p:cNvPr id="30" name="Freeform 33"/>
              <p:cNvSpPr>
                <a:spLocks/>
              </p:cNvSpPr>
              <p:nvPr/>
            </p:nvSpPr>
            <p:spPr bwMode="auto">
              <a:xfrm>
                <a:off x="6076" y="6520"/>
                <a:ext cx="344" cy="4550"/>
              </a:xfrm>
              <a:custGeom>
                <a:avLst/>
                <a:gdLst>
                  <a:gd name="T0" fmla="+- 0 6420 6076"/>
                  <a:gd name="T1" fmla="*/ T0 w 344"/>
                  <a:gd name="T2" fmla="+- 0 6520 6520"/>
                  <a:gd name="T3" fmla="*/ 6520 h 4550"/>
                  <a:gd name="T4" fmla="+- 0 6420 6076"/>
                  <a:gd name="T5" fmla="*/ T4 w 344"/>
                  <a:gd name="T6" fmla="+- 0 11070 6520"/>
                  <a:gd name="T7" fmla="*/ 11070 h 4550"/>
                  <a:gd name="T8" fmla="+- 0 6076 6076"/>
                  <a:gd name="T9" fmla="*/ T8 w 344"/>
                  <a:gd name="T10" fmla="+- 0 11070 6520"/>
                  <a:gd name="T11" fmla="*/ 11070 h 4550"/>
                  <a:gd name="T12" fmla="+- 0 6076 6076"/>
                  <a:gd name="T13" fmla="*/ T12 w 344"/>
                  <a:gd name="T14" fmla="+- 0 6520 6520"/>
                  <a:gd name="T15" fmla="*/ 6520 h 4550"/>
                  <a:gd name="T16" fmla="+- 0 6420 6076"/>
                  <a:gd name="T17" fmla="*/ T16 w 344"/>
                  <a:gd name="T18" fmla="+- 0 6520 6520"/>
                  <a:gd name="T19" fmla="*/ 6520 h 4550"/>
                </a:gdLst>
                <a:ahLst/>
                <a:cxnLst>
                  <a:cxn ang="0">
                    <a:pos x="T1" y="T3"/>
                  </a:cxn>
                  <a:cxn ang="0">
                    <a:pos x="T5" y="T7"/>
                  </a:cxn>
                  <a:cxn ang="0">
                    <a:pos x="T9" y="T11"/>
                  </a:cxn>
                  <a:cxn ang="0">
                    <a:pos x="T13" y="T15"/>
                  </a:cxn>
                  <a:cxn ang="0">
                    <a:pos x="T17" y="T19"/>
                  </a:cxn>
                </a:cxnLst>
                <a:rect l="0" t="0" r="r" b="b"/>
                <a:pathLst>
                  <a:path w="344" h="4550">
                    <a:moveTo>
                      <a:pt x="344" y="0"/>
                    </a:moveTo>
                    <a:lnTo>
                      <a:pt x="344" y="4550"/>
                    </a:lnTo>
                    <a:lnTo>
                      <a:pt x="0" y="4550"/>
                    </a:lnTo>
                    <a:lnTo>
                      <a:pt x="0" y="0"/>
                    </a:lnTo>
                    <a:lnTo>
                      <a:pt x="34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34"/>
            <p:cNvGrpSpPr>
              <a:grpSpLocks/>
            </p:cNvGrpSpPr>
            <p:nvPr/>
          </p:nvGrpSpPr>
          <p:grpSpPr bwMode="auto">
            <a:xfrm>
              <a:off x="1620" y="6520"/>
              <a:ext cx="5072" cy="4566"/>
              <a:chOff x="1620" y="6520"/>
              <a:chExt cx="5072" cy="4566"/>
            </a:xfrm>
          </p:grpSpPr>
          <p:sp>
            <p:nvSpPr>
              <p:cNvPr id="29" name="Freeform 35"/>
              <p:cNvSpPr>
                <a:spLocks/>
              </p:cNvSpPr>
              <p:nvPr/>
            </p:nvSpPr>
            <p:spPr bwMode="auto">
              <a:xfrm>
                <a:off x="1620" y="6520"/>
                <a:ext cx="5072" cy="4566"/>
              </a:xfrm>
              <a:custGeom>
                <a:avLst/>
                <a:gdLst>
                  <a:gd name="T0" fmla="+- 0 6692 1620"/>
                  <a:gd name="T1" fmla="*/ T0 w 5072"/>
                  <a:gd name="T2" fmla="+- 0 8803 6520"/>
                  <a:gd name="T3" fmla="*/ 8803 h 4566"/>
                  <a:gd name="T4" fmla="+- 0 6692 1620"/>
                  <a:gd name="T5" fmla="*/ T4 w 5072"/>
                  <a:gd name="T6" fmla="+- 0 10706 6520"/>
                  <a:gd name="T7" fmla="*/ 10706 h 4566"/>
                  <a:gd name="T8" fmla="+- 0 6687 1620"/>
                  <a:gd name="T9" fmla="*/ T8 w 5072"/>
                  <a:gd name="T10" fmla="+- 0 10767 6520"/>
                  <a:gd name="T11" fmla="*/ 10767 h 4566"/>
                  <a:gd name="T12" fmla="+- 0 6673 1620"/>
                  <a:gd name="T13" fmla="*/ T12 w 5072"/>
                  <a:gd name="T14" fmla="+- 0 10826 6520"/>
                  <a:gd name="T15" fmla="*/ 10826 h 4566"/>
                  <a:gd name="T16" fmla="+- 0 6635 1620"/>
                  <a:gd name="T17" fmla="*/ T16 w 5072"/>
                  <a:gd name="T18" fmla="+- 0 10906 6520"/>
                  <a:gd name="T19" fmla="*/ 10906 h 4566"/>
                  <a:gd name="T20" fmla="+- 0 6581 1620"/>
                  <a:gd name="T21" fmla="*/ T20 w 5072"/>
                  <a:gd name="T22" fmla="+- 0 10974 6520"/>
                  <a:gd name="T23" fmla="*/ 10974 h 4566"/>
                  <a:gd name="T24" fmla="+- 0 6512 1620"/>
                  <a:gd name="T25" fmla="*/ T24 w 5072"/>
                  <a:gd name="T26" fmla="+- 0 11029 6520"/>
                  <a:gd name="T27" fmla="*/ 11029 h 4566"/>
                  <a:gd name="T28" fmla="+- 0 6432 1620"/>
                  <a:gd name="T29" fmla="*/ T28 w 5072"/>
                  <a:gd name="T30" fmla="+- 0 11066 6520"/>
                  <a:gd name="T31" fmla="*/ 11066 h 4566"/>
                  <a:gd name="T32" fmla="+- 0 6374 1620"/>
                  <a:gd name="T33" fmla="*/ T32 w 5072"/>
                  <a:gd name="T34" fmla="+- 0 11081 6520"/>
                  <a:gd name="T35" fmla="*/ 11081 h 4566"/>
                  <a:gd name="T36" fmla="+- 0 6312 1620"/>
                  <a:gd name="T37" fmla="*/ T36 w 5072"/>
                  <a:gd name="T38" fmla="+- 0 11086 6520"/>
                  <a:gd name="T39" fmla="*/ 11086 h 4566"/>
                  <a:gd name="T40" fmla="+- 0 2000 1620"/>
                  <a:gd name="T41" fmla="*/ T40 w 5072"/>
                  <a:gd name="T42" fmla="+- 0 11086 6520"/>
                  <a:gd name="T43" fmla="*/ 11086 h 4566"/>
                  <a:gd name="T44" fmla="+- 0 1938 1620"/>
                  <a:gd name="T45" fmla="*/ T44 w 5072"/>
                  <a:gd name="T46" fmla="+- 0 11081 6520"/>
                  <a:gd name="T47" fmla="*/ 11081 h 4566"/>
                  <a:gd name="T48" fmla="+- 0 1880 1620"/>
                  <a:gd name="T49" fmla="*/ T48 w 5072"/>
                  <a:gd name="T50" fmla="+- 0 11066 6520"/>
                  <a:gd name="T51" fmla="*/ 11066 h 4566"/>
                  <a:gd name="T52" fmla="+- 0 1800 1620"/>
                  <a:gd name="T53" fmla="*/ T52 w 5072"/>
                  <a:gd name="T54" fmla="+- 0 11029 6520"/>
                  <a:gd name="T55" fmla="*/ 11029 h 4566"/>
                  <a:gd name="T56" fmla="+- 0 1731 1620"/>
                  <a:gd name="T57" fmla="*/ T56 w 5072"/>
                  <a:gd name="T58" fmla="+- 0 10974 6520"/>
                  <a:gd name="T59" fmla="*/ 10974 h 4566"/>
                  <a:gd name="T60" fmla="+- 0 1677 1620"/>
                  <a:gd name="T61" fmla="*/ T60 w 5072"/>
                  <a:gd name="T62" fmla="+- 0 10906 6520"/>
                  <a:gd name="T63" fmla="*/ 10906 h 4566"/>
                  <a:gd name="T64" fmla="+- 0 1639 1620"/>
                  <a:gd name="T65" fmla="*/ T64 w 5072"/>
                  <a:gd name="T66" fmla="+- 0 10826 6520"/>
                  <a:gd name="T67" fmla="*/ 10826 h 4566"/>
                  <a:gd name="T68" fmla="+- 0 1625 1620"/>
                  <a:gd name="T69" fmla="*/ T68 w 5072"/>
                  <a:gd name="T70" fmla="+- 0 10767 6520"/>
                  <a:gd name="T71" fmla="*/ 10767 h 4566"/>
                  <a:gd name="T72" fmla="+- 0 1620 1620"/>
                  <a:gd name="T73" fmla="*/ T72 w 5072"/>
                  <a:gd name="T74" fmla="+- 0 10706 6520"/>
                  <a:gd name="T75" fmla="*/ 10706 h 4566"/>
                  <a:gd name="T76" fmla="+- 0 1620 1620"/>
                  <a:gd name="T77" fmla="*/ T76 w 5072"/>
                  <a:gd name="T78" fmla="+- 0 6900 6520"/>
                  <a:gd name="T79" fmla="*/ 6900 h 4566"/>
                  <a:gd name="T80" fmla="+- 0 1621 1620"/>
                  <a:gd name="T81" fmla="*/ T80 w 5072"/>
                  <a:gd name="T82" fmla="+- 0 6869 6520"/>
                  <a:gd name="T83" fmla="*/ 6869 h 4566"/>
                  <a:gd name="T84" fmla="+- 0 1631 1620"/>
                  <a:gd name="T85" fmla="*/ T84 w 5072"/>
                  <a:gd name="T86" fmla="+- 0 6808 6520"/>
                  <a:gd name="T87" fmla="*/ 6808 h 4566"/>
                  <a:gd name="T88" fmla="+- 0 1662 1620"/>
                  <a:gd name="T89" fmla="*/ T88 w 5072"/>
                  <a:gd name="T90" fmla="+- 0 6725 6520"/>
                  <a:gd name="T91" fmla="*/ 6725 h 4566"/>
                  <a:gd name="T92" fmla="+- 0 1711 1620"/>
                  <a:gd name="T93" fmla="*/ T92 w 5072"/>
                  <a:gd name="T94" fmla="+- 0 6653 6520"/>
                  <a:gd name="T95" fmla="*/ 6653 h 4566"/>
                  <a:gd name="T96" fmla="+- 0 1776 1620"/>
                  <a:gd name="T97" fmla="*/ T96 w 5072"/>
                  <a:gd name="T98" fmla="+- 0 6593 6520"/>
                  <a:gd name="T99" fmla="*/ 6593 h 4566"/>
                  <a:gd name="T100" fmla="+- 0 1852 1620"/>
                  <a:gd name="T101" fmla="*/ T100 w 5072"/>
                  <a:gd name="T102" fmla="+- 0 6550 6520"/>
                  <a:gd name="T103" fmla="*/ 6550 h 4566"/>
                  <a:gd name="T104" fmla="+- 0 1938 1620"/>
                  <a:gd name="T105" fmla="*/ T104 w 5072"/>
                  <a:gd name="T106" fmla="+- 0 6525 6520"/>
                  <a:gd name="T107" fmla="*/ 6525 h 4566"/>
                  <a:gd name="T108" fmla="+- 0 2000 1620"/>
                  <a:gd name="T109" fmla="*/ T108 w 5072"/>
                  <a:gd name="T110" fmla="+- 0 6520 6520"/>
                  <a:gd name="T111" fmla="*/ 6520 h 4566"/>
                  <a:gd name="T112" fmla="+- 0 6312 1620"/>
                  <a:gd name="T113" fmla="*/ T112 w 5072"/>
                  <a:gd name="T114" fmla="+- 0 6520 6520"/>
                  <a:gd name="T115" fmla="*/ 6520 h 4566"/>
                  <a:gd name="T116" fmla="+- 0 6374 1620"/>
                  <a:gd name="T117" fmla="*/ T116 w 5072"/>
                  <a:gd name="T118" fmla="+- 0 6525 6520"/>
                  <a:gd name="T119" fmla="*/ 6525 h 4566"/>
                  <a:gd name="T120" fmla="+- 0 6432 1620"/>
                  <a:gd name="T121" fmla="*/ T120 w 5072"/>
                  <a:gd name="T122" fmla="+- 0 6539 6520"/>
                  <a:gd name="T123" fmla="*/ 6539 h 4566"/>
                  <a:gd name="T124" fmla="+- 0 6512 1620"/>
                  <a:gd name="T125" fmla="*/ T124 w 5072"/>
                  <a:gd name="T126" fmla="+- 0 6577 6520"/>
                  <a:gd name="T127" fmla="*/ 6577 h 4566"/>
                  <a:gd name="T128" fmla="+- 0 6581 1620"/>
                  <a:gd name="T129" fmla="*/ T128 w 5072"/>
                  <a:gd name="T130" fmla="+- 0 6631 6520"/>
                  <a:gd name="T131" fmla="*/ 6631 h 4566"/>
                  <a:gd name="T132" fmla="+- 0 6635 1620"/>
                  <a:gd name="T133" fmla="*/ T132 w 5072"/>
                  <a:gd name="T134" fmla="+- 0 6700 6520"/>
                  <a:gd name="T135" fmla="*/ 6700 h 4566"/>
                  <a:gd name="T136" fmla="+- 0 6673 1620"/>
                  <a:gd name="T137" fmla="*/ T136 w 5072"/>
                  <a:gd name="T138" fmla="+- 0 6780 6520"/>
                  <a:gd name="T139" fmla="*/ 6780 h 4566"/>
                  <a:gd name="T140" fmla="+- 0 6687 1620"/>
                  <a:gd name="T141" fmla="*/ T140 w 5072"/>
                  <a:gd name="T142" fmla="+- 0 6838 6520"/>
                  <a:gd name="T143" fmla="*/ 6838 h 4566"/>
                  <a:gd name="T144" fmla="+- 0 6692 1620"/>
                  <a:gd name="T145" fmla="*/ T144 w 5072"/>
                  <a:gd name="T146" fmla="+- 0 6900 6520"/>
                  <a:gd name="T147" fmla="*/ 6900 h 4566"/>
                  <a:gd name="T148" fmla="+- 0 6692 1620"/>
                  <a:gd name="T149" fmla="*/ T148 w 5072"/>
                  <a:gd name="T150" fmla="+- 0 8803 6520"/>
                  <a:gd name="T151" fmla="*/ 8803 h 4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072" h="4566">
                    <a:moveTo>
                      <a:pt x="5072" y="2283"/>
                    </a:moveTo>
                    <a:lnTo>
                      <a:pt x="5072" y="4186"/>
                    </a:lnTo>
                    <a:lnTo>
                      <a:pt x="5067" y="4247"/>
                    </a:lnTo>
                    <a:lnTo>
                      <a:pt x="5053" y="4306"/>
                    </a:lnTo>
                    <a:lnTo>
                      <a:pt x="5015" y="4386"/>
                    </a:lnTo>
                    <a:lnTo>
                      <a:pt x="4961" y="4454"/>
                    </a:lnTo>
                    <a:lnTo>
                      <a:pt x="4892" y="4509"/>
                    </a:lnTo>
                    <a:lnTo>
                      <a:pt x="4812" y="4546"/>
                    </a:lnTo>
                    <a:lnTo>
                      <a:pt x="4754" y="4561"/>
                    </a:lnTo>
                    <a:lnTo>
                      <a:pt x="4692" y="4566"/>
                    </a:lnTo>
                    <a:lnTo>
                      <a:pt x="380" y="4566"/>
                    </a:lnTo>
                    <a:lnTo>
                      <a:pt x="318" y="4561"/>
                    </a:lnTo>
                    <a:lnTo>
                      <a:pt x="260" y="4546"/>
                    </a:lnTo>
                    <a:lnTo>
                      <a:pt x="180" y="4509"/>
                    </a:lnTo>
                    <a:lnTo>
                      <a:pt x="111" y="4454"/>
                    </a:lnTo>
                    <a:lnTo>
                      <a:pt x="57" y="4386"/>
                    </a:lnTo>
                    <a:lnTo>
                      <a:pt x="19" y="4306"/>
                    </a:lnTo>
                    <a:lnTo>
                      <a:pt x="5" y="4247"/>
                    </a:lnTo>
                    <a:lnTo>
                      <a:pt x="0" y="4186"/>
                    </a:lnTo>
                    <a:lnTo>
                      <a:pt x="0" y="380"/>
                    </a:lnTo>
                    <a:lnTo>
                      <a:pt x="1" y="349"/>
                    </a:lnTo>
                    <a:lnTo>
                      <a:pt x="11" y="288"/>
                    </a:lnTo>
                    <a:lnTo>
                      <a:pt x="42" y="205"/>
                    </a:lnTo>
                    <a:lnTo>
                      <a:pt x="91" y="133"/>
                    </a:lnTo>
                    <a:lnTo>
                      <a:pt x="156" y="73"/>
                    </a:lnTo>
                    <a:lnTo>
                      <a:pt x="232" y="30"/>
                    </a:lnTo>
                    <a:lnTo>
                      <a:pt x="318" y="5"/>
                    </a:lnTo>
                    <a:lnTo>
                      <a:pt x="380" y="0"/>
                    </a:lnTo>
                    <a:lnTo>
                      <a:pt x="4692" y="0"/>
                    </a:lnTo>
                    <a:lnTo>
                      <a:pt x="4754" y="5"/>
                    </a:lnTo>
                    <a:lnTo>
                      <a:pt x="4812" y="19"/>
                    </a:lnTo>
                    <a:lnTo>
                      <a:pt x="4892" y="57"/>
                    </a:lnTo>
                    <a:lnTo>
                      <a:pt x="4961" y="111"/>
                    </a:lnTo>
                    <a:lnTo>
                      <a:pt x="5015" y="180"/>
                    </a:lnTo>
                    <a:lnTo>
                      <a:pt x="5053" y="260"/>
                    </a:lnTo>
                    <a:lnTo>
                      <a:pt x="5067" y="318"/>
                    </a:lnTo>
                    <a:lnTo>
                      <a:pt x="5072" y="380"/>
                    </a:lnTo>
                    <a:lnTo>
                      <a:pt x="5072" y="228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36"/>
            <p:cNvGrpSpPr>
              <a:grpSpLocks/>
            </p:cNvGrpSpPr>
            <p:nvPr/>
          </p:nvGrpSpPr>
          <p:grpSpPr bwMode="auto">
            <a:xfrm>
              <a:off x="4876" y="5967"/>
              <a:ext cx="2" cy="394"/>
              <a:chOff x="4876" y="5967"/>
              <a:chExt cx="2" cy="394"/>
            </a:xfrm>
          </p:grpSpPr>
          <p:sp>
            <p:nvSpPr>
              <p:cNvPr id="28" name="Freeform 37"/>
              <p:cNvSpPr>
                <a:spLocks/>
              </p:cNvSpPr>
              <p:nvPr/>
            </p:nvSpPr>
            <p:spPr bwMode="auto">
              <a:xfrm>
                <a:off x="4876" y="5967"/>
                <a:ext cx="2" cy="394"/>
              </a:xfrm>
              <a:custGeom>
                <a:avLst/>
                <a:gdLst>
                  <a:gd name="T0" fmla="+- 0 5967 5967"/>
                  <a:gd name="T1" fmla="*/ 5967 h 394"/>
                  <a:gd name="T2" fmla="+- 0 6361 5967"/>
                  <a:gd name="T3" fmla="*/ 6361 h 394"/>
                </a:gdLst>
                <a:ahLst/>
                <a:cxnLst>
                  <a:cxn ang="0">
                    <a:pos x="0" y="T1"/>
                  </a:cxn>
                  <a:cxn ang="0">
                    <a:pos x="0" y="T3"/>
                  </a:cxn>
                </a:cxnLst>
                <a:rect l="0" t="0" r="r" b="b"/>
                <a:pathLst>
                  <a:path h="394">
                    <a:moveTo>
                      <a:pt x="0" y="0"/>
                    </a:moveTo>
                    <a:lnTo>
                      <a:pt x="0" y="394"/>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38"/>
            <p:cNvGrpSpPr>
              <a:grpSpLocks/>
            </p:cNvGrpSpPr>
            <p:nvPr/>
          </p:nvGrpSpPr>
          <p:grpSpPr bwMode="auto">
            <a:xfrm>
              <a:off x="4826" y="6326"/>
              <a:ext cx="100" cy="185"/>
              <a:chOff x="4826" y="6326"/>
              <a:chExt cx="100" cy="185"/>
            </a:xfrm>
          </p:grpSpPr>
          <p:sp>
            <p:nvSpPr>
              <p:cNvPr id="27" name="Freeform 39"/>
              <p:cNvSpPr>
                <a:spLocks/>
              </p:cNvSpPr>
              <p:nvPr/>
            </p:nvSpPr>
            <p:spPr bwMode="auto">
              <a:xfrm>
                <a:off x="4826" y="6326"/>
                <a:ext cx="100" cy="185"/>
              </a:xfrm>
              <a:custGeom>
                <a:avLst/>
                <a:gdLst>
                  <a:gd name="T0" fmla="+- 0 4926 4826"/>
                  <a:gd name="T1" fmla="*/ T0 w 100"/>
                  <a:gd name="T2" fmla="+- 0 6326 6326"/>
                  <a:gd name="T3" fmla="*/ 6326 h 185"/>
                  <a:gd name="T4" fmla="+- 0 4891 4826"/>
                  <a:gd name="T5" fmla="*/ T4 w 100"/>
                  <a:gd name="T6" fmla="+- 0 6343 6326"/>
                  <a:gd name="T7" fmla="*/ 6343 h 185"/>
                  <a:gd name="T8" fmla="+- 0 4861 4826"/>
                  <a:gd name="T9" fmla="*/ T8 w 100"/>
                  <a:gd name="T10" fmla="+- 0 6343 6326"/>
                  <a:gd name="T11" fmla="*/ 6343 h 185"/>
                  <a:gd name="T12" fmla="+- 0 4826 4826"/>
                  <a:gd name="T13" fmla="*/ T12 w 100"/>
                  <a:gd name="T14" fmla="+- 0 6326 6326"/>
                  <a:gd name="T15" fmla="*/ 6326 h 185"/>
                  <a:gd name="T16" fmla="+- 0 4876 4826"/>
                  <a:gd name="T17" fmla="*/ T16 w 100"/>
                  <a:gd name="T18" fmla="+- 0 6511 6326"/>
                  <a:gd name="T19" fmla="*/ 6511 h 185"/>
                  <a:gd name="T20" fmla="+- 0 4926 4826"/>
                  <a:gd name="T21" fmla="*/ T20 w 100"/>
                  <a:gd name="T22" fmla="+- 0 6326 6326"/>
                  <a:gd name="T23" fmla="*/ 6326 h 185"/>
                </a:gdLst>
                <a:ahLst/>
                <a:cxnLst>
                  <a:cxn ang="0">
                    <a:pos x="T1" y="T3"/>
                  </a:cxn>
                  <a:cxn ang="0">
                    <a:pos x="T5" y="T7"/>
                  </a:cxn>
                  <a:cxn ang="0">
                    <a:pos x="T9" y="T11"/>
                  </a:cxn>
                  <a:cxn ang="0">
                    <a:pos x="T13" y="T15"/>
                  </a:cxn>
                  <a:cxn ang="0">
                    <a:pos x="T17" y="T19"/>
                  </a:cxn>
                  <a:cxn ang="0">
                    <a:pos x="T21" y="T23"/>
                  </a:cxn>
                </a:cxnLst>
                <a:rect l="0" t="0" r="r" b="b"/>
                <a:pathLst>
                  <a:path w="100" h="185">
                    <a:moveTo>
                      <a:pt x="100" y="0"/>
                    </a:moveTo>
                    <a:lnTo>
                      <a:pt x="65" y="17"/>
                    </a:lnTo>
                    <a:lnTo>
                      <a:pt x="35" y="17"/>
                    </a:lnTo>
                    <a:lnTo>
                      <a:pt x="0" y="0"/>
                    </a:lnTo>
                    <a:lnTo>
                      <a:pt x="50" y="185"/>
                    </a:lnTo>
                    <a:lnTo>
                      <a:pt x="10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37035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solidFill>
            <a:srgbClr val="FFFF00"/>
          </a:solidFill>
        </p:spPr>
        <p:txBody>
          <a:bodyPr/>
          <a:lstStyle/>
          <a:p>
            <a:pPr algn="ctr"/>
            <a:endParaRPr lang="en-US" dirty="0" smtClean="0"/>
          </a:p>
          <a:p>
            <a:pPr algn="ctr"/>
            <a:endParaRPr lang="en-US" dirty="0"/>
          </a:p>
          <a:p>
            <a:pPr algn="ctr"/>
            <a:endParaRPr lang="en-US" dirty="0" smtClean="0"/>
          </a:p>
          <a:p>
            <a:pPr marL="0" indent="0" algn="ctr">
              <a:buNone/>
            </a:pPr>
            <a:r>
              <a:rPr lang="en-US" dirty="0" smtClean="0">
                <a:solidFill>
                  <a:srgbClr val="020202"/>
                </a:solidFill>
              </a:rPr>
              <a:t>Cause</a:t>
            </a:r>
            <a:r>
              <a:rPr lang="en-US" dirty="0" smtClean="0"/>
              <a:t> </a:t>
            </a:r>
            <a:endParaRPr lang="en-US" dirty="0"/>
          </a:p>
        </p:txBody>
      </p:sp>
      <p:sp>
        <p:nvSpPr>
          <p:cNvPr id="4" name="Content Placeholder 3"/>
          <p:cNvSpPr>
            <a:spLocks noGrp="1"/>
          </p:cNvSpPr>
          <p:nvPr>
            <p:ph sz="half" idx="2"/>
          </p:nvPr>
        </p:nvSpPr>
        <p:spPr>
          <a:solidFill>
            <a:srgbClr val="31D105"/>
          </a:solidFill>
        </p:spPr>
        <p:txBody>
          <a:bodyPr/>
          <a:lstStyle/>
          <a:p>
            <a:endParaRPr lang="en-US" dirty="0" smtClean="0"/>
          </a:p>
          <a:p>
            <a:endParaRPr lang="en-US" dirty="0"/>
          </a:p>
          <a:p>
            <a:endParaRPr lang="en-US" dirty="0" smtClean="0"/>
          </a:p>
          <a:p>
            <a:pPr marL="457200" lvl="1" indent="0" algn="ctr">
              <a:buNone/>
            </a:pPr>
            <a:r>
              <a:rPr lang="en-US" dirty="0" smtClean="0">
                <a:solidFill>
                  <a:srgbClr val="020202"/>
                </a:solidFill>
              </a:rPr>
              <a:t>Effect</a:t>
            </a:r>
            <a:endParaRPr lang="en-US" dirty="0">
              <a:solidFill>
                <a:srgbClr val="020202"/>
              </a:solidFill>
            </a:endParaRPr>
          </a:p>
        </p:txBody>
      </p:sp>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32</a:t>
            </a:fld>
            <a:endParaRPr lang="en-US" sz="1400" dirty="0"/>
          </a:p>
        </p:txBody>
      </p:sp>
      <p:sp>
        <p:nvSpPr>
          <p:cNvPr id="6" name="Title 1"/>
          <p:cNvSpPr>
            <a:spLocks noGrp="1"/>
          </p:cNvSpPr>
          <p:nvPr>
            <p:ph type="title"/>
          </p:nvPr>
        </p:nvSpPr>
        <p:spPr>
          <a:xfrm>
            <a:off x="449735" y="76200"/>
            <a:ext cx="7772400" cy="609600"/>
          </a:xfrm>
        </p:spPr>
        <p:txBody>
          <a:bodyPr/>
          <a:lstStyle/>
          <a:p>
            <a:pPr algn="ctr"/>
            <a:r>
              <a:rPr lang="en-US" dirty="0" smtClean="0"/>
              <a:t>Wall of Cause and Effect</a:t>
            </a:r>
            <a:endParaRPr lang="en-US" dirty="0"/>
          </a:p>
        </p:txBody>
      </p:sp>
      <p:sp>
        <p:nvSpPr>
          <p:cNvPr id="7" name="Curved Left Arrow 6"/>
          <p:cNvSpPr/>
          <p:nvPr/>
        </p:nvSpPr>
        <p:spPr bwMode="auto">
          <a:xfrm rot="5400000">
            <a:off x="3933768" y="5002799"/>
            <a:ext cx="838200" cy="1847736"/>
          </a:xfrm>
          <a:prstGeom prst="curvedLeftArrow">
            <a:avLst/>
          </a:prstGeom>
          <a:solidFill>
            <a:srgbClr val="02020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Curved Left Arrow 7"/>
          <p:cNvSpPr/>
          <p:nvPr/>
        </p:nvSpPr>
        <p:spPr bwMode="auto">
          <a:xfrm rot="16200000">
            <a:off x="4009968" y="104832"/>
            <a:ext cx="838200" cy="1847736"/>
          </a:xfrm>
          <a:prstGeom prst="curvedLeftArrow">
            <a:avLst/>
          </a:prstGeom>
          <a:solidFill>
            <a:srgbClr val="02020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795301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609600"/>
          </a:xfrm>
        </p:spPr>
        <p:txBody>
          <a:bodyPr/>
          <a:lstStyle/>
          <a:p>
            <a:pPr algn="ctr"/>
            <a:r>
              <a:rPr lang="en-US" dirty="0" smtClean="0"/>
              <a:t>Compare &amp; Contrast</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33</a:t>
            </a:fld>
            <a:endParaRPr lang="en-US" sz="14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124200" cy="458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7814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descr="http://t1.gstatic.com/images?q=tbn:ANd9GcQcjDbijZa7-0qbrEwC5OerAJgabDC_o6md_cvnEV51qJnV8E8YU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321856"/>
            <a:ext cx="4343400" cy="315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19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609600"/>
          </a:xfrm>
        </p:spPr>
        <p:txBody>
          <a:bodyPr/>
          <a:lstStyle/>
          <a:p>
            <a:pPr algn="ctr"/>
            <a:r>
              <a:rPr lang="en-US" dirty="0" smtClean="0"/>
              <a:t>Examples of Test Taking Skills</a:t>
            </a:r>
            <a:endParaRPr lang="en-US" dirty="0"/>
          </a:p>
        </p:txBody>
      </p:sp>
      <p:sp>
        <p:nvSpPr>
          <p:cNvPr id="3" name="Content Placeholder 2"/>
          <p:cNvSpPr>
            <a:spLocks noGrp="1"/>
          </p:cNvSpPr>
          <p:nvPr>
            <p:ph idx="1"/>
          </p:nvPr>
        </p:nvSpPr>
        <p:spPr>
          <a:xfrm>
            <a:off x="368300" y="838200"/>
            <a:ext cx="4297680" cy="5257800"/>
          </a:xfrm>
        </p:spPr>
        <p:txBody>
          <a:bodyPr/>
          <a:lstStyle/>
          <a:p>
            <a:r>
              <a:rPr lang="en-US" sz="2000" dirty="0" smtClean="0">
                <a:solidFill>
                  <a:srgbClr val="020202"/>
                </a:solidFill>
              </a:rPr>
              <a:t>Rereading </a:t>
            </a:r>
          </a:p>
          <a:p>
            <a:r>
              <a:rPr lang="en-US" sz="2000" dirty="0" smtClean="0">
                <a:solidFill>
                  <a:srgbClr val="020202"/>
                </a:solidFill>
              </a:rPr>
              <a:t>Summarizing</a:t>
            </a:r>
          </a:p>
          <a:p>
            <a:r>
              <a:rPr lang="en-US" sz="2000" dirty="0" smtClean="0">
                <a:solidFill>
                  <a:srgbClr val="020202"/>
                </a:solidFill>
              </a:rPr>
              <a:t>Paraphrase</a:t>
            </a:r>
          </a:p>
          <a:p>
            <a:r>
              <a:rPr lang="en-US" sz="2000" dirty="0" smtClean="0">
                <a:solidFill>
                  <a:srgbClr val="020202"/>
                </a:solidFill>
              </a:rPr>
              <a:t>Predict and Confirm</a:t>
            </a:r>
          </a:p>
          <a:p>
            <a:r>
              <a:rPr lang="en-US" sz="2000" dirty="0" smtClean="0">
                <a:solidFill>
                  <a:srgbClr val="020202"/>
                </a:solidFill>
              </a:rPr>
              <a:t>Skip, Read On, and Go Back</a:t>
            </a:r>
          </a:p>
          <a:p>
            <a:r>
              <a:rPr lang="en-US" sz="2000" dirty="0" smtClean="0">
                <a:solidFill>
                  <a:srgbClr val="020202"/>
                </a:solidFill>
              </a:rPr>
              <a:t>Stop and Review (summarize)</a:t>
            </a:r>
          </a:p>
          <a:p>
            <a:r>
              <a:rPr lang="en-US" sz="2000" dirty="0" smtClean="0">
                <a:solidFill>
                  <a:srgbClr val="020202"/>
                </a:solidFill>
              </a:rPr>
              <a:t>Drawing Conclusions</a:t>
            </a:r>
          </a:p>
          <a:p>
            <a:r>
              <a:rPr lang="en-US" sz="2000" dirty="0" smtClean="0">
                <a:solidFill>
                  <a:srgbClr val="020202"/>
                </a:solidFill>
              </a:rPr>
              <a:t>Paraphrase</a:t>
            </a:r>
          </a:p>
          <a:p>
            <a:r>
              <a:rPr lang="en-US" sz="2000" dirty="0" smtClean="0">
                <a:solidFill>
                  <a:srgbClr val="020202"/>
                </a:solidFill>
              </a:rPr>
              <a:t>Cause/Effect relationships</a:t>
            </a:r>
          </a:p>
          <a:p>
            <a:r>
              <a:rPr lang="en-US" sz="2000" dirty="0" smtClean="0">
                <a:solidFill>
                  <a:srgbClr val="020202"/>
                </a:solidFill>
              </a:rPr>
              <a:t>Compare/Contrast</a:t>
            </a:r>
          </a:p>
          <a:p>
            <a:r>
              <a:rPr lang="en-US" sz="2000" dirty="0" smtClean="0">
                <a:solidFill>
                  <a:srgbClr val="020202"/>
                </a:solidFill>
              </a:rPr>
              <a:t>Author’s purpose</a:t>
            </a:r>
            <a:endParaRPr lang="en-US" sz="2000" dirty="0">
              <a:solidFill>
                <a:srgbClr val="020202"/>
              </a:solidFill>
            </a:endParaRPr>
          </a:p>
          <a:p>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34</a:t>
            </a:fld>
            <a:endParaRPr lang="en-US" sz="1400" dirty="0"/>
          </a:p>
        </p:txBody>
      </p:sp>
      <p:sp>
        <p:nvSpPr>
          <p:cNvPr id="5" name="Content Placeholder 2"/>
          <p:cNvSpPr txBox="1">
            <a:spLocks/>
          </p:cNvSpPr>
          <p:nvPr/>
        </p:nvSpPr>
        <p:spPr bwMode="auto">
          <a:xfrm>
            <a:off x="4691380" y="990600"/>
            <a:ext cx="41478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60000"/>
              </a:spcBef>
              <a:spcAft>
                <a:spcPct val="0"/>
              </a:spcAft>
              <a:buFont typeface="Wingdings" pitchFamily="2" charset="2"/>
              <a:buChar char="§"/>
              <a:defRPr sz="2200">
                <a:solidFill>
                  <a:schemeClr val="tx1"/>
                </a:solidFill>
                <a:latin typeface="+mn-lt"/>
                <a:ea typeface="MS PGothic" pitchFamily="34" charset="-128"/>
                <a:cs typeface="ＭＳ Ｐゴシック"/>
              </a:defRPr>
            </a:lvl1pPr>
            <a:lvl2pPr marL="739775" indent="-282575" algn="l" rtl="0" eaLnBrk="0" fontAlgn="base" hangingPunct="0">
              <a:lnSpc>
                <a:spcPct val="95000"/>
              </a:lnSpc>
              <a:spcBef>
                <a:spcPct val="20000"/>
              </a:spcBef>
              <a:spcAft>
                <a:spcPct val="0"/>
              </a:spcAft>
              <a:buClr>
                <a:schemeClr val="hlink"/>
              </a:buClr>
              <a:buChar char="&gt;"/>
              <a:defRPr sz="2000">
                <a:solidFill>
                  <a:schemeClr val="tx1"/>
                </a:solidFill>
                <a:latin typeface="+mn-lt"/>
                <a:ea typeface="MS PGothic" pitchFamily="34" charset="-128"/>
                <a:cs typeface="ＭＳ Ｐゴシック"/>
              </a:defRPr>
            </a:lvl2pPr>
            <a:lvl3pPr marL="1081088" indent="-227013" algn="l" rtl="0" eaLnBrk="0" fontAlgn="base" hangingPunct="0">
              <a:lnSpc>
                <a:spcPct val="95000"/>
              </a:lnSpc>
              <a:spcBef>
                <a:spcPct val="20000"/>
              </a:spcBef>
              <a:spcAft>
                <a:spcPct val="0"/>
              </a:spcAft>
              <a:buClr>
                <a:schemeClr val="accent1"/>
              </a:buClr>
              <a:buFont typeface="Wingdings" pitchFamily="2" charset="2"/>
              <a:buChar char="§"/>
              <a:defRPr sz="2000">
                <a:solidFill>
                  <a:schemeClr val="tx1"/>
                </a:solidFill>
                <a:latin typeface="+mn-lt"/>
                <a:ea typeface="MS PGothic" pitchFamily="34" charset="-128"/>
                <a:cs typeface="ＭＳ Ｐゴシック"/>
              </a:defRPr>
            </a:lvl3pPr>
            <a:lvl4pPr marL="1363663" indent="-168275" algn="l" rtl="0" eaLnBrk="0" fontAlgn="base" hangingPunct="0">
              <a:lnSpc>
                <a:spcPct val="95000"/>
              </a:lnSpc>
              <a:spcBef>
                <a:spcPct val="20000"/>
              </a:spcBef>
              <a:spcAft>
                <a:spcPct val="0"/>
              </a:spcAft>
              <a:buClr>
                <a:schemeClr val="accent2"/>
              </a:buClr>
              <a:buFont typeface="Times" pitchFamily="18" charset="0"/>
              <a:buChar char="•"/>
              <a:defRPr>
                <a:solidFill>
                  <a:schemeClr val="tx1"/>
                </a:solidFill>
                <a:latin typeface="+mn-lt"/>
                <a:ea typeface="MS PGothic" pitchFamily="34" charset="-128"/>
                <a:cs typeface="ＭＳ Ｐゴシック"/>
              </a:defRPr>
            </a:lvl4pPr>
            <a:lvl5pPr marL="1701800" indent="-223838" algn="l" rtl="0" eaLnBrk="0" fontAlgn="base" hangingPunct="0">
              <a:lnSpc>
                <a:spcPct val="95000"/>
              </a:lnSpc>
              <a:spcBef>
                <a:spcPct val="20000"/>
              </a:spcBef>
              <a:spcAft>
                <a:spcPct val="0"/>
              </a:spcAft>
              <a:buClr>
                <a:schemeClr val="folHlink"/>
              </a:buClr>
              <a:buChar char="»"/>
              <a:defRPr>
                <a:solidFill>
                  <a:schemeClr val="tx1"/>
                </a:solidFill>
                <a:latin typeface="+mn-lt"/>
                <a:ea typeface="MS PGothic" pitchFamily="34" charset="-128"/>
                <a:cs typeface="ＭＳ Ｐゴシック"/>
              </a:defRPr>
            </a:lvl5pPr>
            <a:lvl6pPr marL="21590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6pPr>
            <a:lvl7pPr marL="26162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7pPr>
            <a:lvl8pPr marL="30734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8pPr>
            <a:lvl9pPr marL="35306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9pPr>
          </a:lstStyle>
          <a:p>
            <a:r>
              <a:rPr lang="en-US" sz="2000" kern="0" dirty="0" smtClean="0">
                <a:solidFill>
                  <a:srgbClr val="020202"/>
                </a:solidFill>
              </a:rPr>
              <a:t>Questioning the text</a:t>
            </a:r>
          </a:p>
          <a:p>
            <a:r>
              <a:rPr lang="en-US" sz="2000" kern="0" dirty="0" smtClean="0">
                <a:solidFill>
                  <a:srgbClr val="020202"/>
                </a:solidFill>
              </a:rPr>
              <a:t>Questioning the author</a:t>
            </a:r>
          </a:p>
          <a:p>
            <a:r>
              <a:rPr lang="en-US" sz="2000" kern="0" dirty="0" smtClean="0">
                <a:solidFill>
                  <a:srgbClr val="020202"/>
                </a:solidFill>
              </a:rPr>
              <a:t>Context Clues</a:t>
            </a:r>
          </a:p>
          <a:p>
            <a:r>
              <a:rPr lang="en-US" sz="2000" kern="0" dirty="0" smtClean="0">
                <a:solidFill>
                  <a:srgbClr val="020202"/>
                </a:solidFill>
              </a:rPr>
              <a:t>Process of elimination</a:t>
            </a:r>
          </a:p>
          <a:p>
            <a:r>
              <a:rPr lang="en-US" sz="2000" dirty="0">
                <a:solidFill>
                  <a:srgbClr val="020202"/>
                </a:solidFill>
              </a:rPr>
              <a:t>Inference </a:t>
            </a:r>
          </a:p>
          <a:p>
            <a:r>
              <a:rPr lang="en-US" sz="2000" dirty="0">
                <a:solidFill>
                  <a:srgbClr val="020202"/>
                </a:solidFill>
              </a:rPr>
              <a:t>Drawing conclusions</a:t>
            </a:r>
          </a:p>
          <a:p>
            <a:r>
              <a:rPr lang="en-US" sz="2000" dirty="0">
                <a:solidFill>
                  <a:srgbClr val="020202"/>
                </a:solidFill>
              </a:rPr>
              <a:t>Using Context Clues</a:t>
            </a:r>
          </a:p>
          <a:p>
            <a:r>
              <a:rPr lang="en-US" sz="2000" dirty="0">
                <a:solidFill>
                  <a:srgbClr val="020202"/>
                </a:solidFill>
              </a:rPr>
              <a:t>Summarizing</a:t>
            </a:r>
          </a:p>
          <a:p>
            <a:r>
              <a:rPr lang="en-US" sz="2000" dirty="0">
                <a:solidFill>
                  <a:srgbClr val="020202"/>
                </a:solidFill>
              </a:rPr>
              <a:t>Predict and </a:t>
            </a:r>
            <a:r>
              <a:rPr lang="en-US" sz="2000" dirty="0" smtClean="0">
                <a:solidFill>
                  <a:srgbClr val="020202"/>
                </a:solidFill>
              </a:rPr>
              <a:t>Confirm</a:t>
            </a:r>
          </a:p>
          <a:p>
            <a:r>
              <a:rPr lang="en-US" sz="2000" dirty="0" smtClean="0">
                <a:solidFill>
                  <a:srgbClr val="020202"/>
                </a:solidFill>
              </a:rPr>
              <a:t>Think Aloud</a:t>
            </a:r>
          </a:p>
          <a:p>
            <a:r>
              <a:rPr lang="en-US" sz="2000" dirty="0" smtClean="0">
                <a:solidFill>
                  <a:srgbClr val="020202"/>
                </a:solidFill>
              </a:rPr>
              <a:t>Details </a:t>
            </a:r>
            <a:endParaRPr lang="en-US" sz="2000" dirty="0">
              <a:solidFill>
                <a:srgbClr val="020202"/>
              </a:solidFill>
            </a:endParaRPr>
          </a:p>
          <a:p>
            <a:endParaRPr lang="en-US" kern="0" dirty="0" smtClean="0">
              <a:solidFill>
                <a:srgbClr val="020202"/>
              </a:solidFill>
            </a:endParaRPr>
          </a:p>
          <a:p>
            <a:endParaRPr lang="en-US" kern="0" dirty="0"/>
          </a:p>
        </p:txBody>
      </p:sp>
    </p:spTree>
    <p:extLst>
      <p:ext uri="{BB962C8B-B14F-4D97-AF65-F5344CB8AC3E}">
        <p14:creationId xmlns:p14="http://schemas.microsoft.com/office/powerpoint/2010/main" val="66890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bwMode="auto">
          <a:xfrm>
            <a:off x="581025" y="152400"/>
            <a:ext cx="8042276" cy="959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marL="168275" algn="ctr"/>
            <a:r>
              <a:rPr lang="en-US" sz="3600" dirty="0" smtClean="0">
                <a:solidFill>
                  <a:schemeClr val="tx2">
                    <a:lumMod val="50000"/>
                  </a:schemeClr>
                </a:solidFill>
                <a:latin typeface="Century Gothic"/>
                <a:cs typeface="Century Gothic"/>
              </a:rPr>
              <a:t/>
            </a:r>
            <a:br>
              <a:rPr lang="en-US" sz="3600" dirty="0" smtClean="0">
                <a:solidFill>
                  <a:schemeClr val="tx2">
                    <a:lumMod val="50000"/>
                  </a:schemeClr>
                </a:solidFill>
                <a:latin typeface="Century Gothic"/>
                <a:cs typeface="Century Gothic"/>
              </a:rPr>
            </a:br>
            <a:r>
              <a:rPr lang="en-US" sz="3600" dirty="0" smtClean="0">
                <a:solidFill>
                  <a:schemeClr val="tx2">
                    <a:lumMod val="50000"/>
                  </a:schemeClr>
                </a:solidFill>
                <a:latin typeface="Century Gothic"/>
                <a:cs typeface="Century Gothic"/>
              </a:rPr>
              <a:t>Lunch</a:t>
            </a:r>
            <a:br>
              <a:rPr lang="en-US" sz="3600" dirty="0" smtClean="0">
                <a:solidFill>
                  <a:schemeClr val="tx2">
                    <a:lumMod val="50000"/>
                  </a:schemeClr>
                </a:solidFill>
                <a:latin typeface="Century Gothic"/>
                <a:cs typeface="Century Gothic"/>
              </a:rPr>
            </a:br>
            <a:endParaRPr lang="en-US" sz="2400" dirty="0">
              <a:solidFill>
                <a:schemeClr val="tx2">
                  <a:lumMod val="50000"/>
                </a:schemeClr>
              </a:solidFill>
              <a:latin typeface="Century Gothic"/>
              <a:cs typeface="Century Gothic"/>
            </a:endParaRPr>
          </a:p>
        </p:txBody>
      </p:sp>
      <p:sp>
        <p:nvSpPr>
          <p:cNvPr id="2" name="Slide Number Placeholder 1"/>
          <p:cNvSpPr>
            <a:spLocks noGrp="1"/>
          </p:cNvSpPr>
          <p:nvPr>
            <p:ph type="sldNum" sz="quarter" idx="4294967295"/>
          </p:nvPr>
        </p:nvSpPr>
        <p:spPr>
          <a:xfrm>
            <a:off x="7897906" y="6275668"/>
            <a:ext cx="990600" cy="365125"/>
          </a:xfrm>
          <a:prstGeom prst="rect">
            <a:avLst/>
          </a:prstGeom>
        </p:spPr>
        <p:txBody>
          <a:bodyPr/>
          <a:lstStyle/>
          <a:p>
            <a:fld id="{13435CDA-F3B5-6C44-9F67-393061AAD1B6}" type="slidenum">
              <a:rPr lang="en-US" sz="1400" smtClean="0"/>
              <a:pPr/>
              <a:t>35</a:t>
            </a:fld>
            <a:endParaRPr lang="en-US" sz="1400" dirty="0"/>
          </a:p>
        </p:txBody>
      </p:sp>
      <p:sp>
        <p:nvSpPr>
          <p:cNvPr id="3" name="Rounded Rectangle 2"/>
          <p:cNvSpPr/>
          <p:nvPr/>
        </p:nvSpPr>
        <p:spPr bwMode="auto">
          <a:xfrm>
            <a:off x="152400" y="5943600"/>
            <a:ext cx="914400" cy="914400"/>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grpSp>
        <p:nvGrpSpPr>
          <p:cNvPr id="4" name="Group 2"/>
          <p:cNvGrpSpPr>
            <a:grpSpLocks/>
          </p:cNvGrpSpPr>
          <p:nvPr/>
        </p:nvGrpSpPr>
        <p:grpSpPr bwMode="auto">
          <a:xfrm>
            <a:off x="158750" y="6040438"/>
            <a:ext cx="8985250" cy="817562"/>
            <a:chOff x="251" y="9513"/>
            <a:chExt cx="14149" cy="1287"/>
          </a:xfrm>
        </p:grpSpPr>
        <p:grpSp>
          <p:nvGrpSpPr>
            <p:cNvPr id="5" name="Group 3"/>
            <p:cNvGrpSpPr>
              <a:grpSpLocks/>
            </p:cNvGrpSpPr>
            <p:nvPr/>
          </p:nvGrpSpPr>
          <p:grpSpPr bwMode="auto">
            <a:xfrm>
              <a:off x="2145" y="10200"/>
              <a:ext cx="12255" cy="600"/>
              <a:chOff x="2145" y="10200"/>
              <a:chExt cx="12255" cy="600"/>
            </a:xfrm>
          </p:grpSpPr>
          <p:sp>
            <p:nvSpPr>
              <p:cNvPr id="8" name="Freeform 4"/>
              <p:cNvSpPr>
                <a:spLocks/>
              </p:cNvSpPr>
              <p:nvPr/>
            </p:nvSpPr>
            <p:spPr bwMode="auto">
              <a:xfrm>
                <a:off x="2145" y="10200"/>
                <a:ext cx="12255" cy="600"/>
              </a:xfrm>
              <a:custGeom>
                <a:avLst/>
                <a:gdLst>
                  <a:gd name="T0" fmla="+- 0 14400 2145"/>
                  <a:gd name="T1" fmla="*/ T0 w 12255"/>
                  <a:gd name="T2" fmla="+- 0 10800 10200"/>
                  <a:gd name="T3" fmla="*/ 10800 h 600"/>
                  <a:gd name="T4" fmla="+- 0 14400 2145"/>
                  <a:gd name="T5" fmla="*/ T4 w 12255"/>
                  <a:gd name="T6" fmla="+- 0 10200 10200"/>
                  <a:gd name="T7" fmla="*/ 10200 h 600"/>
                  <a:gd name="T8" fmla="+- 0 2145 2145"/>
                  <a:gd name="T9" fmla="*/ T8 w 12255"/>
                  <a:gd name="T10" fmla="+- 0 10200 10200"/>
                  <a:gd name="T11" fmla="*/ 10200 h 600"/>
                  <a:gd name="T12" fmla="+- 0 2145 2145"/>
                  <a:gd name="T13" fmla="*/ T12 w 12255"/>
                  <a:gd name="T14" fmla="+- 0 10800 10200"/>
                  <a:gd name="T15" fmla="*/ 10800 h 600"/>
                  <a:gd name="T16" fmla="+- 0 14400 2145"/>
                  <a:gd name="T17" fmla="*/ T16 w 12255"/>
                  <a:gd name="T18" fmla="+- 0 10800 10200"/>
                  <a:gd name="T19" fmla="*/ 10800 h 600"/>
                </a:gdLst>
                <a:ahLst/>
                <a:cxnLst>
                  <a:cxn ang="0">
                    <a:pos x="T1" y="T3"/>
                  </a:cxn>
                  <a:cxn ang="0">
                    <a:pos x="T5" y="T7"/>
                  </a:cxn>
                  <a:cxn ang="0">
                    <a:pos x="T9" y="T11"/>
                  </a:cxn>
                  <a:cxn ang="0">
                    <a:pos x="T13" y="T15"/>
                  </a:cxn>
                  <a:cxn ang="0">
                    <a:pos x="T17" y="T19"/>
                  </a:cxn>
                </a:cxnLst>
                <a:rect l="0" t="0" r="r" b="b"/>
                <a:pathLst>
                  <a:path w="12255" h="600">
                    <a:moveTo>
                      <a:pt x="12255" y="600"/>
                    </a:moveTo>
                    <a:lnTo>
                      <a:pt x="12255" y="0"/>
                    </a:lnTo>
                    <a:lnTo>
                      <a:pt x="0" y="0"/>
                    </a:lnTo>
                    <a:lnTo>
                      <a:pt x="0" y="600"/>
                    </a:lnTo>
                    <a:lnTo>
                      <a:pt x="12255" y="600"/>
                    </a:lnTo>
                  </a:path>
                </a:pathLst>
              </a:custGeom>
              <a:solidFill>
                <a:srgbClr val="66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5"/>
            <p:cNvGrpSpPr>
              <a:grpSpLocks/>
            </p:cNvGrpSpPr>
            <p:nvPr/>
          </p:nvGrpSpPr>
          <p:grpSpPr bwMode="auto">
            <a:xfrm>
              <a:off x="1510" y="10200"/>
              <a:ext cx="643" cy="600"/>
              <a:chOff x="1510" y="10200"/>
              <a:chExt cx="643" cy="600"/>
            </a:xfrm>
          </p:grpSpPr>
          <p:sp>
            <p:nvSpPr>
              <p:cNvPr id="7" name="Freeform 6"/>
              <p:cNvSpPr>
                <a:spLocks/>
              </p:cNvSpPr>
              <p:nvPr/>
            </p:nvSpPr>
            <p:spPr bwMode="auto">
              <a:xfrm>
                <a:off x="1510" y="10200"/>
                <a:ext cx="643" cy="600"/>
              </a:xfrm>
              <a:custGeom>
                <a:avLst/>
                <a:gdLst>
                  <a:gd name="T0" fmla="+- 0 2153 1510"/>
                  <a:gd name="T1" fmla="*/ T0 w 643"/>
                  <a:gd name="T2" fmla="+- 0 10200 10200"/>
                  <a:gd name="T3" fmla="*/ 10200 h 600"/>
                  <a:gd name="T4" fmla="+- 0 1510 1510"/>
                  <a:gd name="T5" fmla="*/ T4 w 643"/>
                  <a:gd name="T6" fmla="+- 0 10800 10200"/>
                  <a:gd name="T7" fmla="*/ 10800 h 600"/>
                  <a:gd name="T8" fmla="+- 0 2153 1510"/>
                  <a:gd name="T9" fmla="*/ T8 w 643"/>
                  <a:gd name="T10" fmla="+- 0 10800 10200"/>
                  <a:gd name="T11" fmla="*/ 10800 h 600"/>
                  <a:gd name="T12" fmla="+- 0 2153 1510"/>
                  <a:gd name="T13" fmla="*/ T12 w 643"/>
                  <a:gd name="T14" fmla="+- 0 10200 10200"/>
                  <a:gd name="T15" fmla="*/ 10200 h 600"/>
                </a:gdLst>
                <a:ahLst/>
                <a:cxnLst>
                  <a:cxn ang="0">
                    <a:pos x="T1" y="T3"/>
                  </a:cxn>
                  <a:cxn ang="0">
                    <a:pos x="T5" y="T7"/>
                  </a:cxn>
                  <a:cxn ang="0">
                    <a:pos x="T9" y="T11"/>
                  </a:cxn>
                  <a:cxn ang="0">
                    <a:pos x="T13" y="T15"/>
                  </a:cxn>
                </a:cxnLst>
                <a:rect l="0" t="0" r="r" b="b"/>
                <a:pathLst>
                  <a:path w="643" h="600">
                    <a:moveTo>
                      <a:pt x="643" y="0"/>
                    </a:moveTo>
                    <a:lnTo>
                      <a:pt x="0" y="600"/>
                    </a:lnTo>
                    <a:lnTo>
                      <a:pt x="643" y="600"/>
                    </a:lnTo>
                    <a:lnTo>
                      <a:pt x="643" y="0"/>
                    </a:lnTo>
                  </a:path>
                </a:pathLst>
              </a:custGeom>
              <a:solidFill>
                <a:srgbClr val="66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43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 y="9513"/>
                <a:ext cx="1440" cy="103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58272" y="1371600"/>
            <a:ext cx="746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114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36</a:t>
            </a:fld>
            <a:endParaRPr lang="en-US" sz="1400" dirty="0"/>
          </a:p>
        </p:txBody>
      </p:sp>
      <p:sp>
        <p:nvSpPr>
          <p:cNvPr id="7" name="Title 1"/>
          <p:cNvSpPr>
            <a:spLocks noGrp="1"/>
          </p:cNvSpPr>
          <p:nvPr>
            <p:ph type="title"/>
          </p:nvPr>
        </p:nvSpPr>
        <p:spPr>
          <a:xfrm>
            <a:off x="304800" y="533400"/>
            <a:ext cx="7772400" cy="609600"/>
          </a:xfrm>
        </p:spPr>
        <p:txBody>
          <a:bodyPr/>
          <a:lstStyle/>
          <a:p>
            <a:pPr algn="ctr"/>
            <a:r>
              <a:rPr lang="en-US" sz="2400" dirty="0" smtClean="0"/>
              <a:t>       DOK vs.  Blooms, What’s the Verdict?</a:t>
            </a:r>
            <a:endParaRPr lang="en-US" sz="2400" dirty="0"/>
          </a:p>
        </p:txBody>
      </p:sp>
      <p:sp>
        <p:nvSpPr>
          <p:cNvPr id="8" name="Content Placeholder 10"/>
          <p:cNvSpPr>
            <a:spLocks noGrp="1"/>
          </p:cNvSpPr>
          <p:nvPr>
            <p:ph idx="1"/>
          </p:nvPr>
        </p:nvSpPr>
        <p:spPr>
          <a:xfrm>
            <a:off x="393700" y="1447800"/>
            <a:ext cx="7772400" cy="4114800"/>
          </a:xfrm>
        </p:spPr>
        <p:txBody>
          <a:bodyPr/>
          <a:lstStyle/>
          <a:p>
            <a:pPr>
              <a:buNone/>
            </a:pPr>
            <a:endParaRPr lang="en-US" dirty="0" smtClean="0">
              <a:solidFill>
                <a:srgbClr val="000000"/>
              </a:solidFill>
            </a:endParaRPr>
          </a:p>
          <a:p>
            <a:pPr marL="457200" lvl="1" indent="0">
              <a:buNone/>
            </a:pPr>
            <a:endParaRPr lang="en-US" dirty="0">
              <a:solidFill>
                <a:srgbClr val="000000"/>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70"/>
          <a:stretch/>
        </p:blipFill>
        <p:spPr bwMode="auto">
          <a:xfrm>
            <a:off x="0" y="1371600"/>
            <a:ext cx="4724400" cy="522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0561" y="1371600"/>
            <a:ext cx="4645819" cy="522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041539">
            <a:off x="7789994" y="288609"/>
            <a:ext cx="1018490" cy="114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0" y="1371600"/>
            <a:ext cx="838200" cy="685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715049">
            <a:off x="244109" y="336244"/>
            <a:ext cx="1164759" cy="131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256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3" y="558800"/>
            <a:ext cx="8834437" cy="609600"/>
          </a:xfrm>
        </p:spPr>
        <p:txBody>
          <a:bodyPr/>
          <a:lstStyle/>
          <a:p>
            <a:pPr algn="ctr"/>
            <a:r>
              <a:rPr lang="en-US" dirty="0" smtClean="0"/>
              <a:t>Key Shifts in Reading</a:t>
            </a:r>
            <a:endParaRPr lang="en-US" dirty="0"/>
          </a:p>
        </p:txBody>
      </p:sp>
      <p:sp>
        <p:nvSpPr>
          <p:cNvPr id="3" name="Content Placeholder 2"/>
          <p:cNvSpPr>
            <a:spLocks noGrp="1"/>
          </p:cNvSpPr>
          <p:nvPr>
            <p:ph idx="1"/>
          </p:nvPr>
        </p:nvSpPr>
        <p:spPr>
          <a:xfrm>
            <a:off x="228600" y="1524000"/>
            <a:ext cx="7772400" cy="4419600"/>
          </a:xfrm>
        </p:spPr>
        <p:txBody>
          <a:bodyPr/>
          <a:lstStyle/>
          <a:p>
            <a:pPr marL="0" indent="0">
              <a:buNone/>
            </a:pPr>
            <a:r>
              <a:rPr lang="en-US" dirty="0" smtClean="0">
                <a:solidFill>
                  <a:srgbClr val="000000"/>
                </a:solidFill>
                <a:latin typeface="Aharoni" panose="02010803020104030203" pitchFamily="2" charset="-79"/>
                <a:cs typeface="Aharoni" panose="02010803020104030203" pitchFamily="2" charset="-79"/>
              </a:rPr>
              <a:t>Shift 1-Complexity</a:t>
            </a:r>
          </a:p>
          <a:p>
            <a:pPr marL="0" indent="0">
              <a:buNone/>
            </a:pPr>
            <a:r>
              <a:rPr lang="en-US" sz="1800" dirty="0" smtClean="0">
                <a:solidFill>
                  <a:srgbClr val="000000"/>
                </a:solidFill>
              </a:rPr>
              <a:t>Regular practice with complex text and its academic language</a:t>
            </a:r>
          </a:p>
          <a:p>
            <a:pPr marL="0" indent="0">
              <a:buNone/>
            </a:pPr>
            <a:endParaRPr lang="en-US" sz="1800" dirty="0" smtClean="0">
              <a:solidFill>
                <a:srgbClr val="000000"/>
              </a:solidFill>
            </a:endParaRPr>
          </a:p>
          <a:p>
            <a:pPr marL="0" indent="0">
              <a:buNone/>
            </a:pPr>
            <a:r>
              <a:rPr lang="en-US" dirty="0" smtClean="0">
                <a:solidFill>
                  <a:srgbClr val="000000"/>
                </a:solidFill>
                <a:latin typeface="Aharoni" panose="02010803020104030203" pitchFamily="2" charset="-79"/>
                <a:cs typeface="Aharoni" panose="02010803020104030203" pitchFamily="2" charset="-79"/>
              </a:rPr>
              <a:t>Shift 2 – Evidence</a:t>
            </a:r>
          </a:p>
          <a:p>
            <a:pPr marL="0" indent="0">
              <a:buNone/>
            </a:pPr>
            <a:r>
              <a:rPr lang="en-US" sz="2000" dirty="0" smtClean="0">
                <a:solidFill>
                  <a:srgbClr val="000000"/>
                </a:solidFill>
              </a:rPr>
              <a:t>Reading, writing, and speaking grounded in evidence from text, both literary and informational</a:t>
            </a:r>
          </a:p>
          <a:p>
            <a:pPr marL="0" indent="0">
              <a:buNone/>
            </a:pPr>
            <a:endParaRPr lang="en-US" sz="2000" dirty="0" smtClean="0">
              <a:solidFill>
                <a:srgbClr val="000000"/>
              </a:solidFill>
            </a:endParaRPr>
          </a:p>
          <a:p>
            <a:pPr marL="0" indent="0">
              <a:buNone/>
            </a:pPr>
            <a:r>
              <a:rPr lang="en-US" dirty="0" smtClean="0">
                <a:solidFill>
                  <a:srgbClr val="000000"/>
                </a:solidFill>
                <a:latin typeface="Aharoni" panose="02010803020104030203" pitchFamily="2" charset="-79"/>
                <a:cs typeface="Aharoni" panose="02010803020104030203" pitchFamily="2" charset="-79"/>
              </a:rPr>
              <a:t>Shift 3 – Knowledge</a:t>
            </a:r>
          </a:p>
          <a:p>
            <a:pPr marL="0" indent="0">
              <a:buNone/>
            </a:pPr>
            <a:r>
              <a:rPr lang="en-US" dirty="0" smtClean="0">
                <a:solidFill>
                  <a:srgbClr val="000000"/>
                </a:solidFill>
              </a:rPr>
              <a:t>Building knowledge through content-rich non-fiction</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37</a:t>
            </a:fld>
            <a:endParaRPr lang="en-US" sz="1400" dirty="0"/>
          </a:p>
        </p:txBody>
      </p:sp>
    </p:spTree>
    <p:extLst>
      <p:ext uri="{BB962C8B-B14F-4D97-AF65-F5344CB8AC3E}">
        <p14:creationId xmlns:p14="http://schemas.microsoft.com/office/powerpoint/2010/main" val="2918528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Task</a:t>
            </a:r>
            <a:endParaRPr lang="en-US" sz="4000" dirty="0"/>
          </a:p>
        </p:txBody>
      </p:sp>
      <p:sp>
        <p:nvSpPr>
          <p:cNvPr id="3" name="Content Placeholder 2"/>
          <p:cNvSpPr>
            <a:spLocks noGrp="1"/>
          </p:cNvSpPr>
          <p:nvPr>
            <p:ph sz="half" idx="1"/>
          </p:nvPr>
        </p:nvSpPr>
        <p:spPr>
          <a:ln w="28575">
            <a:solidFill>
              <a:srgbClr val="020202"/>
            </a:solidFill>
          </a:ln>
        </p:spPr>
        <p:txBody>
          <a:bodyPr/>
          <a:lstStyle/>
          <a:p>
            <a:pPr marL="0" indent="0">
              <a:buNone/>
            </a:pPr>
            <a:r>
              <a:rPr lang="en-US" sz="1600" dirty="0" smtClean="0">
                <a:solidFill>
                  <a:srgbClr val="020202"/>
                </a:solidFill>
              </a:rPr>
              <a:t>What do we know about Blooms?</a:t>
            </a:r>
          </a:p>
          <a:p>
            <a:pPr marL="0" indent="0">
              <a:buNone/>
            </a:pPr>
            <a:endParaRPr lang="en-US" sz="1600" dirty="0" smtClean="0">
              <a:solidFill>
                <a:srgbClr val="020202"/>
              </a:solidFill>
            </a:endParaRPr>
          </a:p>
          <a:p>
            <a:pPr marL="0" indent="0">
              <a:buNone/>
            </a:pPr>
            <a:endParaRPr lang="en-US" sz="1600" dirty="0">
              <a:solidFill>
                <a:srgbClr val="020202"/>
              </a:solidFill>
            </a:endParaRPr>
          </a:p>
          <a:p>
            <a:pPr marL="0" indent="0">
              <a:buNone/>
            </a:pPr>
            <a:endParaRPr lang="en-US" sz="1600" dirty="0" smtClean="0">
              <a:solidFill>
                <a:srgbClr val="020202"/>
              </a:solidFill>
            </a:endParaRPr>
          </a:p>
          <a:p>
            <a:pPr marL="0" indent="0">
              <a:buNone/>
            </a:pPr>
            <a:endParaRPr lang="en-US" sz="1600" dirty="0">
              <a:solidFill>
                <a:srgbClr val="020202"/>
              </a:solidFill>
            </a:endParaRPr>
          </a:p>
          <a:p>
            <a:pPr marL="0" indent="0">
              <a:buNone/>
            </a:pPr>
            <a:r>
              <a:rPr lang="en-US" sz="1600" dirty="0" smtClean="0">
                <a:solidFill>
                  <a:srgbClr val="020202"/>
                </a:solidFill>
              </a:rPr>
              <a:t>What have </a:t>
            </a:r>
            <a:r>
              <a:rPr lang="en-US" sz="1600" dirty="0">
                <a:solidFill>
                  <a:srgbClr val="020202"/>
                </a:solidFill>
              </a:rPr>
              <a:t>we </a:t>
            </a:r>
            <a:r>
              <a:rPr lang="en-US" sz="1600" dirty="0" smtClean="0">
                <a:solidFill>
                  <a:srgbClr val="020202"/>
                </a:solidFill>
              </a:rPr>
              <a:t>learned </a:t>
            </a:r>
            <a:r>
              <a:rPr lang="en-US" sz="1600" dirty="0">
                <a:solidFill>
                  <a:srgbClr val="020202"/>
                </a:solidFill>
              </a:rPr>
              <a:t>about </a:t>
            </a:r>
            <a:r>
              <a:rPr lang="en-US" sz="1600" dirty="0" smtClean="0">
                <a:solidFill>
                  <a:srgbClr val="020202"/>
                </a:solidFill>
              </a:rPr>
              <a:t>Blooms?</a:t>
            </a:r>
            <a:endParaRPr lang="en-US" sz="1600" dirty="0">
              <a:solidFill>
                <a:srgbClr val="020202"/>
              </a:solidFill>
            </a:endParaRPr>
          </a:p>
          <a:p>
            <a:pPr marL="0" indent="0">
              <a:buNone/>
            </a:pPr>
            <a:endParaRPr lang="en-US" sz="1600" dirty="0">
              <a:solidFill>
                <a:srgbClr val="020202"/>
              </a:solidFill>
            </a:endParaRPr>
          </a:p>
        </p:txBody>
      </p:sp>
      <p:sp>
        <p:nvSpPr>
          <p:cNvPr id="4" name="Content Placeholder 3"/>
          <p:cNvSpPr>
            <a:spLocks noGrp="1"/>
          </p:cNvSpPr>
          <p:nvPr>
            <p:ph sz="half" idx="2"/>
          </p:nvPr>
        </p:nvSpPr>
        <p:spPr>
          <a:ln w="28575">
            <a:solidFill>
              <a:srgbClr val="000000"/>
            </a:solidFill>
          </a:ln>
        </p:spPr>
        <p:txBody>
          <a:bodyPr/>
          <a:lstStyle/>
          <a:p>
            <a:pPr marL="0" indent="0">
              <a:buNone/>
            </a:pPr>
            <a:r>
              <a:rPr lang="en-US" sz="1600" dirty="0" smtClean="0">
                <a:solidFill>
                  <a:srgbClr val="020202"/>
                </a:solidFill>
              </a:rPr>
              <a:t>What do we know about Webb’s DOK?</a:t>
            </a:r>
          </a:p>
          <a:p>
            <a:pPr marL="0" indent="0">
              <a:buNone/>
            </a:pPr>
            <a:endParaRPr lang="en-US" sz="1600" dirty="0">
              <a:solidFill>
                <a:srgbClr val="020202"/>
              </a:solidFill>
            </a:endParaRPr>
          </a:p>
          <a:p>
            <a:pPr marL="0" indent="0">
              <a:buNone/>
            </a:pPr>
            <a:endParaRPr lang="en-US" sz="1600" dirty="0" smtClean="0">
              <a:solidFill>
                <a:srgbClr val="020202"/>
              </a:solidFill>
            </a:endParaRPr>
          </a:p>
          <a:p>
            <a:pPr marL="0" indent="0">
              <a:buNone/>
            </a:pPr>
            <a:endParaRPr lang="en-US" sz="1600" dirty="0">
              <a:solidFill>
                <a:srgbClr val="020202"/>
              </a:solidFill>
            </a:endParaRPr>
          </a:p>
          <a:p>
            <a:pPr marL="0" indent="0">
              <a:buNone/>
            </a:pPr>
            <a:endParaRPr lang="en-US" sz="1600" dirty="0" smtClean="0">
              <a:solidFill>
                <a:srgbClr val="020202"/>
              </a:solidFill>
            </a:endParaRPr>
          </a:p>
          <a:p>
            <a:pPr marL="0" indent="0">
              <a:buNone/>
            </a:pPr>
            <a:r>
              <a:rPr lang="en-US" sz="1600" dirty="0" smtClean="0">
                <a:solidFill>
                  <a:srgbClr val="020202"/>
                </a:solidFill>
              </a:rPr>
              <a:t>What have we learned </a:t>
            </a:r>
            <a:r>
              <a:rPr lang="en-US" sz="1600" dirty="0">
                <a:solidFill>
                  <a:srgbClr val="020202"/>
                </a:solidFill>
              </a:rPr>
              <a:t>about Webb’s </a:t>
            </a:r>
            <a:r>
              <a:rPr lang="en-US" sz="1600" dirty="0" smtClean="0">
                <a:solidFill>
                  <a:srgbClr val="020202"/>
                </a:solidFill>
              </a:rPr>
              <a:t>DOK?</a:t>
            </a:r>
            <a:endParaRPr lang="en-US" sz="1600" dirty="0">
              <a:solidFill>
                <a:srgbClr val="020202"/>
              </a:solidFill>
            </a:endParaRPr>
          </a:p>
          <a:p>
            <a:pPr marL="0" indent="0">
              <a:buNone/>
            </a:pPr>
            <a:endParaRPr lang="en-US" sz="1600" dirty="0"/>
          </a:p>
        </p:txBody>
      </p:sp>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38</a:t>
            </a:fld>
            <a:endParaRPr lang="en-US" sz="14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63" y="6019800"/>
            <a:ext cx="898683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rc_mi" descr="http://uwf.edu/cutla/images/bloom_taxonomy.jpg"/>
          <p:cNvPicPr/>
          <p:nvPr/>
        </p:nvPicPr>
        <p:blipFill>
          <a:blip r:embed="rId4" cstate="print"/>
          <a:srcRect/>
          <a:stretch>
            <a:fillRect/>
          </a:stretch>
        </p:blipFill>
        <p:spPr bwMode="auto">
          <a:xfrm>
            <a:off x="1066800" y="1752600"/>
            <a:ext cx="2151656" cy="1566407"/>
          </a:xfrm>
          <a:prstGeom prst="rect">
            <a:avLst/>
          </a:prstGeom>
          <a:noFill/>
          <a:ln w="9525">
            <a:noFill/>
            <a:miter lim="800000"/>
            <a:headEnd/>
            <a:tailEnd/>
          </a:ln>
        </p:spPr>
      </p:pic>
      <p:pic>
        <p:nvPicPr>
          <p:cNvPr id="8" name="irc_mi" descr="http://uwf.edu/cutla/images/bloom_taxonomy.jpg"/>
          <p:cNvPicPr/>
          <p:nvPr/>
        </p:nvPicPr>
        <p:blipFill>
          <a:blip r:embed="rId4" cstate="print"/>
          <a:srcRect/>
          <a:stretch>
            <a:fillRect/>
          </a:stretch>
        </p:blipFill>
        <p:spPr bwMode="auto">
          <a:xfrm>
            <a:off x="1143000" y="3733800"/>
            <a:ext cx="2151656" cy="1566407"/>
          </a:xfrm>
          <a:prstGeom prst="rect">
            <a:avLst/>
          </a:prstGeom>
          <a:noFill/>
          <a:ln w="9525">
            <a:noFill/>
            <a:miter lim="800000"/>
            <a:headEnd/>
            <a:tailEnd/>
          </a:ln>
        </p:spPr>
      </p:pic>
      <p:pic>
        <p:nvPicPr>
          <p:cNvPr id="13314" name="Picture 2" descr="http://3.bp.blogspot.com/-rOcxM0ueaaQ/UFklbErYxII/AAAAAAAAApM/oOJcGhkYL2A/s1600/DOKchart.png"/>
          <p:cNvPicPr>
            <a:picLocks noChangeAspect="1" noChangeArrowheads="1"/>
          </p:cNvPicPr>
          <p:nvPr/>
        </p:nvPicPr>
        <p:blipFill>
          <a:blip r:embed="rId5" cstate="print"/>
          <a:srcRect/>
          <a:stretch>
            <a:fillRect/>
          </a:stretch>
        </p:blipFill>
        <p:spPr bwMode="auto">
          <a:xfrm>
            <a:off x="5334000" y="1752600"/>
            <a:ext cx="2057400" cy="1676400"/>
          </a:xfrm>
          <a:prstGeom prst="rect">
            <a:avLst/>
          </a:prstGeom>
          <a:noFill/>
        </p:spPr>
      </p:pic>
      <p:pic>
        <p:nvPicPr>
          <p:cNvPr id="10" name="Picture 2" descr="http://3.bp.blogspot.com/-rOcxM0ueaaQ/UFklbErYxII/AAAAAAAAApM/oOJcGhkYL2A/s1600/DOKchart.png"/>
          <p:cNvPicPr>
            <a:picLocks noChangeAspect="1" noChangeArrowheads="1"/>
          </p:cNvPicPr>
          <p:nvPr/>
        </p:nvPicPr>
        <p:blipFill>
          <a:blip r:embed="rId5" cstate="print"/>
          <a:srcRect/>
          <a:stretch>
            <a:fillRect/>
          </a:stretch>
        </p:blipFill>
        <p:spPr bwMode="auto">
          <a:xfrm>
            <a:off x="5334000" y="3733800"/>
            <a:ext cx="2057400" cy="1676400"/>
          </a:xfrm>
          <a:prstGeom prst="rect">
            <a:avLst/>
          </a:prstGeom>
          <a:noFill/>
        </p:spPr>
      </p:pic>
    </p:spTree>
    <p:extLst>
      <p:ext uri="{BB962C8B-B14F-4D97-AF65-F5344CB8AC3E}">
        <p14:creationId xmlns:p14="http://schemas.microsoft.com/office/powerpoint/2010/main" val="477664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558800"/>
            <a:ext cx="8521700" cy="609600"/>
          </a:xfrm>
        </p:spPr>
        <p:txBody>
          <a:bodyPr/>
          <a:lstStyle/>
          <a:p>
            <a:pPr algn="ctr"/>
            <a:r>
              <a:rPr lang="en-US" dirty="0" smtClean="0"/>
              <a:t>What’s the difference?</a:t>
            </a:r>
            <a:endParaRPr lang="en-US" dirty="0"/>
          </a:p>
        </p:txBody>
      </p:sp>
      <p:sp>
        <p:nvSpPr>
          <p:cNvPr id="3" name="Content Placeholder 2"/>
          <p:cNvSpPr>
            <a:spLocks noGrp="1"/>
          </p:cNvSpPr>
          <p:nvPr>
            <p:ph sz="half" idx="1"/>
          </p:nvPr>
        </p:nvSpPr>
        <p:spPr>
          <a:solidFill>
            <a:schemeClr val="bg1"/>
          </a:solidFill>
          <a:ln w="28575">
            <a:solidFill>
              <a:srgbClr val="020202"/>
            </a:solidFill>
          </a:ln>
        </p:spPr>
        <p:txBody>
          <a:bodyPr/>
          <a:lstStyle/>
          <a:p>
            <a:pPr marL="0" indent="0" algn="ctr">
              <a:buNone/>
            </a:pPr>
            <a:r>
              <a:rPr lang="en-US" dirty="0" smtClean="0">
                <a:solidFill>
                  <a:srgbClr val="000000"/>
                </a:solidFill>
              </a:rPr>
              <a:t>Difficult</a:t>
            </a:r>
          </a:p>
        </p:txBody>
      </p:sp>
      <p:sp>
        <p:nvSpPr>
          <p:cNvPr id="4" name="Content Placeholder 3"/>
          <p:cNvSpPr>
            <a:spLocks noGrp="1"/>
          </p:cNvSpPr>
          <p:nvPr>
            <p:ph sz="half" idx="2"/>
          </p:nvPr>
        </p:nvSpPr>
        <p:spPr>
          <a:ln w="28575">
            <a:solidFill>
              <a:srgbClr val="020202"/>
            </a:solidFill>
          </a:ln>
        </p:spPr>
        <p:txBody>
          <a:bodyPr/>
          <a:lstStyle/>
          <a:p>
            <a:pPr marL="0" indent="0" algn="ctr">
              <a:buNone/>
            </a:pPr>
            <a:r>
              <a:rPr lang="en-US" dirty="0">
                <a:solidFill>
                  <a:srgbClr val="000000"/>
                </a:solidFill>
              </a:rPr>
              <a:t>C</a:t>
            </a:r>
            <a:r>
              <a:rPr lang="en-US" dirty="0" smtClean="0">
                <a:solidFill>
                  <a:srgbClr val="000000"/>
                </a:solidFill>
              </a:rPr>
              <a:t>omplex</a:t>
            </a:r>
            <a:endParaRPr lang="en-US" dirty="0">
              <a:solidFill>
                <a:srgbClr val="000000"/>
              </a:solidFill>
            </a:endParaRPr>
          </a:p>
        </p:txBody>
      </p:sp>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39</a:t>
            </a:fld>
            <a:endParaRPr lang="en-US" sz="1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41264"/>
            <a:ext cx="3429000" cy="347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descr="C:\Users\LNelson\AppData\Local\Microsoft\Windows\Temporary Internet Files\Content.Outlook\PGU3TWXX\kno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995" y="1941264"/>
            <a:ext cx="3600347" cy="347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93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Does the Standards </a:t>
            </a:r>
            <a:r>
              <a:rPr lang="en-US" dirty="0"/>
              <a:t>S</a:t>
            </a:r>
            <a:r>
              <a:rPr lang="en-US" dirty="0" smtClean="0"/>
              <a:t>ay?</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4</a:t>
            </a:fld>
            <a:endParaRPr lang="en-US" sz="1400" dirty="0"/>
          </a:p>
        </p:txBody>
      </p:sp>
      <p:graphicFrame>
        <p:nvGraphicFramePr>
          <p:cNvPr id="7" name="Object 6"/>
          <p:cNvGraphicFramePr>
            <a:graphicFrameLocks noChangeAspect="1"/>
          </p:cNvGraphicFramePr>
          <p:nvPr>
            <p:extLst>
              <p:ext uri="{D42A27DB-BD31-4B8C-83A1-F6EECF244321}">
                <p14:modId xmlns:p14="http://schemas.microsoft.com/office/powerpoint/2010/main" val="3439855566"/>
              </p:ext>
            </p:extLst>
          </p:nvPr>
        </p:nvGraphicFramePr>
        <p:xfrm>
          <a:off x="41275" y="1219201"/>
          <a:ext cx="9063038" cy="4724400"/>
        </p:xfrm>
        <a:graphic>
          <a:graphicData uri="http://schemas.openxmlformats.org/presentationml/2006/ole">
            <mc:AlternateContent xmlns:mc="http://schemas.openxmlformats.org/markup-compatibility/2006">
              <mc:Choice xmlns:v="urn:schemas-microsoft-com:vml" Requires="v">
                <p:oleObj spid="_x0000_s11310" name="Document" r:id="rId5" imgW="9062570" imgH="3443754" progId="Word.Document.12">
                  <p:embed/>
                </p:oleObj>
              </mc:Choice>
              <mc:Fallback>
                <p:oleObj name="Document" r:id="rId5" imgW="9062570" imgH="3443754" progId="Word.Document.12">
                  <p:embed/>
                  <p:pic>
                    <p:nvPicPr>
                      <p:cNvPr id="0" name=""/>
                      <p:cNvPicPr/>
                      <p:nvPr/>
                    </p:nvPicPr>
                    <p:blipFill>
                      <a:blip r:embed="rId6"/>
                      <a:stretch>
                        <a:fillRect/>
                      </a:stretch>
                    </p:blipFill>
                    <p:spPr>
                      <a:xfrm>
                        <a:off x="41275" y="1219201"/>
                        <a:ext cx="9063038" cy="4724400"/>
                      </a:xfrm>
                      <a:prstGeom prst="rect">
                        <a:avLst/>
                      </a:prstGeom>
                    </p:spPr>
                  </p:pic>
                </p:oleObj>
              </mc:Fallback>
            </mc:AlternateContent>
          </a:graphicData>
        </a:graphic>
      </p:graphicFrame>
    </p:spTree>
    <p:extLst>
      <p:ext uri="{BB962C8B-B14F-4D97-AF65-F5344CB8AC3E}">
        <p14:creationId xmlns:p14="http://schemas.microsoft.com/office/powerpoint/2010/main" val="4167937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558800"/>
            <a:ext cx="8445500" cy="609600"/>
          </a:xfrm>
        </p:spPr>
        <p:txBody>
          <a:bodyPr/>
          <a:lstStyle/>
          <a:p>
            <a:pPr algn="ctr"/>
            <a:r>
              <a:rPr lang="en-US" dirty="0" smtClean="0"/>
              <a:t>Difficult or Complex</a:t>
            </a:r>
            <a:endParaRPr lang="en-US" dirty="0"/>
          </a:p>
        </p:txBody>
      </p:sp>
      <p:sp>
        <p:nvSpPr>
          <p:cNvPr id="3" name="Content Placeholder 2"/>
          <p:cNvSpPr>
            <a:spLocks noGrp="1"/>
          </p:cNvSpPr>
          <p:nvPr>
            <p:ph sz="half" idx="1"/>
          </p:nvPr>
        </p:nvSpPr>
        <p:spPr>
          <a:xfrm>
            <a:off x="168693" y="2895600"/>
            <a:ext cx="8762999" cy="1061535"/>
          </a:xfrm>
        </p:spPr>
        <p:txBody>
          <a:bodyPr/>
          <a:lstStyle/>
          <a:p>
            <a:pPr>
              <a:buNone/>
            </a:pPr>
            <a:r>
              <a:rPr lang="en-US" sz="2400" dirty="0" smtClean="0">
                <a:solidFill>
                  <a:srgbClr val="020202"/>
                </a:solidFill>
              </a:rPr>
              <a:t>Using the map on the right, explain two factors that have impacted where state capitals are located.     </a:t>
            </a:r>
            <a:r>
              <a:rPr lang="en-US" dirty="0" smtClean="0">
                <a:solidFill>
                  <a:srgbClr val="020202"/>
                </a:solidFill>
              </a:rPr>
              <a:t>							</a:t>
            </a:r>
            <a:endParaRPr lang="en-US" dirty="0"/>
          </a:p>
        </p:txBody>
      </p:sp>
      <p:sp>
        <p:nvSpPr>
          <p:cNvPr id="5" name="Slide Number Placeholder 4"/>
          <p:cNvSpPr>
            <a:spLocks noGrp="1"/>
          </p:cNvSpPr>
          <p:nvPr>
            <p:ph type="sldNum" sz="quarter" idx="10"/>
          </p:nvPr>
        </p:nvSpPr>
        <p:spPr/>
        <p:txBody>
          <a:bodyPr/>
          <a:lstStyle/>
          <a:p>
            <a:pPr>
              <a:defRPr/>
            </a:pPr>
            <a:fld id="{E004BBAC-92E6-4D59-82BA-3CEED246DE26}" type="slidenum">
              <a:rPr lang="en-US" smtClean="0"/>
              <a:pPr>
                <a:defRPr/>
              </a:pPr>
              <a:t>40</a:t>
            </a:fld>
            <a:endParaRPr lang="en-US" sz="14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3441700"/>
            <a:ext cx="609600" cy="749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1524000"/>
            <a:ext cx="8534400" cy="523220"/>
          </a:xfrm>
          <a:prstGeom prst="rect">
            <a:avLst/>
          </a:prstGeom>
        </p:spPr>
        <p:txBody>
          <a:bodyPr wrap="square">
            <a:spAutoFit/>
          </a:bodyPr>
          <a:lstStyle/>
          <a:p>
            <a:r>
              <a:rPr lang="en-US" sz="2800" dirty="0" smtClean="0">
                <a:solidFill>
                  <a:srgbClr val="020202"/>
                </a:solidFill>
              </a:rPr>
              <a:t>Name the 50 states in alphabetical order. </a:t>
            </a:r>
            <a:endParaRPr lang="en-US" sz="2800" dirty="0"/>
          </a:p>
        </p:txBody>
      </p:sp>
      <p:sp>
        <p:nvSpPr>
          <p:cNvPr id="7" name="Rectangle 6"/>
          <p:cNvSpPr/>
          <p:nvPr/>
        </p:nvSpPr>
        <p:spPr>
          <a:xfrm>
            <a:off x="8142042" y="1677888"/>
            <a:ext cx="937116" cy="369332"/>
          </a:xfrm>
          <a:prstGeom prst="rect">
            <a:avLst/>
          </a:prstGeom>
        </p:spPr>
        <p:txBody>
          <a:bodyPr wrap="none">
            <a:spAutoFit/>
          </a:bodyPr>
          <a:lstStyle/>
          <a:p>
            <a:r>
              <a:rPr lang="en-US" dirty="0">
                <a:solidFill>
                  <a:srgbClr val="FF0000"/>
                </a:solidFill>
              </a:rPr>
              <a:t>Difficult</a:t>
            </a:r>
          </a:p>
        </p:txBody>
      </p:sp>
      <p:sp>
        <p:nvSpPr>
          <p:cNvPr id="8" name="Rectangle 7"/>
          <p:cNvSpPr/>
          <p:nvPr/>
        </p:nvSpPr>
        <p:spPr>
          <a:xfrm>
            <a:off x="312245" y="4800600"/>
            <a:ext cx="7611534" cy="830997"/>
          </a:xfrm>
          <a:prstGeom prst="rect">
            <a:avLst/>
          </a:prstGeom>
        </p:spPr>
        <p:txBody>
          <a:bodyPr wrap="square">
            <a:spAutoFit/>
          </a:bodyPr>
          <a:lstStyle/>
          <a:p>
            <a:r>
              <a:rPr lang="en-US" sz="2400" dirty="0">
                <a:solidFill>
                  <a:srgbClr val="020202"/>
                </a:solidFill>
              </a:rPr>
              <a:t>Name the 50 states and their capitals in the order they were admitted to the Union. </a:t>
            </a:r>
            <a:endParaRPr lang="en-US" sz="2400" dirty="0"/>
          </a:p>
        </p:txBody>
      </p:sp>
      <p:sp>
        <p:nvSpPr>
          <p:cNvPr id="9" name="Rectangle 8"/>
          <p:cNvSpPr/>
          <p:nvPr/>
        </p:nvSpPr>
        <p:spPr>
          <a:xfrm>
            <a:off x="8188288" y="5105400"/>
            <a:ext cx="937116" cy="369332"/>
          </a:xfrm>
          <a:prstGeom prst="rect">
            <a:avLst/>
          </a:prstGeom>
        </p:spPr>
        <p:txBody>
          <a:bodyPr wrap="none">
            <a:spAutoFit/>
          </a:bodyPr>
          <a:lstStyle/>
          <a:p>
            <a:pPr>
              <a:buNone/>
            </a:pPr>
            <a:r>
              <a:rPr lang="en-US" dirty="0">
                <a:solidFill>
                  <a:srgbClr val="FF0000"/>
                </a:solidFill>
              </a:rPr>
              <a:t>Difficult</a:t>
            </a:r>
          </a:p>
        </p:txBody>
      </p:sp>
      <p:sp>
        <p:nvSpPr>
          <p:cNvPr id="10" name="Rectangle 9"/>
          <p:cNvSpPr/>
          <p:nvPr/>
        </p:nvSpPr>
        <p:spPr>
          <a:xfrm>
            <a:off x="7966112" y="2956467"/>
            <a:ext cx="1159292" cy="369332"/>
          </a:xfrm>
          <a:prstGeom prst="rect">
            <a:avLst/>
          </a:prstGeom>
        </p:spPr>
        <p:txBody>
          <a:bodyPr wrap="none">
            <a:spAutoFit/>
          </a:bodyPr>
          <a:lstStyle/>
          <a:p>
            <a:r>
              <a:rPr lang="en-US" dirty="0">
                <a:solidFill>
                  <a:srgbClr val="020202"/>
                </a:solidFill>
              </a:rPr>
              <a:t> </a:t>
            </a:r>
            <a:r>
              <a:rPr lang="en-US" dirty="0">
                <a:solidFill>
                  <a:srgbClr val="FF0000"/>
                </a:solidFill>
              </a:rPr>
              <a:t>Complex</a:t>
            </a:r>
            <a:endParaRPr lang="en-US" dirty="0"/>
          </a:p>
        </p:txBody>
      </p:sp>
    </p:spTree>
    <p:extLst>
      <p:ext uri="{BB962C8B-B14F-4D97-AF65-F5344CB8AC3E}">
        <p14:creationId xmlns:p14="http://schemas.microsoft.com/office/powerpoint/2010/main" val="18739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393700" y="304800"/>
            <a:ext cx="7772400" cy="457200"/>
          </a:xfrm>
        </p:spPr>
        <p:txBody>
          <a:bodyPr/>
          <a:lstStyle/>
          <a:p>
            <a:pPr algn="ctr"/>
            <a:r>
              <a:rPr lang="en-US" dirty="0" smtClean="0">
                <a:ea typeface="MS PGothic" pitchFamily="34" charset="-128"/>
              </a:rPr>
              <a:t>Cognitive Rigor Matrix</a:t>
            </a:r>
          </a:p>
        </p:txBody>
      </p:sp>
      <p:sp>
        <p:nvSpPr>
          <p:cNvPr id="10243" name="Content Placeholder 4"/>
          <p:cNvSpPr>
            <a:spLocks noGrp="1"/>
          </p:cNvSpPr>
          <p:nvPr>
            <p:ph idx="1"/>
          </p:nvPr>
        </p:nvSpPr>
        <p:spPr/>
        <p:txBody>
          <a:bodyPr/>
          <a:lstStyle/>
          <a:p>
            <a:pPr>
              <a:buFont typeface="Wingdings" pitchFamily="2" charset="2"/>
              <a:buNone/>
            </a:pPr>
            <a:endParaRPr lang="en-US" smtClean="0">
              <a:ea typeface="MS PGothic" pitchFamily="34" charset="-128"/>
            </a:endParaRPr>
          </a:p>
          <a:p>
            <a:endParaRPr lang="en-US" smtClean="0">
              <a:ea typeface="MS PGothic" pitchFamily="34" charset="-128"/>
            </a:endParaRPr>
          </a:p>
        </p:txBody>
      </p:sp>
      <p:sp>
        <p:nvSpPr>
          <p:cNvPr id="2" name="Slide Number Placeholder 1"/>
          <p:cNvSpPr>
            <a:spLocks noGrp="1"/>
          </p:cNvSpPr>
          <p:nvPr>
            <p:ph type="sldNum" sz="quarter" idx="10"/>
          </p:nvPr>
        </p:nvSpPr>
        <p:spPr/>
        <p:txBody>
          <a:bodyPr/>
          <a:lstStyle/>
          <a:p>
            <a:pPr>
              <a:defRPr/>
            </a:pPr>
            <a:fld id="{6E4DADB6-116D-40A4-8BCA-8933A69ACBEB}" type="slidenum">
              <a:rPr lang="en-US" smtClean="0"/>
              <a:pPr>
                <a:defRPr/>
              </a:pPr>
              <a:t>41</a:t>
            </a:fld>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1819183350"/>
              </p:ext>
            </p:extLst>
          </p:nvPr>
        </p:nvGraphicFramePr>
        <p:xfrm>
          <a:off x="76200" y="838200"/>
          <a:ext cx="8991599" cy="5897697"/>
        </p:xfrm>
        <a:graphic>
          <a:graphicData uri="http://schemas.openxmlformats.org/drawingml/2006/table">
            <a:tbl>
              <a:tblPr firstRow="1" bandRow="1">
                <a:tableStyleId>{5C22544A-7EE6-4342-B048-85BDC9FD1C3A}</a:tableStyleId>
              </a:tblPr>
              <a:tblGrid>
                <a:gridCol w="1273147"/>
                <a:gridCol w="1750577"/>
                <a:gridCol w="1909720"/>
                <a:gridCol w="1989292"/>
                <a:gridCol w="2068863"/>
              </a:tblGrid>
              <a:tr h="822927">
                <a:tc>
                  <a:txBody>
                    <a:bodyPr/>
                    <a:lstStyle/>
                    <a:p>
                      <a:r>
                        <a:rPr lang="en-US" sz="1200" b="1" dirty="0" smtClean="0"/>
                        <a:t>Depth + thinking</a:t>
                      </a:r>
                      <a:r>
                        <a:rPr lang="en-US" sz="1200" b="1" baseline="0" dirty="0" smtClean="0"/>
                        <a:t> </a:t>
                      </a:r>
                      <a:endParaRPr lang="en-US" sz="1200" b="1" dirty="0"/>
                    </a:p>
                  </a:txBody>
                  <a:tcPr marT="45716" marB="45716"/>
                </a:tc>
                <a:tc>
                  <a:txBody>
                    <a:bodyPr/>
                    <a:lstStyle/>
                    <a:p>
                      <a:r>
                        <a:rPr lang="en-US" sz="1200" b="1" dirty="0" smtClean="0"/>
                        <a:t>Level 1</a:t>
                      </a:r>
                    </a:p>
                    <a:p>
                      <a:r>
                        <a:rPr lang="en-US" sz="1200" b="1" dirty="0" smtClean="0"/>
                        <a:t>Recall &amp; Reproduction </a:t>
                      </a:r>
                      <a:endParaRPr lang="en-US" sz="1200" b="1" dirty="0"/>
                    </a:p>
                  </a:txBody>
                  <a:tcPr marT="45716" marB="45716"/>
                </a:tc>
                <a:tc>
                  <a:txBody>
                    <a:bodyPr/>
                    <a:lstStyle/>
                    <a:p>
                      <a:r>
                        <a:rPr lang="en-US" sz="1200" b="1" dirty="0" smtClean="0"/>
                        <a:t>Level 2</a:t>
                      </a:r>
                    </a:p>
                    <a:p>
                      <a:r>
                        <a:rPr lang="en-US" sz="1200" b="1" dirty="0" smtClean="0"/>
                        <a:t>Skills &amp; Concepts/Basic</a:t>
                      </a:r>
                      <a:r>
                        <a:rPr lang="en-US" sz="1200" b="1" baseline="0" dirty="0" smtClean="0"/>
                        <a:t> Reasoning</a:t>
                      </a:r>
                      <a:endParaRPr lang="en-US" sz="1200" b="1" dirty="0"/>
                    </a:p>
                  </a:txBody>
                  <a:tcPr marT="45716" marB="45716"/>
                </a:tc>
                <a:tc>
                  <a:txBody>
                    <a:bodyPr/>
                    <a:lstStyle/>
                    <a:p>
                      <a:r>
                        <a:rPr lang="en-US" sz="1200" b="1" dirty="0" smtClean="0"/>
                        <a:t>Level</a:t>
                      </a:r>
                      <a:r>
                        <a:rPr lang="en-US" sz="1200" b="1" baseline="0" dirty="0" smtClean="0"/>
                        <a:t> 3</a:t>
                      </a:r>
                    </a:p>
                    <a:p>
                      <a:r>
                        <a:rPr lang="en-US" sz="1200" b="1" baseline="0" dirty="0" smtClean="0"/>
                        <a:t>Strategic Thinking/</a:t>
                      </a:r>
                    </a:p>
                    <a:p>
                      <a:r>
                        <a:rPr lang="en-US" sz="1200" b="1" baseline="0" dirty="0" smtClean="0"/>
                        <a:t>Reasoning </a:t>
                      </a:r>
                      <a:endParaRPr lang="en-US" sz="1200" b="1" dirty="0"/>
                    </a:p>
                  </a:txBody>
                  <a:tcPr marT="45716" marB="45716"/>
                </a:tc>
                <a:tc>
                  <a:txBody>
                    <a:bodyPr/>
                    <a:lstStyle/>
                    <a:p>
                      <a:r>
                        <a:rPr lang="en-US" sz="1200" b="1" dirty="0" smtClean="0"/>
                        <a:t>Level 4 </a:t>
                      </a:r>
                    </a:p>
                    <a:p>
                      <a:r>
                        <a:rPr lang="en-US" sz="1200" b="1" dirty="0" smtClean="0"/>
                        <a:t>Extended Thinking</a:t>
                      </a:r>
                      <a:endParaRPr lang="en-US" sz="1200" b="1" dirty="0"/>
                    </a:p>
                  </a:txBody>
                  <a:tcPr marT="45716" marB="45716"/>
                </a:tc>
              </a:tr>
              <a:tr h="609545">
                <a:tc>
                  <a:txBody>
                    <a:bodyPr/>
                    <a:lstStyle/>
                    <a:p>
                      <a:r>
                        <a:rPr lang="en-US" sz="1400" b="1" dirty="0" smtClean="0"/>
                        <a:t>Remember</a:t>
                      </a:r>
                      <a:endParaRPr lang="en-US" sz="1400" b="1" dirty="0"/>
                    </a:p>
                  </a:txBody>
                  <a:tcPr marT="45716" marB="45716"/>
                </a:tc>
                <a:tc>
                  <a:txBody>
                    <a:bodyPr/>
                    <a:lstStyle/>
                    <a:p>
                      <a:pPr>
                        <a:buFont typeface="Arial" pitchFamily="34" charset="0"/>
                        <a:buChar char="•"/>
                      </a:pPr>
                      <a:r>
                        <a:rPr lang="en-US" sz="1200" dirty="0" smtClean="0"/>
                        <a:t>Recall, locate basic</a:t>
                      </a:r>
                      <a:r>
                        <a:rPr lang="en-US" sz="1200" baseline="0" dirty="0" smtClean="0"/>
                        <a:t> facts, details, events</a:t>
                      </a:r>
                      <a:endParaRPr lang="en-US" sz="1200" dirty="0"/>
                    </a:p>
                  </a:txBody>
                  <a:tcPr marT="45716" marB="45716"/>
                </a:tc>
                <a:tc>
                  <a:txBody>
                    <a:bodyPr/>
                    <a:lstStyle/>
                    <a:p>
                      <a:pPr>
                        <a:buFont typeface="Arial" pitchFamily="34" charset="0"/>
                        <a:buNone/>
                      </a:pPr>
                      <a:endParaRPr lang="en-US" sz="1200" dirty="0"/>
                    </a:p>
                  </a:txBody>
                  <a:tcPr marT="45716" marB="45716"/>
                </a:tc>
                <a:tc>
                  <a:txBody>
                    <a:bodyPr/>
                    <a:lstStyle/>
                    <a:p>
                      <a:pPr>
                        <a:buFont typeface="Arial" pitchFamily="34" charset="0"/>
                        <a:buChar char="•"/>
                      </a:pPr>
                      <a:endParaRPr lang="en-US" sz="1200" dirty="0"/>
                    </a:p>
                  </a:txBody>
                  <a:tcPr marT="45716" marB="45716"/>
                </a:tc>
                <a:tc>
                  <a:txBody>
                    <a:bodyPr/>
                    <a:lstStyle/>
                    <a:p>
                      <a:pPr>
                        <a:buFont typeface="Arial" pitchFamily="34" charset="0"/>
                        <a:buChar char="•"/>
                      </a:pPr>
                      <a:endParaRPr lang="en-US" sz="1200" dirty="0"/>
                    </a:p>
                  </a:txBody>
                  <a:tcPr marT="45716" marB="45716"/>
                </a:tc>
              </a:tr>
              <a:tr h="990512">
                <a:tc>
                  <a:txBody>
                    <a:bodyPr/>
                    <a:lstStyle/>
                    <a:p>
                      <a:r>
                        <a:rPr lang="en-US" sz="1400" b="1" dirty="0" smtClean="0"/>
                        <a:t>Understand</a:t>
                      </a:r>
                      <a:endParaRPr lang="en-US" sz="1400" b="1" dirty="0"/>
                    </a:p>
                  </a:txBody>
                  <a:tcPr marT="45716" marB="45716"/>
                </a:tc>
                <a:tc>
                  <a:txBody>
                    <a:bodyPr/>
                    <a:lstStyle/>
                    <a:p>
                      <a:pPr>
                        <a:buFont typeface="Arial" pitchFamily="34" charset="0"/>
                        <a:buChar char="•"/>
                      </a:pPr>
                      <a:r>
                        <a:rPr lang="en-US" sz="1200" dirty="0" smtClean="0"/>
                        <a:t>Select</a:t>
                      </a:r>
                      <a:r>
                        <a:rPr lang="en-US" sz="1200" baseline="0" dirty="0" smtClean="0"/>
                        <a:t> appropriate words to use when intended meaning is clearly evident</a:t>
                      </a:r>
                      <a:endParaRPr lang="en-US" sz="1200" dirty="0"/>
                    </a:p>
                  </a:txBody>
                  <a:tcPr marT="45716" marB="45716"/>
                </a:tc>
                <a:tc>
                  <a:txBody>
                    <a:bodyPr/>
                    <a:lstStyle/>
                    <a:p>
                      <a:pPr>
                        <a:buFont typeface="Arial" pitchFamily="34" charset="0"/>
                        <a:buChar char="•"/>
                      </a:pPr>
                      <a:r>
                        <a:rPr lang="en-US" sz="1200" dirty="0" smtClean="0"/>
                        <a:t>Specify,</a:t>
                      </a:r>
                      <a:r>
                        <a:rPr lang="en-US" sz="1200" baseline="0" dirty="0" smtClean="0"/>
                        <a:t> explain relationships</a:t>
                      </a:r>
                    </a:p>
                    <a:p>
                      <a:pPr>
                        <a:buFont typeface="Arial" pitchFamily="34" charset="0"/>
                        <a:buChar char="•"/>
                      </a:pPr>
                      <a:r>
                        <a:rPr lang="en-US" sz="1200" baseline="0" dirty="0" smtClean="0"/>
                        <a:t>Summarize</a:t>
                      </a:r>
                    </a:p>
                    <a:p>
                      <a:pPr>
                        <a:buFont typeface="Arial" pitchFamily="34" charset="0"/>
                        <a:buChar char="•"/>
                      </a:pPr>
                      <a:r>
                        <a:rPr lang="en-US" sz="1200" baseline="0" dirty="0" smtClean="0"/>
                        <a:t>Identify main idea</a:t>
                      </a:r>
                      <a:endParaRPr lang="en-US" sz="1200" dirty="0"/>
                    </a:p>
                  </a:txBody>
                  <a:tcPr marT="45716" marB="45716"/>
                </a:tc>
                <a:tc>
                  <a:txBody>
                    <a:bodyPr/>
                    <a:lstStyle/>
                    <a:p>
                      <a:pPr>
                        <a:buFont typeface="Arial" pitchFamily="34" charset="0"/>
                        <a:buChar char="•"/>
                      </a:pPr>
                      <a:r>
                        <a:rPr lang="en-US" sz="1200" dirty="0" smtClean="0"/>
                        <a:t>Explain,</a:t>
                      </a:r>
                      <a:r>
                        <a:rPr lang="en-US" sz="1200" baseline="0" dirty="0" smtClean="0"/>
                        <a:t> generalize, or connect ideas using supporting evidence (quote, example)</a:t>
                      </a:r>
                      <a:endParaRPr lang="en-US" sz="1200" dirty="0"/>
                    </a:p>
                  </a:txBody>
                  <a:tcPr marT="45716" marB="45716"/>
                </a:tc>
                <a:tc>
                  <a:txBody>
                    <a:bodyPr/>
                    <a:lstStyle/>
                    <a:p>
                      <a:pPr>
                        <a:buFont typeface="Arial" pitchFamily="34" charset="0"/>
                        <a:buChar char="•"/>
                      </a:pPr>
                      <a:r>
                        <a:rPr lang="en-US" sz="1200" dirty="0" smtClean="0"/>
                        <a:t>Explain</a:t>
                      </a:r>
                      <a:r>
                        <a:rPr lang="en-US" sz="1200" baseline="0" dirty="0" smtClean="0"/>
                        <a:t> how concepts or ideas specifically related to other domains or concepts</a:t>
                      </a:r>
                      <a:endParaRPr lang="en-US" sz="1200" dirty="0"/>
                    </a:p>
                  </a:txBody>
                  <a:tcPr marT="45716" marB="45716"/>
                </a:tc>
              </a:tr>
              <a:tr h="1005800">
                <a:tc>
                  <a:txBody>
                    <a:bodyPr/>
                    <a:lstStyle/>
                    <a:p>
                      <a:r>
                        <a:rPr lang="en-US" sz="1400" b="1" dirty="0" smtClean="0"/>
                        <a:t>Apply </a:t>
                      </a:r>
                      <a:endParaRPr lang="en-US" sz="1400" b="1" dirty="0"/>
                    </a:p>
                  </a:txBody>
                  <a:tcPr marT="45716" marB="45716"/>
                </a:tc>
                <a:tc>
                  <a:txBody>
                    <a:bodyPr/>
                    <a:lstStyle/>
                    <a:p>
                      <a:pPr>
                        <a:buFont typeface="Arial" pitchFamily="34" charset="0"/>
                        <a:buChar char="•"/>
                      </a:pPr>
                      <a:r>
                        <a:rPr lang="en-US" sz="1200" dirty="0" smtClean="0"/>
                        <a:t>Use</a:t>
                      </a:r>
                      <a:r>
                        <a:rPr lang="en-US" sz="1200" baseline="0" dirty="0" smtClean="0"/>
                        <a:t> language structure (pre/suffix) or word relationships (</a:t>
                      </a:r>
                      <a:r>
                        <a:rPr lang="en-US" sz="1200" baseline="0" dirty="0" err="1" smtClean="0"/>
                        <a:t>syn</a:t>
                      </a:r>
                      <a:r>
                        <a:rPr lang="en-US" sz="1200" baseline="0" dirty="0" smtClean="0"/>
                        <a:t>/ant) to determine meaning </a:t>
                      </a:r>
                      <a:endParaRPr lang="en-US" sz="1200" dirty="0"/>
                    </a:p>
                  </a:txBody>
                  <a:tcPr marT="45716" marB="45716"/>
                </a:tc>
                <a:tc>
                  <a:txBody>
                    <a:bodyPr/>
                    <a:lstStyle/>
                    <a:p>
                      <a:pPr>
                        <a:buFont typeface="Arial" pitchFamily="34" charset="0"/>
                        <a:buChar char="•"/>
                      </a:pPr>
                      <a:r>
                        <a:rPr lang="en-US" sz="1200" dirty="0" smtClean="0"/>
                        <a:t>Use context to identify meaning of word</a:t>
                      </a:r>
                    </a:p>
                    <a:p>
                      <a:pPr>
                        <a:buFont typeface="Arial" pitchFamily="34" charset="0"/>
                        <a:buChar char="•"/>
                      </a:pPr>
                      <a:r>
                        <a:rPr lang="en-US" sz="1200" dirty="0" smtClean="0"/>
                        <a:t>Obtain and interpret information using</a:t>
                      </a:r>
                      <a:r>
                        <a:rPr lang="en-US" sz="1200" baseline="0" dirty="0" smtClean="0"/>
                        <a:t> text features</a:t>
                      </a:r>
                      <a:endParaRPr lang="en-US" sz="1200" dirty="0"/>
                    </a:p>
                  </a:txBody>
                  <a:tcPr marT="45716" marB="45716"/>
                </a:tc>
                <a:tc>
                  <a:txBody>
                    <a:bodyPr/>
                    <a:lstStyle/>
                    <a:p>
                      <a:pPr>
                        <a:buFont typeface="Arial" pitchFamily="34" charset="0"/>
                        <a:buChar char="•"/>
                      </a:pPr>
                      <a:r>
                        <a:rPr lang="en-US" sz="1200" dirty="0" smtClean="0"/>
                        <a:t>Use concepts</a:t>
                      </a:r>
                      <a:r>
                        <a:rPr lang="en-US" sz="1200" baseline="0" dirty="0" smtClean="0"/>
                        <a:t> to solve non-routine problems</a:t>
                      </a:r>
                      <a:endParaRPr lang="en-US" sz="1200" dirty="0"/>
                    </a:p>
                  </a:txBody>
                  <a:tcPr marT="45716" marB="45716"/>
                </a:tc>
                <a:tc>
                  <a:txBody>
                    <a:bodyPr/>
                    <a:lstStyle/>
                    <a:p>
                      <a:pPr>
                        <a:buFont typeface="Arial" pitchFamily="34" charset="0"/>
                        <a:buChar char="•"/>
                      </a:pPr>
                      <a:r>
                        <a:rPr lang="en-US" sz="1200" dirty="0" smtClean="0"/>
                        <a:t>Devise an approach among many alternative to research</a:t>
                      </a:r>
                      <a:r>
                        <a:rPr lang="en-US" sz="1200" baseline="0" dirty="0" smtClean="0"/>
                        <a:t> a novel problem</a:t>
                      </a:r>
                      <a:endParaRPr lang="en-US" sz="1200" dirty="0"/>
                    </a:p>
                  </a:txBody>
                  <a:tcPr marT="45716" marB="45716"/>
                </a:tc>
              </a:tr>
              <a:tr h="1188673">
                <a:tc>
                  <a:txBody>
                    <a:bodyPr/>
                    <a:lstStyle/>
                    <a:p>
                      <a:r>
                        <a:rPr lang="en-US" sz="1400" b="1" dirty="0" smtClean="0"/>
                        <a:t>Analyze</a:t>
                      </a:r>
                      <a:endParaRPr lang="en-US" sz="1400" b="1" dirty="0"/>
                    </a:p>
                  </a:txBody>
                  <a:tcPr marT="45716" marB="45716"/>
                </a:tc>
                <a:tc>
                  <a:txBody>
                    <a:bodyPr/>
                    <a:lstStyle/>
                    <a:p>
                      <a:pPr>
                        <a:buFont typeface="Arial" pitchFamily="34" charset="0"/>
                        <a:buChar char="•"/>
                      </a:pPr>
                      <a:r>
                        <a:rPr lang="en-US" sz="1200" dirty="0" smtClean="0"/>
                        <a:t>Identify whether</a:t>
                      </a:r>
                      <a:r>
                        <a:rPr lang="en-US" sz="1200" baseline="0" dirty="0" smtClean="0"/>
                        <a:t> information is contained in a graph, table, etc.</a:t>
                      </a:r>
                      <a:endParaRPr lang="en-US" sz="1200" dirty="0"/>
                    </a:p>
                  </a:txBody>
                  <a:tcPr marT="45716" marB="45716"/>
                </a:tc>
                <a:tc>
                  <a:txBody>
                    <a:bodyPr/>
                    <a:lstStyle/>
                    <a:p>
                      <a:pPr>
                        <a:buFont typeface="Arial" pitchFamily="34" charset="0"/>
                        <a:buChar char="•"/>
                      </a:pPr>
                      <a:r>
                        <a:rPr lang="en-US" sz="1200" dirty="0" smtClean="0"/>
                        <a:t>Compare</a:t>
                      </a:r>
                      <a:r>
                        <a:rPr lang="en-US" sz="1200" baseline="0" dirty="0" smtClean="0"/>
                        <a:t> literary elements, terms, facts, events</a:t>
                      </a:r>
                    </a:p>
                    <a:p>
                      <a:pPr>
                        <a:buFont typeface="Arial" pitchFamily="34" charset="0"/>
                        <a:buChar char="•"/>
                      </a:pPr>
                      <a:r>
                        <a:rPr lang="en-US" sz="1200" baseline="0" dirty="0" smtClean="0"/>
                        <a:t>Analyze format, organization, &amp; text structures</a:t>
                      </a:r>
                      <a:endParaRPr lang="en-US" sz="1200" dirty="0"/>
                    </a:p>
                  </a:txBody>
                  <a:tcPr marT="45716" marB="45716"/>
                </a:tc>
                <a:tc>
                  <a:txBody>
                    <a:bodyPr/>
                    <a:lstStyle/>
                    <a:p>
                      <a:pPr>
                        <a:buFont typeface="Arial" pitchFamily="34" charset="0"/>
                        <a:buChar char="•"/>
                      </a:pPr>
                      <a:r>
                        <a:rPr lang="en-US" sz="1200" dirty="0" smtClean="0"/>
                        <a:t>Analyze</a:t>
                      </a:r>
                      <a:r>
                        <a:rPr lang="en-US" sz="1200" baseline="0" dirty="0" smtClean="0"/>
                        <a:t> or interpret author’s craft (literary devices, viewpoint, or potential bias) to critique a text</a:t>
                      </a:r>
                      <a:endParaRPr lang="en-US" sz="1200" dirty="0"/>
                    </a:p>
                  </a:txBody>
                  <a:tcPr marT="45716" marB="45716"/>
                </a:tc>
                <a:tc>
                  <a:txBody>
                    <a:bodyPr/>
                    <a:lstStyle/>
                    <a:p>
                      <a:pPr>
                        <a:buFont typeface="Arial" pitchFamily="34" charset="0"/>
                        <a:buChar char="•"/>
                      </a:pPr>
                      <a:r>
                        <a:rPr lang="en-US" sz="1200" dirty="0" smtClean="0"/>
                        <a:t>Analyze</a:t>
                      </a:r>
                      <a:r>
                        <a:rPr lang="en-US" sz="1200" baseline="0" dirty="0" smtClean="0"/>
                        <a:t> multiple sources</a:t>
                      </a:r>
                    </a:p>
                    <a:p>
                      <a:pPr>
                        <a:buFont typeface="Arial" pitchFamily="34" charset="0"/>
                        <a:buChar char="•"/>
                      </a:pPr>
                      <a:r>
                        <a:rPr lang="en-US" sz="1200" baseline="0" dirty="0" smtClean="0"/>
                        <a:t>Analyze complex/abstract themes</a:t>
                      </a:r>
                      <a:endParaRPr lang="en-US" sz="1200" dirty="0"/>
                    </a:p>
                  </a:txBody>
                  <a:tcPr marT="45716" marB="45716"/>
                </a:tc>
              </a:tr>
              <a:tr h="640053">
                <a:tc>
                  <a:txBody>
                    <a:bodyPr/>
                    <a:lstStyle/>
                    <a:p>
                      <a:r>
                        <a:rPr lang="en-US" sz="1400" b="1" dirty="0" smtClean="0"/>
                        <a:t>Evaluate </a:t>
                      </a:r>
                      <a:endParaRPr lang="en-US" sz="1400" b="1" dirty="0"/>
                    </a:p>
                  </a:txBody>
                  <a:tcPr marT="45716" marB="45716"/>
                </a:tc>
                <a:tc>
                  <a:txBody>
                    <a:bodyPr/>
                    <a:lstStyle/>
                    <a:p>
                      <a:pPr>
                        <a:buFont typeface="Arial" pitchFamily="34" charset="0"/>
                        <a:buChar char="•"/>
                      </a:pPr>
                      <a:endParaRPr lang="en-US" sz="1200"/>
                    </a:p>
                  </a:txBody>
                  <a:tcPr marT="45716" marB="45716"/>
                </a:tc>
                <a:tc>
                  <a:txBody>
                    <a:bodyPr/>
                    <a:lstStyle/>
                    <a:p>
                      <a:pPr>
                        <a:buFont typeface="Arial" pitchFamily="34" charset="0"/>
                        <a:buChar char="•"/>
                      </a:pPr>
                      <a:endParaRPr lang="en-US" sz="1200"/>
                    </a:p>
                  </a:txBody>
                  <a:tcPr marT="45716" marB="45716"/>
                </a:tc>
                <a:tc>
                  <a:txBody>
                    <a:bodyPr/>
                    <a:lstStyle/>
                    <a:p>
                      <a:pPr>
                        <a:buFont typeface="Arial" pitchFamily="34" charset="0"/>
                        <a:buChar char="•"/>
                      </a:pPr>
                      <a:r>
                        <a:rPr lang="en-US" sz="1200" dirty="0" smtClean="0"/>
                        <a:t>Cite evidence and develop a logical argument for conjectures</a:t>
                      </a:r>
                      <a:endParaRPr lang="en-US" sz="1200" dirty="0"/>
                    </a:p>
                  </a:txBody>
                  <a:tcPr marT="45716" marB="45716"/>
                </a:tc>
                <a:tc>
                  <a:txBody>
                    <a:bodyPr/>
                    <a:lstStyle/>
                    <a:p>
                      <a:pPr>
                        <a:buFont typeface="Arial" pitchFamily="34" charset="0"/>
                        <a:buChar char="•"/>
                      </a:pPr>
                      <a:r>
                        <a:rPr lang="en-US" sz="1200" dirty="0" smtClean="0"/>
                        <a:t>Evaluate relevancy, accuracy, &amp; completeness</a:t>
                      </a:r>
                      <a:r>
                        <a:rPr lang="en-US" sz="1200" baseline="0" dirty="0" smtClean="0"/>
                        <a:t> of information</a:t>
                      </a:r>
                      <a:endParaRPr lang="en-US" sz="1200" dirty="0"/>
                    </a:p>
                  </a:txBody>
                  <a:tcPr marT="45716" marB="45716"/>
                </a:tc>
              </a:tr>
              <a:tr h="640053">
                <a:tc>
                  <a:txBody>
                    <a:bodyPr/>
                    <a:lstStyle/>
                    <a:p>
                      <a:r>
                        <a:rPr lang="en-US" sz="1400" b="1" dirty="0" smtClean="0"/>
                        <a:t>Create</a:t>
                      </a:r>
                      <a:endParaRPr lang="en-US" sz="1400" b="1" dirty="0"/>
                    </a:p>
                  </a:txBody>
                  <a:tcPr marT="45716" marB="45716"/>
                </a:tc>
                <a:tc>
                  <a:txBody>
                    <a:bodyPr/>
                    <a:lstStyle/>
                    <a:p>
                      <a:pPr>
                        <a:buFont typeface="Arial" pitchFamily="34" charset="0"/>
                        <a:buChar char="•"/>
                      </a:pPr>
                      <a:r>
                        <a:rPr lang="en-US" sz="1200" dirty="0" smtClean="0"/>
                        <a:t>Brainstorm</a:t>
                      </a:r>
                      <a:r>
                        <a:rPr lang="en-US" sz="1200" baseline="0" dirty="0" smtClean="0"/>
                        <a:t> ideas about a topic</a:t>
                      </a:r>
                      <a:endParaRPr lang="en-US" sz="1200" dirty="0"/>
                    </a:p>
                  </a:txBody>
                  <a:tcPr marT="45716" marB="45716"/>
                </a:tc>
                <a:tc>
                  <a:txBody>
                    <a:bodyPr/>
                    <a:lstStyle/>
                    <a:p>
                      <a:pPr>
                        <a:buFont typeface="Arial" pitchFamily="34" charset="0"/>
                        <a:buChar char="•"/>
                      </a:pPr>
                      <a:r>
                        <a:rPr lang="en-US" sz="1200" dirty="0" smtClean="0"/>
                        <a:t>Generate conjectures based on observations or prior knowledge</a:t>
                      </a:r>
                      <a:endParaRPr lang="en-US" sz="1200" dirty="0"/>
                    </a:p>
                  </a:txBody>
                  <a:tcPr marT="45716" marB="45716"/>
                </a:tc>
                <a:tc>
                  <a:txBody>
                    <a:bodyPr/>
                    <a:lstStyle/>
                    <a:p>
                      <a:pPr>
                        <a:buFont typeface="Arial" pitchFamily="34" charset="0"/>
                        <a:buChar char="•"/>
                      </a:pPr>
                      <a:r>
                        <a:rPr lang="en-US" sz="1200" dirty="0" smtClean="0"/>
                        <a:t>Synthesize information with</a:t>
                      </a:r>
                      <a:r>
                        <a:rPr lang="en-US" sz="1200" baseline="0" dirty="0" smtClean="0"/>
                        <a:t>in one source or text</a:t>
                      </a:r>
                      <a:endParaRPr lang="en-US" sz="1200" dirty="0"/>
                    </a:p>
                  </a:txBody>
                  <a:tcPr marT="45716" marB="45716"/>
                </a:tc>
                <a:tc>
                  <a:txBody>
                    <a:bodyPr/>
                    <a:lstStyle/>
                    <a:p>
                      <a:pPr>
                        <a:buFont typeface="Arial" pitchFamily="34" charset="0"/>
                        <a:buChar char="•"/>
                      </a:pPr>
                      <a:r>
                        <a:rPr lang="en-US" sz="1200" dirty="0" smtClean="0"/>
                        <a:t>Synthesize</a:t>
                      </a:r>
                      <a:r>
                        <a:rPr lang="en-US" sz="1200" baseline="0" dirty="0" smtClean="0"/>
                        <a:t> information across multiple sources or texts</a:t>
                      </a:r>
                      <a:endParaRPr lang="en-US" sz="1200" dirty="0"/>
                    </a:p>
                  </a:txBody>
                  <a:tcPr marT="45716" marB="45716"/>
                </a:tc>
              </a:tr>
            </a:tbl>
          </a:graphicData>
        </a:graphic>
      </p:graphicFrame>
    </p:spTree>
    <p:extLst>
      <p:ext uri="{BB962C8B-B14F-4D97-AF65-F5344CB8AC3E}">
        <p14:creationId xmlns:p14="http://schemas.microsoft.com/office/powerpoint/2010/main" val="2340483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34400" cy="609600"/>
          </a:xfrm>
        </p:spPr>
        <p:txBody>
          <a:bodyPr/>
          <a:lstStyle/>
          <a:p>
            <a:pPr algn="ctr"/>
            <a:r>
              <a:rPr lang="en-US" dirty="0" smtClean="0"/>
              <a:t>The answers are……</a:t>
            </a:r>
            <a:endParaRPr lang="en-US" dirty="0"/>
          </a:p>
        </p:txBody>
      </p:sp>
      <p:sp>
        <p:nvSpPr>
          <p:cNvPr id="3" name="Content Placeholder 2"/>
          <p:cNvSpPr>
            <a:spLocks noGrp="1"/>
          </p:cNvSpPr>
          <p:nvPr>
            <p:ph idx="1"/>
          </p:nvPr>
        </p:nvSpPr>
        <p:spPr>
          <a:xfrm>
            <a:off x="76200" y="1219200"/>
            <a:ext cx="8991600" cy="4724400"/>
          </a:xfrm>
        </p:spPr>
        <p:txBody>
          <a:bodyPr/>
          <a:lstStyle/>
          <a:p>
            <a:r>
              <a:rPr lang="en-US" dirty="0">
                <a:solidFill>
                  <a:srgbClr val="020202"/>
                </a:solidFill>
              </a:rPr>
              <a:t>Name the 50 states </a:t>
            </a:r>
            <a:r>
              <a:rPr lang="en-US" dirty="0" smtClean="0">
                <a:solidFill>
                  <a:srgbClr val="020202"/>
                </a:solidFill>
              </a:rPr>
              <a:t>in alphabetical order. 		</a:t>
            </a:r>
            <a:r>
              <a:rPr lang="en-US" dirty="0" smtClean="0">
                <a:solidFill>
                  <a:srgbClr val="FF0000"/>
                </a:solidFill>
              </a:rPr>
              <a:t>Difficult    DOK:1</a:t>
            </a:r>
          </a:p>
          <a:p>
            <a:r>
              <a:rPr lang="en-US" dirty="0">
                <a:solidFill>
                  <a:srgbClr val="020202"/>
                </a:solidFill>
              </a:rPr>
              <a:t>Name the 50 states and their capitals in the order they </a:t>
            </a:r>
            <a:r>
              <a:rPr lang="en-US" dirty="0" smtClean="0">
                <a:solidFill>
                  <a:srgbClr val="020202"/>
                </a:solidFill>
              </a:rPr>
              <a:t>were admitted to</a:t>
            </a:r>
            <a:r>
              <a:rPr lang="en-US" dirty="0">
                <a:solidFill>
                  <a:srgbClr val="020202"/>
                </a:solidFill>
              </a:rPr>
              <a:t> </a:t>
            </a:r>
            <a:r>
              <a:rPr lang="en-US" dirty="0" smtClean="0">
                <a:solidFill>
                  <a:srgbClr val="020202"/>
                </a:solidFill>
              </a:rPr>
              <a:t>the</a:t>
            </a:r>
            <a:r>
              <a:rPr lang="en-US" dirty="0">
                <a:solidFill>
                  <a:srgbClr val="020202"/>
                </a:solidFill>
              </a:rPr>
              <a:t> </a:t>
            </a:r>
            <a:r>
              <a:rPr lang="en-US" dirty="0" smtClean="0">
                <a:solidFill>
                  <a:srgbClr val="020202"/>
                </a:solidFill>
              </a:rPr>
              <a:t>Union. 					</a:t>
            </a:r>
            <a:r>
              <a:rPr lang="en-US" dirty="0" smtClean="0">
                <a:solidFill>
                  <a:srgbClr val="FF0000"/>
                </a:solidFill>
              </a:rPr>
              <a:t>Difficult    DOK:1</a:t>
            </a:r>
          </a:p>
          <a:p>
            <a:r>
              <a:rPr lang="en-US" dirty="0" smtClean="0">
                <a:solidFill>
                  <a:srgbClr val="020202"/>
                </a:solidFill>
              </a:rPr>
              <a:t>Using </a:t>
            </a:r>
            <a:r>
              <a:rPr lang="en-US" dirty="0">
                <a:solidFill>
                  <a:srgbClr val="020202"/>
                </a:solidFill>
              </a:rPr>
              <a:t>the map </a:t>
            </a:r>
            <a:r>
              <a:rPr lang="en-US" dirty="0" smtClean="0">
                <a:solidFill>
                  <a:srgbClr val="020202"/>
                </a:solidFill>
              </a:rPr>
              <a:t>on the </a:t>
            </a:r>
            <a:r>
              <a:rPr lang="en-US" dirty="0">
                <a:solidFill>
                  <a:srgbClr val="020202"/>
                </a:solidFill>
              </a:rPr>
              <a:t>right, </a:t>
            </a:r>
            <a:r>
              <a:rPr lang="en-US" dirty="0" smtClean="0">
                <a:solidFill>
                  <a:srgbClr val="020202"/>
                </a:solidFill>
              </a:rPr>
              <a:t>explain two </a:t>
            </a:r>
            <a:r>
              <a:rPr lang="en-US" dirty="0">
                <a:solidFill>
                  <a:srgbClr val="020202"/>
                </a:solidFill>
              </a:rPr>
              <a:t>factors </a:t>
            </a:r>
            <a:r>
              <a:rPr lang="en-US" dirty="0" smtClean="0">
                <a:solidFill>
                  <a:srgbClr val="020202"/>
                </a:solidFill>
              </a:rPr>
              <a:t>that have</a:t>
            </a:r>
          </a:p>
          <a:p>
            <a:pPr marL="0" indent="0">
              <a:lnSpc>
                <a:spcPct val="25000"/>
              </a:lnSpc>
              <a:buNone/>
            </a:pPr>
            <a:r>
              <a:rPr lang="en-US" dirty="0" smtClean="0">
                <a:solidFill>
                  <a:srgbClr val="020202"/>
                </a:solidFill>
              </a:rPr>
              <a:t> impacted</a:t>
            </a:r>
            <a:r>
              <a:rPr lang="en-US" dirty="0">
                <a:solidFill>
                  <a:srgbClr val="020202"/>
                </a:solidFill>
              </a:rPr>
              <a:t> </a:t>
            </a:r>
            <a:r>
              <a:rPr lang="en-US" dirty="0" smtClean="0">
                <a:solidFill>
                  <a:srgbClr val="020202"/>
                </a:solidFill>
              </a:rPr>
              <a:t>where state capitals are located. 		</a:t>
            </a:r>
            <a:r>
              <a:rPr lang="en-US" dirty="0" smtClean="0">
                <a:solidFill>
                  <a:srgbClr val="FF0000"/>
                </a:solidFill>
              </a:rPr>
              <a:t>Complex  DOK 2/3</a:t>
            </a:r>
            <a:endParaRPr lang="en-US" dirty="0">
              <a:solidFill>
                <a:srgbClr val="FF0000"/>
              </a:solidFill>
            </a:endParaRPr>
          </a:p>
          <a:p>
            <a:r>
              <a:rPr lang="en-US" altLang="en-US" dirty="0">
                <a:solidFill>
                  <a:srgbClr val="020202"/>
                </a:solidFill>
                <a:cs typeface="Times New Roman" pitchFamily="18" charset="0"/>
              </a:rPr>
              <a:t>Explain the function </a:t>
            </a:r>
            <a:r>
              <a:rPr lang="en-US" altLang="en-US" dirty="0" smtClean="0">
                <a:solidFill>
                  <a:srgbClr val="020202"/>
                </a:solidFill>
                <a:cs typeface="Times New Roman" pitchFamily="18" charset="0"/>
              </a:rPr>
              <a:t>of leaves. 			                 </a:t>
            </a:r>
            <a:r>
              <a:rPr lang="en-US" altLang="en-US" dirty="0" smtClean="0">
                <a:solidFill>
                  <a:srgbClr val="FF0000"/>
                </a:solidFill>
                <a:cs typeface="Times New Roman" pitchFamily="18" charset="0"/>
              </a:rPr>
              <a:t>DOK: 2</a:t>
            </a:r>
            <a:endParaRPr lang="en-US" altLang="en-US" dirty="0">
              <a:solidFill>
                <a:srgbClr val="FF0000"/>
              </a:solidFill>
              <a:cs typeface="Times New Roman" pitchFamily="18" charset="0"/>
            </a:endParaRPr>
          </a:p>
          <a:p>
            <a:r>
              <a:rPr lang="en-US" altLang="en-US" dirty="0">
                <a:solidFill>
                  <a:srgbClr val="020202"/>
                </a:solidFill>
                <a:cs typeface="Times New Roman" pitchFamily="18" charset="0"/>
              </a:rPr>
              <a:t>Design an investigation of seedling growth to </a:t>
            </a:r>
            <a:r>
              <a:rPr lang="en-US" altLang="en-US" dirty="0" smtClean="0">
                <a:solidFill>
                  <a:srgbClr val="020202"/>
                </a:solidFill>
                <a:cs typeface="Times New Roman" pitchFamily="18" charset="0"/>
              </a:rPr>
              <a:t>determine </a:t>
            </a:r>
            <a:r>
              <a:rPr lang="en-US" altLang="en-US" dirty="0">
                <a:solidFill>
                  <a:srgbClr val="020202"/>
                </a:solidFill>
                <a:cs typeface="Times New Roman" pitchFamily="18" charset="0"/>
              </a:rPr>
              <a:t>the best fertilizer for this type of </a:t>
            </a:r>
            <a:r>
              <a:rPr lang="en-US" altLang="en-US" dirty="0" smtClean="0">
                <a:solidFill>
                  <a:srgbClr val="020202"/>
                </a:solidFill>
                <a:cs typeface="Times New Roman" pitchFamily="18" charset="0"/>
              </a:rPr>
              <a:t>tree. 			          </a:t>
            </a:r>
            <a:r>
              <a:rPr lang="en-US" altLang="en-US" dirty="0" smtClean="0">
                <a:solidFill>
                  <a:srgbClr val="FF0000"/>
                </a:solidFill>
                <a:cs typeface="Times New Roman" pitchFamily="18" charset="0"/>
              </a:rPr>
              <a:t>DOK: 4</a:t>
            </a:r>
            <a:endParaRPr lang="en-US" dirty="0">
              <a:solidFill>
                <a:srgbClr val="FF0000"/>
              </a:solidFill>
            </a:endParaRPr>
          </a:p>
          <a:p>
            <a:r>
              <a:rPr lang="en-US" altLang="en-US" dirty="0">
                <a:solidFill>
                  <a:srgbClr val="020202"/>
                </a:solidFill>
                <a:cs typeface="Times New Roman" pitchFamily="18" charset="0"/>
              </a:rPr>
              <a:t>Identify the tree</a:t>
            </a:r>
            <a:r>
              <a:rPr lang="en-US" altLang="en-US" dirty="0" smtClean="0">
                <a:solidFill>
                  <a:srgbClr val="020202"/>
                </a:solidFill>
                <a:cs typeface="Times New Roman" pitchFamily="18" charset="0"/>
              </a:rPr>
              <a:t>. 					           </a:t>
            </a:r>
            <a:r>
              <a:rPr lang="en-US" altLang="en-US" dirty="0" smtClean="0">
                <a:solidFill>
                  <a:srgbClr val="FF0000"/>
                </a:solidFill>
                <a:cs typeface="Times New Roman" pitchFamily="18" charset="0"/>
              </a:rPr>
              <a:t>DOK: 1</a:t>
            </a:r>
            <a:endParaRPr lang="en-US" altLang="en-US" dirty="0">
              <a:solidFill>
                <a:srgbClr val="FF0000"/>
              </a:solidFill>
              <a:cs typeface="Times New Roman" pitchFamily="18" charset="0"/>
            </a:endParaRPr>
          </a:p>
          <a:p>
            <a:r>
              <a:rPr lang="en-US" altLang="en-US" dirty="0" smtClean="0">
                <a:solidFill>
                  <a:srgbClr val="020202"/>
                </a:solidFill>
                <a:cs typeface="Times New Roman" pitchFamily="18" charset="0"/>
              </a:rPr>
              <a:t>Explain </a:t>
            </a:r>
            <a:r>
              <a:rPr lang="en-US" altLang="en-US" dirty="0">
                <a:solidFill>
                  <a:srgbClr val="020202"/>
                </a:solidFill>
                <a:cs typeface="Times New Roman" pitchFamily="18" charset="0"/>
              </a:rPr>
              <a:t>how a drought might affect the growth of the tree</a:t>
            </a:r>
            <a:r>
              <a:rPr lang="en-US" altLang="en-US" dirty="0" smtClean="0">
                <a:solidFill>
                  <a:srgbClr val="020202"/>
                </a:solidFill>
                <a:cs typeface="Times New Roman" pitchFamily="18" charset="0"/>
              </a:rPr>
              <a:t>. </a:t>
            </a:r>
            <a:r>
              <a:rPr lang="en-US" altLang="en-US" dirty="0" smtClean="0">
                <a:solidFill>
                  <a:srgbClr val="FF0000"/>
                </a:solidFill>
                <a:cs typeface="Times New Roman" pitchFamily="18" charset="0"/>
              </a:rPr>
              <a:t>DOK:3</a:t>
            </a:r>
            <a:endParaRPr lang="en-US" altLang="en-US" dirty="0">
              <a:solidFill>
                <a:srgbClr val="FF0000"/>
              </a:solidFill>
              <a:cs typeface="Times New Roman" pitchFamily="18" charset="0"/>
            </a:endParaRPr>
          </a:p>
          <a:p>
            <a:pPr marL="0" indent="0">
              <a:buNone/>
            </a:pPr>
            <a:endParaRPr lang="en-US" dirty="0" smtClean="0">
              <a:solidFill>
                <a:srgbClr val="020202"/>
              </a:solidFill>
            </a:endParaRP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42</a:t>
            </a:fld>
            <a:endParaRPr lang="en-US" sz="1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4724400"/>
            <a:ext cx="48418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099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3" y="558800"/>
            <a:ext cx="8834437" cy="609600"/>
          </a:xfrm>
        </p:spPr>
        <p:txBody>
          <a:bodyPr/>
          <a:lstStyle/>
          <a:p>
            <a:pPr algn="ctr"/>
            <a:r>
              <a:rPr lang="en-US" dirty="0" smtClean="0"/>
              <a:t>When Do We </a:t>
            </a:r>
            <a:r>
              <a:rPr lang="en-US" smtClean="0"/>
              <a:t>Employ Test-Taking </a:t>
            </a:r>
            <a:r>
              <a:rPr lang="en-US" dirty="0" smtClean="0"/>
              <a:t>Skills?</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43</a:t>
            </a:fld>
            <a:endParaRPr lang="en-US" sz="1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868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281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558800"/>
            <a:ext cx="8521700" cy="609600"/>
          </a:xfrm>
        </p:spPr>
        <p:txBody>
          <a:bodyPr/>
          <a:lstStyle/>
          <a:p>
            <a:pPr algn="ctr"/>
            <a:r>
              <a:rPr lang="en-US" dirty="0" smtClean="0"/>
              <a:t>Wrap-Up/Evaluation</a:t>
            </a:r>
            <a:endParaRPr lang="en-US" dirty="0"/>
          </a:p>
        </p:txBody>
      </p:sp>
      <p:sp>
        <p:nvSpPr>
          <p:cNvPr id="4" name="Slide Number Placeholder 3"/>
          <p:cNvSpPr>
            <a:spLocks noGrp="1"/>
          </p:cNvSpPr>
          <p:nvPr>
            <p:ph type="sldNum" sz="quarter" idx="10"/>
          </p:nvPr>
        </p:nvSpPr>
        <p:spPr/>
        <p:txBody>
          <a:bodyPr/>
          <a:lstStyle/>
          <a:p>
            <a:pPr>
              <a:defRPr/>
            </a:pPr>
            <a:fld id="{365B2B9F-2A33-4B7C-98ED-90380C7B0EC2}" type="slidenum">
              <a:rPr lang="en-US" smtClean="0"/>
              <a:pPr>
                <a:defRPr/>
              </a:pPr>
              <a:t>44</a:t>
            </a:fld>
            <a:endParaRPr lang="en-US" sz="1400" dirty="0"/>
          </a:p>
        </p:txBody>
      </p:sp>
      <p:sp>
        <p:nvSpPr>
          <p:cNvPr id="1026" name="AutoShape 2" descr="https://encrypted-tbn1.gstatic.com/images?q=tbn:ANd9GcQ9Vw5oW2qwa8eT1s7F3akzYx2OkyOc3ey7Y5Imm_vdbVjv6KOJvA"/>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8" name="AutoShape 4" descr="https://encrypted-tbn1.gstatic.com/images?q=tbn:ANd9GcQ9Vw5oW2qwa8eT1s7F3akzYx2OkyOc3ey7Y5Imm_vdbVjv6KOJvA"/>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https://encrypted-tbn1.gstatic.com/images?q=tbn:ANd9GcQ9Vw5oW2qwa8eT1s7F3akzYx2OkyOc3ey7Y5Imm_vdbVjv6KOJvA"/>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37" name="Picture 13" descr="http://questgarden.com/107/02/2/100905192007/images/evaluation.png">
            <a:hlinkClick r:id="rId3"/>
          </p:cNvPr>
          <p:cNvPicPr>
            <a:picLocks noChangeAspect="1" noChangeArrowheads="1"/>
          </p:cNvPicPr>
          <p:nvPr/>
        </p:nvPicPr>
        <p:blipFill>
          <a:blip r:embed="rId4" cstate="print"/>
          <a:srcRect/>
          <a:stretch>
            <a:fillRect/>
          </a:stretch>
        </p:blipFill>
        <p:spPr bwMode="auto">
          <a:xfrm>
            <a:off x="1828800" y="1676400"/>
            <a:ext cx="5257800" cy="3733800"/>
          </a:xfrm>
          <a:prstGeom prst="rect">
            <a:avLst/>
          </a:prstGeom>
          <a:noFill/>
        </p:spPr>
      </p:pic>
      <p:sp>
        <p:nvSpPr>
          <p:cNvPr id="1039" name="AutoShape 15" descr="https://encrypted-tbn1.gstatic.com/images?q=tbn:ANd9GcQ9Vw5oW2qwa8eT1s7F3akzYx2OkyOc3ey7Y5Imm_vdbVjv6KOJvA"/>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41" name="AutoShape 17" descr="https://encrypted-tbn1.gstatic.com/images?q=tbn:ANd9GcQ9Vw5oW2qwa8eT1s7F3akzYx2OkyOc3ey7Y5Imm_vdbVjv6KOJvA"/>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63" y="6040436"/>
            <a:ext cx="898683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07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3700" y="558800"/>
            <a:ext cx="7772400" cy="5003800"/>
          </a:xfrm>
          <a:prstGeom prst="rect">
            <a:avLst/>
          </a:prstGeom>
        </p:spPr>
        <p:txBody>
          <a:bodyPr/>
          <a:lstStyle>
            <a:lvl1pPr algn="l" rtl="0" eaLnBrk="0" fontAlgn="base" hangingPunct="0">
              <a:spcBef>
                <a:spcPct val="0"/>
              </a:spcBef>
              <a:spcAft>
                <a:spcPct val="0"/>
              </a:spcAft>
              <a:defRPr sz="3000" b="1">
                <a:solidFill>
                  <a:schemeClr val="tx2"/>
                </a:solidFill>
                <a:latin typeface="+mj-lt"/>
                <a:ea typeface="MS PGothic" pitchFamily="34" charset="-128"/>
                <a:cs typeface="ＭＳ Ｐゴシック"/>
              </a:defRPr>
            </a:lvl1pPr>
            <a:lvl2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2pPr>
            <a:lvl3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3pPr>
            <a:lvl4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4pPr>
            <a:lvl5pPr algn="l" rtl="0" eaLnBrk="0" fontAlgn="base" hangingPunct="0">
              <a:spcBef>
                <a:spcPct val="0"/>
              </a:spcBef>
              <a:spcAft>
                <a:spcPct val="0"/>
              </a:spcAft>
              <a:defRPr sz="3000" b="1">
                <a:solidFill>
                  <a:schemeClr val="tx2"/>
                </a:solidFill>
                <a:latin typeface="Arial" charset="0"/>
                <a:ea typeface="MS PGothic" pitchFamily="34" charset="-128"/>
                <a:cs typeface="ＭＳ Ｐゴシック"/>
              </a:defRPr>
            </a:lvl5pPr>
            <a:lvl6pPr marL="457200" algn="l" rtl="0" fontAlgn="base">
              <a:spcBef>
                <a:spcPct val="0"/>
              </a:spcBef>
              <a:spcAft>
                <a:spcPct val="0"/>
              </a:spcAft>
              <a:defRPr sz="3000" b="1">
                <a:solidFill>
                  <a:schemeClr val="tx2"/>
                </a:solidFill>
                <a:latin typeface="Arial" charset="0"/>
                <a:ea typeface="ＭＳ Ｐゴシック" pitchFamily="34" charset="-128"/>
              </a:defRPr>
            </a:lvl6pPr>
            <a:lvl7pPr marL="914400" algn="l" rtl="0" fontAlgn="base">
              <a:spcBef>
                <a:spcPct val="0"/>
              </a:spcBef>
              <a:spcAft>
                <a:spcPct val="0"/>
              </a:spcAft>
              <a:defRPr sz="3000" b="1">
                <a:solidFill>
                  <a:schemeClr val="tx2"/>
                </a:solidFill>
                <a:latin typeface="Arial" charset="0"/>
                <a:ea typeface="ＭＳ Ｐゴシック" pitchFamily="34" charset="-128"/>
              </a:defRPr>
            </a:lvl7pPr>
            <a:lvl8pPr marL="1371600" algn="l" rtl="0" fontAlgn="base">
              <a:spcBef>
                <a:spcPct val="0"/>
              </a:spcBef>
              <a:spcAft>
                <a:spcPct val="0"/>
              </a:spcAft>
              <a:defRPr sz="3000" b="1">
                <a:solidFill>
                  <a:schemeClr val="tx2"/>
                </a:solidFill>
                <a:latin typeface="Arial" charset="0"/>
                <a:ea typeface="ＭＳ Ｐゴシック" pitchFamily="34" charset="-128"/>
              </a:defRPr>
            </a:lvl8pPr>
            <a:lvl9pPr marL="1828800" algn="l" rtl="0" fontAlgn="base">
              <a:spcBef>
                <a:spcPct val="0"/>
              </a:spcBef>
              <a:spcAft>
                <a:spcPct val="0"/>
              </a:spcAft>
              <a:defRPr sz="3000" b="1">
                <a:solidFill>
                  <a:schemeClr val="tx2"/>
                </a:solidFill>
                <a:latin typeface="Arial" charset="0"/>
                <a:ea typeface="ＭＳ Ｐゴシック" pitchFamily="34" charset="-128"/>
              </a:defRPr>
            </a:lvl9pPr>
          </a:lstStyle>
          <a:p>
            <a:pPr algn="ctr"/>
            <a:endParaRPr lang="en-US" sz="9600" kern="0" dirty="0" smtClean="0"/>
          </a:p>
          <a:p>
            <a:pPr algn="ctr"/>
            <a:r>
              <a:rPr lang="en-US" sz="9600" kern="0" dirty="0" smtClean="0"/>
              <a:t>Explicit Instruction</a:t>
            </a:r>
            <a:endParaRPr lang="en-US" sz="9600" kern="0" dirty="0"/>
          </a:p>
        </p:txBody>
      </p:sp>
    </p:spTree>
    <p:extLst>
      <p:ext uri="{BB962C8B-B14F-4D97-AF65-F5344CB8AC3E}">
        <p14:creationId xmlns:p14="http://schemas.microsoft.com/office/powerpoint/2010/main" val="624886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1" y="351106"/>
            <a:ext cx="8544664" cy="1143000"/>
          </a:xfrm>
          <a:blipFill>
            <a:blip r:embed="rId3"/>
            <a:tile tx="0" ty="0" sx="100000" sy="100000" flip="none" algn="tl"/>
          </a:blipFill>
        </p:spPr>
        <p:style>
          <a:lnRef idx="2">
            <a:schemeClr val="dk1"/>
          </a:lnRef>
          <a:fillRef idx="1">
            <a:schemeClr val="lt1"/>
          </a:fillRef>
          <a:effectRef idx="0">
            <a:schemeClr val="dk1"/>
          </a:effectRef>
          <a:fontRef idx="minor">
            <a:schemeClr val="dk1"/>
          </a:fontRef>
        </p:style>
        <p:txBody>
          <a:bodyPr>
            <a:noAutofit/>
          </a:bodyPr>
          <a:lstStyle/>
          <a:p>
            <a:pPr algn="ctr"/>
            <a:r>
              <a:rPr lang="en-US" sz="7200" b="1" dirty="0" smtClean="0">
                <a:solidFill>
                  <a:srgbClr val="020202"/>
                </a:solidFill>
                <a:latin typeface="Gabriola" panose="04040605051002020D02" pitchFamily="82" charset="0"/>
              </a:rPr>
              <a:t>How Close Can You Read?</a:t>
            </a:r>
            <a:endParaRPr lang="en-US" sz="7200" b="1" dirty="0">
              <a:solidFill>
                <a:srgbClr val="020202"/>
              </a:solidFill>
              <a:latin typeface="Gabriola" panose="04040605051002020D02" pitchFamily="82" charset="0"/>
            </a:endParaRPr>
          </a:p>
        </p:txBody>
      </p:sp>
      <p:sp>
        <p:nvSpPr>
          <p:cNvPr id="7" name="Rectangle 6"/>
          <p:cNvSpPr/>
          <p:nvPr/>
        </p:nvSpPr>
        <p:spPr>
          <a:xfrm rot="1799834">
            <a:off x="8281471" y="2227429"/>
            <a:ext cx="615874" cy="584775"/>
          </a:xfrm>
          <a:prstGeom prst="rect">
            <a:avLst/>
          </a:prstGeom>
        </p:spPr>
        <p:txBody>
          <a:bodyPr wrap="none">
            <a:spAutoFit/>
          </a:bodyPr>
          <a:lstStyle/>
          <a:p>
            <a:pPr lvl="0" algn="ctr"/>
            <a:r>
              <a:rPr lang="en-US" sz="3200" b="1" dirty="0" smtClean="0">
                <a:ln/>
                <a:solidFill>
                  <a:srgbClr val="EE00C1"/>
                </a:solidFill>
              </a:rPr>
              <a:t>BE</a:t>
            </a:r>
            <a:endParaRPr lang="en-US" sz="3200" b="1" dirty="0">
              <a:ln/>
              <a:solidFill>
                <a:srgbClr val="EE00C1"/>
              </a:solidFill>
            </a:endParaRPr>
          </a:p>
        </p:txBody>
      </p:sp>
      <p:sp>
        <p:nvSpPr>
          <p:cNvPr id="14" name="Rectangle 13"/>
          <p:cNvSpPr/>
          <p:nvPr/>
        </p:nvSpPr>
        <p:spPr>
          <a:xfrm rot="19650211">
            <a:off x="1288839" y="5268377"/>
            <a:ext cx="1069990" cy="584775"/>
          </a:xfrm>
          <a:prstGeom prst="rect">
            <a:avLst/>
          </a:prstGeom>
        </p:spPr>
        <p:txBody>
          <a:bodyPr wrap="square">
            <a:spAutoFit/>
          </a:bodyPr>
          <a:lstStyle/>
          <a:p>
            <a:pPr lvl="0" algn="ctr"/>
            <a:r>
              <a:rPr lang="en-US" sz="3200" b="1" dirty="0">
                <a:ln/>
                <a:solidFill>
                  <a:srgbClr val="0066FF"/>
                </a:solidFill>
              </a:rPr>
              <a:t>ESL</a:t>
            </a:r>
          </a:p>
        </p:txBody>
      </p:sp>
      <p:sp>
        <p:nvSpPr>
          <p:cNvPr id="15" name="Rectangle 14"/>
          <p:cNvSpPr/>
          <p:nvPr/>
        </p:nvSpPr>
        <p:spPr>
          <a:xfrm rot="1799834">
            <a:off x="6954078" y="1641948"/>
            <a:ext cx="748090" cy="584775"/>
          </a:xfrm>
          <a:prstGeom prst="rect">
            <a:avLst/>
          </a:prstGeom>
        </p:spPr>
        <p:txBody>
          <a:bodyPr wrap="none">
            <a:spAutoFit/>
          </a:bodyPr>
          <a:lstStyle/>
          <a:p>
            <a:pPr lvl="0" algn="ctr"/>
            <a:r>
              <a:rPr lang="en-US" sz="3200" b="1" dirty="0">
                <a:ln/>
                <a:solidFill>
                  <a:srgbClr val="9BBB59"/>
                </a:solidFill>
              </a:rPr>
              <a:t>ESL</a:t>
            </a:r>
          </a:p>
        </p:txBody>
      </p:sp>
      <p:sp>
        <p:nvSpPr>
          <p:cNvPr id="16" name="Rectangle 15"/>
          <p:cNvSpPr/>
          <p:nvPr/>
        </p:nvSpPr>
        <p:spPr>
          <a:xfrm rot="1799834">
            <a:off x="4120910" y="1471076"/>
            <a:ext cx="953687" cy="584775"/>
          </a:xfrm>
          <a:prstGeom prst="rect">
            <a:avLst/>
          </a:prstGeom>
        </p:spPr>
        <p:txBody>
          <a:bodyPr wrap="square">
            <a:spAutoFit/>
          </a:bodyPr>
          <a:lstStyle/>
          <a:p>
            <a:pPr lvl="0" algn="ctr"/>
            <a:r>
              <a:rPr lang="en-US" sz="3200" b="1" dirty="0" smtClean="0">
                <a:ln/>
                <a:solidFill>
                  <a:srgbClr val="6837D5"/>
                </a:solidFill>
              </a:rPr>
              <a:t>BE</a:t>
            </a:r>
            <a:endParaRPr lang="en-US" sz="3200" b="1" dirty="0">
              <a:ln/>
              <a:solidFill>
                <a:srgbClr val="6837D5"/>
              </a:solidFill>
            </a:endParaRPr>
          </a:p>
        </p:txBody>
      </p:sp>
      <p:sp>
        <p:nvSpPr>
          <p:cNvPr id="17" name="Rectangle 16"/>
          <p:cNvSpPr/>
          <p:nvPr/>
        </p:nvSpPr>
        <p:spPr>
          <a:xfrm rot="1799834">
            <a:off x="7869021" y="4877690"/>
            <a:ext cx="1136153" cy="584775"/>
          </a:xfrm>
          <a:prstGeom prst="rect">
            <a:avLst/>
          </a:prstGeom>
        </p:spPr>
        <p:txBody>
          <a:bodyPr wrap="square">
            <a:spAutoFit/>
          </a:bodyPr>
          <a:lstStyle/>
          <a:p>
            <a:pPr lvl="0" algn="ctr"/>
            <a:r>
              <a:rPr lang="en-US" sz="3200" b="1" dirty="0" smtClean="0">
                <a:ln/>
                <a:solidFill>
                  <a:srgbClr val="9BBB59"/>
                </a:solidFill>
              </a:rPr>
              <a:t>BE</a:t>
            </a:r>
            <a:endParaRPr lang="en-US" sz="3200" b="1" dirty="0">
              <a:ln/>
              <a:solidFill>
                <a:srgbClr val="9BBB59"/>
              </a:solidFill>
            </a:endParaRPr>
          </a:p>
        </p:txBody>
      </p:sp>
      <p:sp>
        <p:nvSpPr>
          <p:cNvPr id="18" name="Rectangle 17"/>
          <p:cNvSpPr/>
          <p:nvPr/>
        </p:nvSpPr>
        <p:spPr>
          <a:xfrm rot="20706057">
            <a:off x="7344593" y="3945538"/>
            <a:ext cx="907308" cy="584775"/>
          </a:xfrm>
          <a:prstGeom prst="rect">
            <a:avLst/>
          </a:prstGeom>
        </p:spPr>
        <p:txBody>
          <a:bodyPr wrap="square">
            <a:spAutoFit/>
          </a:bodyPr>
          <a:lstStyle/>
          <a:p>
            <a:pPr lvl="0" algn="ctr"/>
            <a:r>
              <a:rPr lang="en-US" sz="3200" b="1" dirty="0" smtClean="0">
                <a:ln/>
                <a:solidFill>
                  <a:srgbClr val="C00000"/>
                </a:solidFill>
              </a:rPr>
              <a:t>BE</a:t>
            </a:r>
            <a:endParaRPr lang="en-US" sz="3200" b="1" dirty="0">
              <a:ln/>
              <a:solidFill>
                <a:srgbClr val="C00000"/>
              </a:solidFill>
            </a:endParaRPr>
          </a:p>
        </p:txBody>
      </p:sp>
      <p:sp>
        <p:nvSpPr>
          <p:cNvPr id="19" name="Rectangle 18"/>
          <p:cNvSpPr/>
          <p:nvPr/>
        </p:nvSpPr>
        <p:spPr>
          <a:xfrm rot="1799834">
            <a:off x="111382" y="2779266"/>
            <a:ext cx="1194562" cy="584775"/>
          </a:xfrm>
          <a:prstGeom prst="rect">
            <a:avLst/>
          </a:prstGeom>
        </p:spPr>
        <p:txBody>
          <a:bodyPr wrap="square">
            <a:spAutoFit/>
          </a:bodyPr>
          <a:lstStyle/>
          <a:p>
            <a:pPr lvl="0" algn="ctr"/>
            <a:r>
              <a:rPr lang="en-US" sz="3200" b="1" dirty="0">
                <a:ln/>
                <a:solidFill>
                  <a:srgbClr val="FF0000"/>
                </a:solidFill>
              </a:rPr>
              <a:t>ESL</a:t>
            </a:r>
          </a:p>
        </p:txBody>
      </p:sp>
      <p:sp>
        <p:nvSpPr>
          <p:cNvPr id="20" name="Rectangle 19"/>
          <p:cNvSpPr/>
          <p:nvPr/>
        </p:nvSpPr>
        <p:spPr>
          <a:xfrm rot="20225457">
            <a:off x="1005262" y="1962700"/>
            <a:ext cx="1153547" cy="584775"/>
          </a:xfrm>
          <a:prstGeom prst="rect">
            <a:avLst/>
          </a:prstGeom>
        </p:spPr>
        <p:txBody>
          <a:bodyPr wrap="square">
            <a:spAutoFit/>
          </a:bodyPr>
          <a:lstStyle/>
          <a:p>
            <a:pPr lvl="0" algn="ctr"/>
            <a:r>
              <a:rPr lang="en-US" sz="3200" b="1" dirty="0">
                <a:ln/>
                <a:solidFill>
                  <a:srgbClr val="FF33CC"/>
                </a:solidFill>
              </a:rPr>
              <a:t>ESL</a:t>
            </a:r>
          </a:p>
        </p:txBody>
      </p:sp>
      <p:sp>
        <p:nvSpPr>
          <p:cNvPr id="21" name="Rectangle 20"/>
          <p:cNvSpPr/>
          <p:nvPr/>
        </p:nvSpPr>
        <p:spPr>
          <a:xfrm rot="20416004">
            <a:off x="451198" y="3985560"/>
            <a:ext cx="971481" cy="584775"/>
          </a:xfrm>
          <a:prstGeom prst="rect">
            <a:avLst/>
          </a:prstGeom>
        </p:spPr>
        <p:txBody>
          <a:bodyPr wrap="square">
            <a:spAutoFit/>
          </a:bodyPr>
          <a:lstStyle/>
          <a:p>
            <a:pPr lvl="0" algn="ctr"/>
            <a:r>
              <a:rPr lang="en-US" sz="3200" b="1" dirty="0" smtClean="0">
                <a:ln/>
                <a:solidFill>
                  <a:srgbClr val="0066FF"/>
                </a:solidFill>
              </a:rPr>
              <a:t>BE</a:t>
            </a:r>
            <a:endParaRPr lang="en-US" sz="3200" b="1" dirty="0">
              <a:ln/>
              <a:solidFill>
                <a:srgbClr val="0066FF"/>
              </a:solidFill>
            </a:endParaRPr>
          </a:p>
        </p:txBody>
      </p:sp>
      <p:sp>
        <p:nvSpPr>
          <p:cNvPr id="22" name="Rectangle 21"/>
          <p:cNvSpPr/>
          <p:nvPr/>
        </p:nvSpPr>
        <p:spPr>
          <a:xfrm rot="1799834">
            <a:off x="108580" y="5446320"/>
            <a:ext cx="1029726" cy="584775"/>
          </a:xfrm>
          <a:prstGeom prst="rect">
            <a:avLst/>
          </a:prstGeom>
        </p:spPr>
        <p:txBody>
          <a:bodyPr wrap="square">
            <a:spAutoFit/>
          </a:bodyPr>
          <a:lstStyle/>
          <a:p>
            <a:pPr lvl="0" algn="ctr"/>
            <a:r>
              <a:rPr lang="en-US" sz="3200" b="1" dirty="0">
                <a:ln/>
                <a:solidFill>
                  <a:srgbClr val="6837D5"/>
                </a:solidFill>
              </a:rPr>
              <a:t>ESL</a:t>
            </a:r>
          </a:p>
        </p:txBody>
      </p:sp>
      <p:pic>
        <p:nvPicPr>
          <p:cNvPr id="24" name="Picture 13" descr="Mrs. Ricca's Kindergarten: Literacy Center &quot;I Can&quot; Cards {Freeb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318906"/>
            <a:ext cx="4617666" cy="396567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318906"/>
            <a:ext cx="4617666" cy="3965677"/>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pic>
      <p:sp>
        <p:nvSpPr>
          <p:cNvPr id="25" name="Rectangle 24"/>
          <p:cNvSpPr/>
          <p:nvPr/>
        </p:nvSpPr>
        <p:spPr>
          <a:xfrm rot="1799834">
            <a:off x="7745240" y="6073763"/>
            <a:ext cx="748090" cy="584775"/>
          </a:xfrm>
          <a:prstGeom prst="rect">
            <a:avLst/>
          </a:prstGeom>
        </p:spPr>
        <p:txBody>
          <a:bodyPr wrap="none">
            <a:spAutoFit/>
          </a:bodyPr>
          <a:lstStyle/>
          <a:p>
            <a:pPr lvl="0" algn="ctr"/>
            <a:r>
              <a:rPr lang="en-US" sz="3200" b="1" dirty="0">
                <a:ln/>
                <a:solidFill>
                  <a:srgbClr val="FF0000"/>
                </a:solidFill>
              </a:rPr>
              <a:t>ESL</a:t>
            </a:r>
          </a:p>
        </p:txBody>
      </p:sp>
    </p:spTree>
    <p:extLst>
      <p:ext uri="{BB962C8B-B14F-4D97-AF65-F5344CB8AC3E}">
        <p14:creationId xmlns:p14="http://schemas.microsoft.com/office/powerpoint/2010/main" val="26738047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1" y="5791200"/>
            <a:ext cx="4402666"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12"/>
          <p:cNvSpPr/>
          <p:nvPr/>
        </p:nvSpPr>
        <p:spPr>
          <a:xfrm>
            <a:off x="1905000" y="2273300"/>
            <a:ext cx="3124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Rectangle 13"/>
          <p:cNvSpPr/>
          <p:nvPr/>
        </p:nvSpPr>
        <p:spPr>
          <a:xfrm>
            <a:off x="2590800" y="3780367"/>
            <a:ext cx="37338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5" name="Rectangle 14"/>
          <p:cNvSpPr/>
          <p:nvPr/>
        </p:nvSpPr>
        <p:spPr>
          <a:xfrm>
            <a:off x="59268" y="723900"/>
            <a:ext cx="3979332"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6" name="Rectangle 15"/>
          <p:cNvSpPr/>
          <p:nvPr/>
        </p:nvSpPr>
        <p:spPr>
          <a:xfrm>
            <a:off x="5181600" y="2286000"/>
            <a:ext cx="2895600" cy="381000"/>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
        <p:nvSpPr>
          <p:cNvPr id="17" name="Rectangle 16"/>
          <p:cNvSpPr/>
          <p:nvPr/>
        </p:nvSpPr>
        <p:spPr>
          <a:xfrm>
            <a:off x="114300" y="5334000"/>
            <a:ext cx="1714500" cy="381000"/>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
        <p:nvSpPr>
          <p:cNvPr id="18" name="Rectangle 17"/>
          <p:cNvSpPr/>
          <p:nvPr/>
        </p:nvSpPr>
        <p:spPr>
          <a:xfrm>
            <a:off x="152400" y="2683933"/>
            <a:ext cx="3124200" cy="381000"/>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
        <p:nvSpPr>
          <p:cNvPr id="19" name="Rectangle 18"/>
          <p:cNvSpPr/>
          <p:nvPr/>
        </p:nvSpPr>
        <p:spPr>
          <a:xfrm>
            <a:off x="5884332" y="664632"/>
            <a:ext cx="2421467" cy="440267"/>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
        <p:nvSpPr>
          <p:cNvPr id="20" name="Rectangle 19"/>
          <p:cNvSpPr/>
          <p:nvPr/>
        </p:nvSpPr>
        <p:spPr>
          <a:xfrm>
            <a:off x="59269" y="1123950"/>
            <a:ext cx="4055532" cy="393700"/>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
        <p:nvSpPr>
          <p:cNvPr id="2" name="Rectangle 1"/>
          <p:cNvSpPr/>
          <p:nvPr/>
        </p:nvSpPr>
        <p:spPr>
          <a:xfrm>
            <a:off x="59268" y="267712"/>
            <a:ext cx="9143999" cy="5978560"/>
          </a:xfrm>
          <a:prstGeom prst="rect">
            <a:avLst/>
          </a:prstGeom>
        </p:spPr>
        <p:txBody>
          <a:bodyPr wrap="square">
            <a:spAutoFit/>
          </a:bodyPr>
          <a:lstStyle/>
          <a:p>
            <a:r>
              <a:rPr lang="en-US" sz="2550" dirty="0" smtClean="0">
                <a:solidFill>
                  <a:srgbClr val="020202"/>
                </a:solidFill>
              </a:rPr>
              <a:t>	In </a:t>
            </a:r>
            <a:r>
              <a:rPr lang="en-US" sz="2550" dirty="0">
                <a:solidFill>
                  <a:srgbClr val="020202"/>
                </a:solidFill>
              </a:rPr>
              <a:t>1865, just after the American Civil War, a $100,000 gold shipment disappeared in Georgia. Thieves stole two wagon trains filled with </a:t>
            </a:r>
            <a:r>
              <a:rPr lang="en-US" sz="2550" dirty="0" smtClean="0">
                <a:solidFill>
                  <a:srgbClr val="020202"/>
                </a:solidFill>
              </a:rPr>
              <a:t>gold.</a:t>
            </a:r>
            <a:endParaRPr lang="en-US" sz="2550" dirty="0">
              <a:solidFill>
                <a:srgbClr val="020202"/>
              </a:solidFill>
            </a:endParaRPr>
          </a:p>
          <a:p>
            <a:r>
              <a:rPr lang="en-US" sz="2550" dirty="0" smtClean="0">
                <a:solidFill>
                  <a:srgbClr val="020202"/>
                </a:solidFill>
              </a:rPr>
              <a:t>	France </a:t>
            </a:r>
            <a:r>
              <a:rPr lang="en-US" sz="2550" dirty="0">
                <a:solidFill>
                  <a:srgbClr val="020202"/>
                </a:solidFill>
              </a:rPr>
              <a:t>had loaned the money to the South. The gold was on its way back to France. While soldiers were waiting for their orders, the gold disappeared. No one knows what happened to the gold. Some say the gold was divided among local people. Others say it was buried  in a nearby river. Some say it was buried on a local plantation. Soldiers questioned the local people. But the gold was never found.  No one was ever seen spending any gold coins. After heavy rainstorms, however, gold coins were often found on dirt roads near the plantation. Some people believe that the treasure is hidden somewhere near the plantation. People still search</a:t>
            </a:r>
            <a:r>
              <a:rPr lang="en-US" sz="2550" dirty="0" smtClean="0">
                <a:solidFill>
                  <a:srgbClr val="020202"/>
                </a:solidFill>
              </a:rPr>
              <a:t>.</a:t>
            </a:r>
          </a:p>
          <a:p>
            <a:r>
              <a:rPr lang="en-US" sz="2550" dirty="0" smtClean="0">
                <a:solidFill>
                  <a:srgbClr val="020202"/>
                </a:solidFill>
              </a:rPr>
              <a:t> </a:t>
            </a:r>
            <a:r>
              <a:rPr lang="en-US" sz="2550" dirty="0">
                <a:solidFill>
                  <a:srgbClr val="020202"/>
                </a:solidFill>
              </a:rPr>
              <a:t>No one has found the gold yet.</a:t>
            </a:r>
          </a:p>
        </p:txBody>
      </p:sp>
      <p:sp>
        <p:nvSpPr>
          <p:cNvPr id="21" name="Rectangle 20"/>
          <p:cNvSpPr/>
          <p:nvPr/>
        </p:nvSpPr>
        <p:spPr>
          <a:xfrm>
            <a:off x="5973233" y="5029200"/>
            <a:ext cx="2637367" cy="381000"/>
          </a:xfrm>
          <a:prstGeom prst="rect">
            <a:avLst/>
          </a:prstGeom>
          <a:noFill/>
          <a:ln>
            <a:solidFill>
              <a:srgbClr val="31D1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212055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gn="ctr"/>
            <a:r>
              <a:rPr lang="en-US" dirty="0" smtClean="0"/>
              <a:t>What Moves </a:t>
            </a:r>
            <a:r>
              <a:rPr lang="en-US" dirty="0"/>
              <a:t>D</a:t>
            </a:r>
            <a:r>
              <a:rPr lang="en-US" dirty="0" smtClean="0"/>
              <a:t>id I Make?</a:t>
            </a:r>
            <a:endParaRPr lang="en-US" dirty="0"/>
          </a:p>
        </p:txBody>
      </p:sp>
      <p:sp>
        <p:nvSpPr>
          <p:cNvPr id="3" name="Content Placeholder 2"/>
          <p:cNvSpPr>
            <a:spLocks noGrp="1"/>
          </p:cNvSpPr>
          <p:nvPr>
            <p:ph sz="half" idx="1"/>
          </p:nvPr>
        </p:nvSpPr>
        <p:spPr>
          <a:xfrm>
            <a:off x="393700" y="1447800"/>
            <a:ext cx="8216900" cy="4572000"/>
          </a:xfrm>
          <a:ln w="28575">
            <a:solidFill>
              <a:srgbClr val="FF0000"/>
            </a:solidFill>
          </a:ln>
        </p:spPr>
        <p:txBody>
          <a:bodyPr/>
          <a:lstStyle/>
          <a:p>
            <a:pPr marL="0" indent="0" algn="ctr">
              <a:lnSpc>
                <a:spcPct val="200000"/>
              </a:lnSpc>
              <a:buNone/>
            </a:pPr>
            <a:r>
              <a:rPr lang="en-US" sz="3200" b="1" dirty="0" smtClean="0">
                <a:solidFill>
                  <a:srgbClr val="7030A0"/>
                </a:solidFill>
              </a:rPr>
              <a:t>Teacher Moves </a:t>
            </a:r>
          </a:p>
          <a:p>
            <a:pPr>
              <a:lnSpc>
                <a:spcPct val="200000"/>
              </a:lnSpc>
            </a:pPr>
            <a:r>
              <a:rPr lang="en-US" dirty="0" smtClean="0">
                <a:solidFill>
                  <a:srgbClr val="020202"/>
                </a:solidFill>
              </a:rPr>
              <a:t>Model the Gist strategy </a:t>
            </a:r>
          </a:p>
          <a:p>
            <a:r>
              <a:rPr lang="en-US" dirty="0" smtClean="0">
                <a:solidFill>
                  <a:srgbClr val="020202"/>
                </a:solidFill>
              </a:rPr>
              <a:t>Model thinking around arriving at the Gist</a:t>
            </a:r>
          </a:p>
          <a:p>
            <a:pPr>
              <a:lnSpc>
                <a:spcPct val="200000"/>
              </a:lnSpc>
            </a:pPr>
            <a:r>
              <a:rPr lang="en-US" dirty="0" smtClean="0">
                <a:solidFill>
                  <a:srgbClr val="020202"/>
                </a:solidFill>
              </a:rPr>
              <a:t>Ask questions of students</a:t>
            </a:r>
            <a:endParaRPr lang="en-US" dirty="0">
              <a:solidFill>
                <a:srgbClr val="020202"/>
              </a:solidFill>
            </a:endParaRPr>
          </a:p>
        </p:txBody>
      </p:sp>
    </p:spTree>
    <p:extLst>
      <p:ext uri="{BB962C8B-B14F-4D97-AF65-F5344CB8AC3E}">
        <p14:creationId xmlns:p14="http://schemas.microsoft.com/office/powerpoint/2010/main" val="83328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14162097"/>
              </p:ext>
            </p:extLst>
          </p:nvPr>
        </p:nvGraphicFramePr>
        <p:xfrm>
          <a:off x="1295400" y="381000"/>
          <a:ext cx="6324600" cy="5486400"/>
        </p:xfrm>
        <a:graphic>
          <a:graphicData uri="http://schemas.openxmlformats.org/presentationml/2006/ole">
            <mc:AlternateContent xmlns:mc="http://schemas.openxmlformats.org/markup-compatibility/2006">
              <mc:Choice xmlns:v="urn:schemas-microsoft-com:vml" Requires="v">
                <p:oleObj spid="_x0000_s10295" name="Document" r:id="rId5" imgW="7819335" imgH="10063484" progId="Word.Document.12">
                  <p:embed/>
                </p:oleObj>
              </mc:Choice>
              <mc:Fallback>
                <p:oleObj name="Document" r:id="rId5" imgW="7819335" imgH="10063484" progId="Word.Document.12">
                  <p:embed/>
                  <p:pic>
                    <p:nvPicPr>
                      <p:cNvPr id="0" name=""/>
                      <p:cNvPicPr/>
                      <p:nvPr/>
                    </p:nvPicPr>
                    <p:blipFill>
                      <a:blip r:embed="rId6"/>
                      <a:stretch>
                        <a:fillRect/>
                      </a:stretch>
                    </p:blipFill>
                    <p:spPr>
                      <a:xfrm>
                        <a:off x="1295400" y="381000"/>
                        <a:ext cx="6324600" cy="5486400"/>
                      </a:xfrm>
                      <a:prstGeom prst="rect">
                        <a:avLst/>
                      </a:prstGeom>
                    </p:spPr>
                  </p:pic>
                </p:oleObj>
              </mc:Fallback>
            </mc:AlternateContent>
          </a:graphicData>
        </a:graphic>
      </p:graphicFrame>
    </p:spTree>
    <p:extLst>
      <p:ext uri="{BB962C8B-B14F-4D97-AF65-F5344CB8AC3E}">
        <p14:creationId xmlns:p14="http://schemas.microsoft.com/office/powerpoint/2010/main" val="4069323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666666"/>
      </a:dk1>
      <a:lt1>
        <a:srgbClr val="FFFFFF"/>
      </a:lt1>
      <a:dk2>
        <a:srgbClr val="003366"/>
      </a:dk2>
      <a:lt2>
        <a:srgbClr val="CFDAE5"/>
      </a:lt2>
      <a:accent1>
        <a:srgbClr val="FF9933"/>
      </a:accent1>
      <a:accent2>
        <a:srgbClr val="80B34D"/>
      </a:accent2>
      <a:accent3>
        <a:srgbClr val="FFFFFF"/>
      </a:accent3>
      <a:accent4>
        <a:srgbClr val="565656"/>
      </a:accent4>
      <a:accent5>
        <a:srgbClr val="FFCAAD"/>
      </a:accent5>
      <a:accent6>
        <a:srgbClr val="73A245"/>
      </a:accent6>
      <a:hlink>
        <a:srgbClr val="6699CC"/>
      </a:hlink>
      <a:folHlink>
        <a:srgbClr val="3366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15945</TotalTime>
  <Words>2572</Words>
  <Application>Microsoft Office PowerPoint</Application>
  <PresentationFormat>On-screen Show (4:3)</PresentationFormat>
  <Paragraphs>416</Paragraphs>
  <Slides>44</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Blank Presentation</vt:lpstr>
      <vt:lpstr>Document</vt:lpstr>
      <vt:lpstr>Acrobat Document</vt:lpstr>
      <vt:lpstr>  CCRS  Reading Strategies For  TASC and Beyond </vt:lpstr>
      <vt:lpstr>What is a Think Aloud?</vt:lpstr>
      <vt:lpstr>PowerPoint Presentation</vt:lpstr>
      <vt:lpstr>What Does the Standards Say?</vt:lpstr>
      <vt:lpstr>PowerPoint Presentation</vt:lpstr>
      <vt:lpstr>How Close Can You Read?</vt:lpstr>
      <vt:lpstr>PowerPoint Presentation</vt:lpstr>
      <vt:lpstr>What Moves Did I Make?</vt:lpstr>
      <vt:lpstr>PowerPoint Presentation</vt:lpstr>
      <vt:lpstr>Strategy (3) What’s a Good Title for Me?</vt:lpstr>
      <vt:lpstr>What Moves Did Students Make?</vt:lpstr>
      <vt:lpstr>Share Out</vt:lpstr>
      <vt:lpstr>Break </vt:lpstr>
      <vt:lpstr>How Do We Chunk Text?</vt:lpstr>
      <vt:lpstr>PowerPoint Presentation</vt:lpstr>
      <vt:lpstr>PowerPoint Presentation</vt:lpstr>
      <vt:lpstr>Paraphrasing</vt:lpstr>
      <vt:lpstr>PowerPoint Presentation</vt:lpstr>
      <vt:lpstr>Let’s Practice Paraphrasing</vt:lpstr>
      <vt:lpstr>PowerPoint Presentation</vt:lpstr>
      <vt:lpstr>What is a Summary</vt:lpstr>
      <vt:lpstr>What Can be Included in a Summary?</vt:lpstr>
      <vt:lpstr>PowerPoint Presentation</vt:lpstr>
      <vt:lpstr>Let’s Practice The Skill Of Summarizing</vt:lpstr>
      <vt:lpstr>Start with Ready Made Summaries</vt:lpstr>
      <vt:lpstr>PowerPoint Presentation</vt:lpstr>
      <vt:lpstr>Now Try it on Your Own- Summarize</vt:lpstr>
      <vt:lpstr>Now Try it on Your Own- Summarize</vt:lpstr>
      <vt:lpstr>PowerPoint Presentation</vt:lpstr>
      <vt:lpstr>What is Cause/ Effect</vt:lpstr>
      <vt:lpstr>Ways to Teach Cause/ Effect</vt:lpstr>
      <vt:lpstr>Wall of Cause and Effect</vt:lpstr>
      <vt:lpstr>Compare &amp; Contrast</vt:lpstr>
      <vt:lpstr>Examples of Test Taking Skills</vt:lpstr>
      <vt:lpstr> Lunch </vt:lpstr>
      <vt:lpstr>       DOK vs.  Blooms, What’s the Verdict?</vt:lpstr>
      <vt:lpstr>Key Shifts in Reading</vt:lpstr>
      <vt:lpstr>Task</vt:lpstr>
      <vt:lpstr>What’s the difference?</vt:lpstr>
      <vt:lpstr>Difficult or Complex</vt:lpstr>
      <vt:lpstr>Cognitive Rigor Matrix</vt:lpstr>
      <vt:lpstr>The answers are……</vt:lpstr>
      <vt:lpstr>When Do We Employ Test-Taking Skills?</vt:lpstr>
      <vt:lpstr>Wrap-Up/Evaluation</vt:lpstr>
    </vt:vector>
  </TitlesOfParts>
  <Company>New York City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SSpence5</dc:creator>
  <cp:lastModifiedBy>Lavern Nelson</cp:lastModifiedBy>
  <cp:revision>905</cp:revision>
  <cp:lastPrinted>2014-05-23T16:07:25Z</cp:lastPrinted>
  <dcterms:created xsi:type="dcterms:W3CDTF">2008-03-14T13:38:18Z</dcterms:created>
  <dcterms:modified xsi:type="dcterms:W3CDTF">2014-06-02T18:26:49Z</dcterms:modified>
</cp:coreProperties>
</file>