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7" r:id="rId6"/>
    <p:sldId id="262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64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86" y="-10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FA465-65C5-4A60-BFEF-C0CF29702EA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3499F-3BB9-43A4-B028-A7820E334622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accent2">
                  <a:lumMod val="50000"/>
                </a:schemeClr>
              </a:solidFill>
            </a:rPr>
            <a:t>Teachers will not have the time to learn all math concepts and then try to teach them to their students</a:t>
          </a:r>
          <a:endParaRPr lang="en-US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3E539FCA-04BC-4AA4-BB9B-767E1B42B914}" type="parTrans" cxnId="{FB841901-268C-49B4-A269-729291044174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68D03BB1-51B6-44F8-BF06-2C93B8AAB6A6}" type="sibTrans" cxnId="{FB841901-268C-49B4-A269-729291044174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6BCBBCC1-EC61-4F62-A2C8-1170701FB682}">
      <dgm:prSet custT="1"/>
      <dgm:spPr/>
      <dgm:t>
        <a:bodyPr/>
        <a:lstStyle/>
        <a:p>
          <a:pPr rtl="0"/>
          <a:r>
            <a:rPr lang="en-US" sz="1800" b="1" smtClean="0">
              <a:solidFill>
                <a:schemeClr val="accent2">
                  <a:lumMod val="50000"/>
                </a:schemeClr>
              </a:solidFill>
            </a:rPr>
            <a:t>Incredible amount of great teaching tools on the internet</a:t>
          </a:r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1A86F8D9-935A-4EBC-8F3F-AFDFAC7540E2}" type="parTrans" cxnId="{01C6AFF8-7924-4796-9160-B9A45F13BDAB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FCC815F8-67A4-4DCB-8D7D-0A743A67DCFB}" type="sibTrans" cxnId="{01C6AFF8-7924-4796-9160-B9A45F13BDAB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2BD04EF5-8600-4E77-AF14-B18FBE72B3A1}">
      <dgm:prSet custT="1"/>
      <dgm:spPr/>
      <dgm:t>
        <a:bodyPr/>
        <a:lstStyle/>
        <a:p>
          <a:pPr rtl="0"/>
          <a:r>
            <a:rPr lang="en-US" sz="1800" b="1" smtClean="0">
              <a:solidFill>
                <a:schemeClr val="accent2">
                  <a:lumMod val="50000"/>
                </a:schemeClr>
              </a:solidFill>
            </a:rPr>
            <a:t>Varies the teaching modalities for your students</a:t>
          </a:r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1BAC4E1E-C8A5-45B4-9514-25CB3E8AF1C0}" type="parTrans" cxnId="{47ED0D56-1C67-4B4A-B6DA-F1FFB04949E8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BB20E896-FBF4-482A-8456-C0DAFBDD1E0F}" type="sibTrans" cxnId="{47ED0D56-1C67-4B4A-B6DA-F1FFB04949E8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94415985-A54E-45F6-A62A-3C7D8BD5C5BC}">
      <dgm:prSet custT="1"/>
      <dgm:spPr/>
      <dgm:t>
        <a:bodyPr/>
        <a:lstStyle/>
        <a:p>
          <a:pPr rtl="0"/>
          <a:r>
            <a:rPr lang="en-US" sz="1800" b="1" smtClean="0">
              <a:solidFill>
                <a:schemeClr val="accent2">
                  <a:lumMod val="50000"/>
                </a:schemeClr>
              </a:solidFill>
            </a:rPr>
            <a:t>Better approach to Common Core</a:t>
          </a:r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08ECE917-21BD-4C43-8E04-BC744BCFF5B1}" type="parTrans" cxnId="{3A9C2C6F-F1CC-41E7-84F3-30FC6623B804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DAC99278-2FC2-4A98-B543-813ED5EFE85C}" type="sibTrans" cxnId="{3A9C2C6F-F1CC-41E7-84F3-30FC6623B804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D1D3AA34-188A-4E66-8CE3-4BB99A9C5A63}">
      <dgm:prSet custT="1"/>
      <dgm:spPr/>
      <dgm:t>
        <a:bodyPr/>
        <a:lstStyle/>
        <a:p>
          <a:pPr rtl="0"/>
          <a:r>
            <a:rPr lang="en-US" sz="1800" b="1" smtClean="0">
              <a:solidFill>
                <a:schemeClr val="accent2">
                  <a:lumMod val="50000"/>
                </a:schemeClr>
              </a:solidFill>
            </a:rPr>
            <a:t>Allows your students to learn from different resources</a:t>
          </a:r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CFEAA725-976F-4280-BC65-104789E635C7}" type="parTrans" cxnId="{3703C000-0999-4E98-8065-9DFFE0B10E09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399108CB-DE0A-40E2-82DA-8B4772DD76DD}" type="sibTrans" cxnId="{3703C000-0999-4E98-8065-9DFFE0B10E09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A8E9A27A-B001-45B7-BFCC-F3774EF2B0E7}">
      <dgm:prSet custT="1"/>
      <dgm:spPr/>
      <dgm:t>
        <a:bodyPr/>
        <a:lstStyle/>
        <a:p>
          <a:pPr rtl="0"/>
          <a:r>
            <a:rPr lang="en-US" sz="1800" b="1" smtClean="0">
              <a:solidFill>
                <a:schemeClr val="accent2">
                  <a:lumMod val="50000"/>
                </a:schemeClr>
              </a:solidFill>
            </a:rPr>
            <a:t>Eliminates the extreme burden for teachers in the next 3 years as TASC ramps up to full CC integration </a:t>
          </a:r>
          <a:endParaRPr lang="en-US" sz="1800" b="1">
            <a:solidFill>
              <a:schemeClr val="accent2">
                <a:lumMod val="50000"/>
              </a:schemeClr>
            </a:solidFill>
          </a:endParaRPr>
        </a:p>
      </dgm:t>
    </dgm:pt>
    <dgm:pt modelId="{14F07439-349A-4FDA-AB6D-D73F4209A354}" type="parTrans" cxnId="{BA386BAD-C2FE-437B-B9EA-1BBB02369D5C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5EEF5011-1AF8-41E1-B7CB-D6DBDBB1EACE}" type="sibTrans" cxnId="{BA386BAD-C2FE-437B-B9EA-1BBB02369D5C}">
      <dgm:prSet/>
      <dgm:spPr/>
      <dgm:t>
        <a:bodyPr/>
        <a:lstStyle/>
        <a:p>
          <a:endParaRPr lang="en-US" sz="4000" b="1">
            <a:solidFill>
              <a:schemeClr val="accent2">
                <a:lumMod val="50000"/>
              </a:schemeClr>
            </a:solidFill>
          </a:endParaRPr>
        </a:p>
      </dgm:t>
    </dgm:pt>
    <dgm:pt modelId="{958B562C-0A6E-4B26-9E77-882D980526D5}" type="pres">
      <dgm:prSet presAssocID="{5C3FA465-65C5-4A60-BFEF-C0CF29702E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2FF76E-6A87-4BD8-A37B-6349C43B6D91}" type="pres">
      <dgm:prSet presAssocID="{70F3499F-3BB9-43A4-B028-A7820E334622}" presName="parentLin" presStyleCnt="0"/>
      <dgm:spPr/>
    </dgm:pt>
    <dgm:pt modelId="{A3B174A6-3499-480F-953A-AD6E7AFE9244}" type="pres">
      <dgm:prSet presAssocID="{70F3499F-3BB9-43A4-B028-A7820E33462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E7446FD-5894-494C-A2C7-D1D82DC9FA9C}" type="pres">
      <dgm:prSet presAssocID="{70F3499F-3BB9-43A4-B028-A7820E33462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56A9-9C6A-44BA-BBFC-1C0B6556325D}" type="pres">
      <dgm:prSet presAssocID="{70F3499F-3BB9-43A4-B028-A7820E334622}" presName="negativeSpace" presStyleCnt="0"/>
      <dgm:spPr/>
    </dgm:pt>
    <dgm:pt modelId="{023AB2C0-A1A0-4F8D-A280-AF8CF0906088}" type="pres">
      <dgm:prSet presAssocID="{70F3499F-3BB9-43A4-B028-A7820E334622}" presName="childText" presStyleLbl="conFgAcc1" presStyleIdx="0" presStyleCnt="6">
        <dgm:presLayoutVars>
          <dgm:bulletEnabled val="1"/>
        </dgm:presLayoutVars>
      </dgm:prSet>
      <dgm:spPr/>
    </dgm:pt>
    <dgm:pt modelId="{B23C3B7C-00BC-4B19-A29B-A290DADC3B09}" type="pres">
      <dgm:prSet presAssocID="{68D03BB1-51B6-44F8-BF06-2C93B8AAB6A6}" presName="spaceBetweenRectangles" presStyleCnt="0"/>
      <dgm:spPr/>
    </dgm:pt>
    <dgm:pt modelId="{2BD4BE62-17D9-469E-A1E3-EC001038CFEE}" type="pres">
      <dgm:prSet presAssocID="{6BCBBCC1-EC61-4F62-A2C8-1170701FB682}" presName="parentLin" presStyleCnt="0"/>
      <dgm:spPr/>
    </dgm:pt>
    <dgm:pt modelId="{A82E8F15-0A47-46E4-A839-C69B49D97903}" type="pres">
      <dgm:prSet presAssocID="{6BCBBCC1-EC61-4F62-A2C8-1170701FB68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AB327B27-CAFC-44B7-ACDC-BE901874C0B1}" type="pres">
      <dgm:prSet presAssocID="{6BCBBCC1-EC61-4F62-A2C8-1170701FB68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611F3-A870-443B-B4C9-DAF6DE7D6918}" type="pres">
      <dgm:prSet presAssocID="{6BCBBCC1-EC61-4F62-A2C8-1170701FB682}" presName="negativeSpace" presStyleCnt="0"/>
      <dgm:spPr/>
    </dgm:pt>
    <dgm:pt modelId="{1FDABBE3-23AD-4B8F-8FD5-5101410D6BF9}" type="pres">
      <dgm:prSet presAssocID="{6BCBBCC1-EC61-4F62-A2C8-1170701FB682}" presName="childText" presStyleLbl="conFgAcc1" presStyleIdx="1" presStyleCnt="6">
        <dgm:presLayoutVars>
          <dgm:bulletEnabled val="1"/>
        </dgm:presLayoutVars>
      </dgm:prSet>
      <dgm:spPr/>
    </dgm:pt>
    <dgm:pt modelId="{B5E55DB7-C028-4E76-905D-7EDECD750EE1}" type="pres">
      <dgm:prSet presAssocID="{FCC815F8-67A4-4DCB-8D7D-0A743A67DCFB}" presName="spaceBetweenRectangles" presStyleCnt="0"/>
      <dgm:spPr/>
    </dgm:pt>
    <dgm:pt modelId="{727B1CF1-98E2-47EB-8C82-5B00C44D2E1C}" type="pres">
      <dgm:prSet presAssocID="{2BD04EF5-8600-4E77-AF14-B18FBE72B3A1}" presName="parentLin" presStyleCnt="0"/>
      <dgm:spPr/>
    </dgm:pt>
    <dgm:pt modelId="{6450AD7F-827D-4160-A7F7-13CA060DF657}" type="pres">
      <dgm:prSet presAssocID="{2BD04EF5-8600-4E77-AF14-B18FBE72B3A1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8B1762D-27C8-4CCF-8FE4-7B51B3FA7CBA}" type="pres">
      <dgm:prSet presAssocID="{2BD04EF5-8600-4E77-AF14-B18FBE72B3A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47683-F327-4A9C-B6E2-346B49B47D2C}" type="pres">
      <dgm:prSet presAssocID="{2BD04EF5-8600-4E77-AF14-B18FBE72B3A1}" presName="negativeSpace" presStyleCnt="0"/>
      <dgm:spPr/>
    </dgm:pt>
    <dgm:pt modelId="{50ABE94A-99A5-467B-B4BF-8D45DBC66828}" type="pres">
      <dgm:prSet presAssocID="{2BD04EF5-8600-4E77-AF14-B18FBE72B3A1}" presName="childText" presStyleLbl="conFgAcc1" presStyleIdx="2" presStyleCnt="6">
        <dgm:presLayoutVars>
          <dgm:bulletEnabled val="1"/>
        </dgm:presLayoutVars>
      </dgm:prSet>
      <dgm:spPr/>
    </dgm:pt>
    <dgm:pt modelId="{FC565C79-4A19-4D29-879E-9002CCE07334}" type="pres">
      <dgm:prSet presAssocID="{BB20E896-FBF4-482A-8456-C0DAFBDD1E0F}" presName="spaceBetweenRectangles" presStyleCnt="0"/>
      <dgm:spPr/>
    </dgm:pt>
    <dgm:pt modelId="{33EA8145-2EED-4B24-9341-65F64EC9F231}" type="pres">
      <dgm:prSet presAssocID="{94415985-A54E-45F6-A62A-3C7D8BD5C5BC}" presName="parentLin" presStyleCnt="0"/>
      <dgm:spPr/>
    </dgm:pt>
    <dgm:pt modelId="{19C4EC92-3143-47D4-A546-B6D67009DDCE}" type="pres">
      <dgm:prSet presAssocID="{94415985-A54E-45F6-A62A-3C7D8BD5C5BC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F84AFFB-9D8A-4556-A431-A73A0156A5C9}" type="pres">
      <dgm:prSet presAssocID="{94415985-A54E-45F6-A62A-3C7D8BD5C5B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A491A-19E9-4548-BEBD-721A7D5E1872}" type="pres">
      <dgm:prSet presAssocID="{94415985-A54E-45F6-A62A-3C7D8BD5C5BC}" presName="negativeSpace" presStyleCnt="0"/>
      <dgm:spPr/>
    </dgm:pt>
    <dgm:pt modelId="{C902CAEB-6FE4-4EFA-ADBF-E66DC1FC7AEE}" type="pres">
      <dgm:prSet presAssocID="{94415985-A54E-45F6-A62A-3C7D8BD5C5BC}" presName="childText" presStyleLbl="conFgAcc1" presStyleIdx="3" presStyleCnt="6">
        <dgm:presLayoutVars>
          <dgm:bulletEnabled val="1"/>
        </dgm:presLayoutVars>
      </dgm:prSet>
      <dgm:spPr/>
    </dgm:pt>
    <dgm:pt modelId="{54FB4873-A74D-4665-8424-58C39D325059}" type="pres">
      <dgm:prSet presAssocID="{DAC99278-2FC2-4A98-B543-813ED5EFE85C}" presName="spaceBetweenRectangles" presStyleCnt="0"/>
      <dgm:spPr/>
    </dgm:pt>
    <dgm:pt modelId="{AB900F7B-9BB8-405B-8254-78E5869474F2}" type="pres">
      <dgm:prSet presAssocID="{D1D3AA34-188A-4E66-8CE3-4BB99A9C5A63}" presName="parentLin" presStyleCnt="0"/>
      <dgm:spPr/>
    </dgm:pt>
    <dgm:pt modelId="{DA8DA95B-10C3-432D-A922-5262D7CE65B4}" type="pres">
      <dgm:prSet presAssocID="{D1D3AA34-188A-4E66-8CE3-4BB99A9C5A63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679228E-497B-4F88-A18A-07749DA98760}" type="pres">
      <dgm:prSet presAssocID="{D1D3AA34-188A-4E66-8CE3-4BB99A9C5A6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C2B4A-45EB-4F57-9C4E-B88D3A5E7EE8}" type="pres">
      <dgm:prSet presAssocID="{D1D3AA34-188A-4E66-8CE3-4BB99A9C5A63}" presName="negativeSpace" presStyleCnt="0"/>
      <dgm:spPr/>
    </dgm:pt>
    <dgm:pt modelId="{87B63B6C-55F6-4D4E-8FFB-C1AB352F59F0}" type="pres">
      <dgm:prSet presAssocID="{D1D3AA34-188A-4E66-8CE3-4BB99A9C5A63}" presName="childText" presStyleLbl="conFgAcc1" presStyleIdx="4" presStyleCnt="6">
        <dgm:presLayoutVars>
          <dgm:bulletEnabled val="1"/>
        </dgm:presLayoutVars>
      </dgm:prSet>
      <dgm:spPr/>
    </dgm:pt>
    <dgm:pt modelId="{3FF9DB8E-7A2B-436A-BB1B-84F352E1CBF0}" type="pres">
      <dgm:prSet presAssocID="{399108CB-DE0A-40E2-82DA-8B4772DD76DD}" presName="spaceBetweenRectangles" presStyleCnt="0"/>
      <dgm:spPr/>
    </dgm:pt>
    <dgm:pt modelId="{1A5F5600-6A1C-4E4D-BD78-18194933B7C1}" type="pres">
      <dgm:prSet presAssocID="{A8E9A27A-B001-45B7-BFCC-F3774EF2B0E7}" presName="parentLin" presStyleCnt="0"/>
      <dgm:spPr/>
    </dgm:pt>
    <dgm:pt modelId="{E397D2B8-23AA-4880-93DB-5B8CB32B399F}" type="pres">
      <dgm:prSet presAssocID="{A8E9A27A-B001-45B7-BFCC-F3774EF2B0E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73F65877-EC7C-437A-8574-27C30840B08F}" type="pres">
      <dgm:prSet presAssocID="{A8E9A27A-B001-45B7-BFCC-F3774EF2B0E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909B0-79BF-4930-9EC6-AE221E403BBF}" type="pres">
      <dgm:prSet presAssocID="{A8E9A27A-B001-45B7-BFCC-F3774EF2B0E7}" presName="negativeSpace" presStyleCnt="0"/>
      <dgm:spPr/>
    </dgm:pt>
    <dgm:pt modelId="{45879287-3A13-43D6-A03D-8A91D120A0F1}" type="pres">
      <dgm:prSet presAssocID="{A8E9A27A-B001-45B7-BFCC-F3774EF2B0E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E97F74C-6969-4082-913D-3F5BE4AD53DD}" type="presOf" srcId="{2BD04EF5-8600-4E77-AF14-B18FBE72B3A1}" destId="{88B1762D-27C8-4CCF-8FE4-7B51B3FA7CBA}" srcOrd="1" destOrd="0" presId="urn:microsoft.com/office/officeart/2005/8/layout/list1"/>
    <dgm:cxn modelId="{E467D842-C9D3-4CA6-8DA3-CEA4D0CBF4FB}" type="presOf" srcId="{A8E9A27A-B001-45B7-BFCC-F3774EF2B0E7}" destId="{E397D2B8-23AA-4880-93DB-5B8CB32B399F}" srcOrd="0" destOrd="0" presId="urn:microsoft.com/office/officeart/2005/8/layout/list1"/>
    <dgm:cxn modelId="{3703C000-0999-4E98-8065-9DFFE0B10E09}" srcId="{5C3FA465-65C5-4A60-BFEF-C0CF29702EA9}" destId="{D1D3AA34-188A-4E66-8CE3-4BB99A9C5A63}" srcOrd="4" destOrd="0" parTransId="{CFEAA725-976F-4280-BC65-104789E635C7}" sibTransId="{399108CB-DE0A-40E2-82DA-8B4772DD76DD}"/>
    <dgm:cxn modelId="{860BE0DB-5F01-4D36-876A-DF7A4F48806E}" type="presOf" srcId="{D1D3AA34-188A-4E66-8CE3-4BB99A9C5A63}" destId="{DA8DA95B-10C3-432D-A922-5262D7CE65B4}" srcOrd="0" destOrd="0" presId="urn:microsoft.com/office/officeart/2005/8/layout/list1"/>
    <dgm:cxn modelId="{5490938D-C1F8-4622-8077-9FACDD92E4E2}" type="presOf" srcId="{D1D3AA34-188A-4E66-8CE3-4BB99A9C5A63}" destId="{7679228E-497B-4F88-A18A-07749DA98760}" srcOrd="1" destOrd="0" presId="urn:microsoft.com/office/officeart/2005/8/layout/list1"/>
    <dgm:cxn modelId="{8CEC703E-37D0-46C7-8A5E-3E76C5F59507}" type="presOf" srcId="{94415985-A54E-45F6-A62A-3C7D8BD5C5BC}" destId="{19C4EC92-3143-47D4-A546-B6D67009DDCE}" srcOrd="0" destOrd="0" presId="urn:microsoft.com/office/officeart/2005/8/layout/list1"/>
    <dgm:cxn modelId="{05642A5D-15E3-4B17-B138-428CA2164746}" type="presOf" srcId="{6BCBBCC1-EC61-4F62-A2C8-1170701FB682}" destId="{AB327B27-CAFC-44B7-ACDC-BE901874C0B1}" srcOrd="1" destOrd="0" presId="urn:microsoft.com/office/officeart/2005/8/layout/list1"/>
    <dgm:cxn modelId="{1AF2FBDE-913A-4DD5-94CC-2D415FA40E0F}" type="presOf" srcId="{70F3499F-3BB9-43A4-B028-A7820E334622}" destId="{A3B174A6-3499-480F-953A-AD6E7AFE9244}" srcOrd="0" destOrd="0" presId="urn:microsoft.com/office/officeart/2005/8/layout/list1"/>
    <dgm:cxn modelId="{B5AFFE8F-A7FB-450E-A856-6B5517DD6F53}" type="presOf" srcId="{70F3499F-3BB9-43A4-B028-A7820E334622}" destId="{DE7446FD-5894-494C-A2C7-D1D82DC9FA9C}" srcOrd="1" destOrd="0" presId="urn:microsoft.com/office/officeart/2005/8/layout/list1"/>
    <dgm:cxn modelId="{3A9C2C6F-F1CC-41E7-84F3-30FC6623B804}" srcId="{5C3FA465-65C5-4A60-BFEF-C0CF29702EA9}" destId="{94415985-A54E-45F6-A62A-3C7D8BD5C5BC}" srcOrd="3" destOrd="0" parTransId="{08ECE917-21BD-4C43-8E04-BC744BCFF5B1}" sibTransId="{DAC99278-2FC2-4A98-B543-813ED5EFE85C}"/>
    <dgm:cxn modelId="{47ED0D56-1C67-4B4A-B6DA-F1FFB04949E8}" srcId="{5C3FA465-65C5-4A60-BFEF-C0CF29702EA9}" destId="{2BD04EF5-8600-4E77-AF14-B18FBE72B3A1}" srcOrd="2" destOrd="0" parTransId="{1BAC4E1E-C8A5-45B4-9514-25CB3E8AF1C0}" sibTransId="{BB20E896-FBF4-482A-8456-C0DAFBDD1E0F}"/>
    <dgm:cxn modelId="{6B0DE90D-E4F7-4CCC-B0BA-E4DC50CD93C2}" type="presOf" srcId="{5C3FA465-65C5-4A60-BFEF-C0CF29702EA9}" destId="{958B562C-0A6E-4B26-9E77-882D980526D5}" srcOrd="0" destOrd="0" presId="urn:microsoft.com/office/officeart/2005/8/layout/list1"/>
    <dgm:cxn modelId="{6435D99F-CF25-44F5-B87E-DC19D95799EA}" type="presOf" srcId="{6BCBBCC1-EC61-4F62-A2C8-1170701FB682}" destId="{A82E8F15-0A47-46E4-A839-C69B49D97903}" srcOrd="0" destOrd="0" presId="urn:microsoft.com/office/officeart/2005/8/layout/list1"/>
    <dgm:cxn modelId="{FB841901-268C-49B4-A269-729291044174}" srcId="{5C3FA465-65C5-4A60-BFEF-C0CF29702EA9}" destId="{70F3499F-3BB9-43A4-B028-A7820E334622}" srcOrd="0" destOrd="0" parTransId="{3E539FCA-04BC-4AA4-BB9B-767E1B42B914}" sibTransId="{68D03BB1-51B6-44F8-BF06-2C93B8AAB6A6}"/>
    <dgm:cxn modelId="{CD95AE70-A915-4746-A1BF-06CEC24170C2}" type="presOf" srcId="{94415985-A54E-45F6-A62A-3C7D8BD5C5BC}" destId="{FF84AFFB-9D8A-4556-A431-A73A0156A5C9}" srcOrd="1" destOrd="0" presId="urn:microsoft.com/office/officeart/2005/8/layout/list1"/>
    <dgm:cxn modelId="{01C6AFF8-7924-4796-9160-B9A45F13BDAB}" srcId="{5C3FA465-65C5-4A60-BFEF-C0CF29702EA9}" destId="{6BCBBCC1-EC61-4F62-A2C8-1170701FB682}" srcOrd="1" destOrd="0" parTransId="{1A86F8D9-935A-4EBC-8F3F-AFDFAC7540E2}" sibTransId="{FCC815F8-67A4-4DCB-8D7D-0A743A67DCFB}"/>
    <dgm:cxn modelId="{BA386BAD-C2FE-437B-B9EA-1BBB02369D5C}" srcId="{5C3FA465-65C5-4A60-BFEF-C0CF29702EA9}" destId="{A8E9A27A-B001-45B7-BFCC-F3774EF2B0E7}" srcOrd="5" destOrd="0" parTransId="{14F07439-349A-4FDA-AB6D-D73F4209A354}" sibTransId="{5EEF5011-1AF8-41E1-B7CB-D6DBDBB1EACE}"/>
    <dgm:cxn modelId="{37A955EA-D0F8-4001-A52A-FB7CBAA26126}" type="presOf" srcId="{A8E9A27A-B001-45B7-BFCC-F3774EF2B0E7}" destId="{73F65877-EC7C-437A-8574-27C30840B08F}" srcOrd="1" destOrd="0" presId="urn:microsoft.com/office/officeart/2005/8/layout/list1"/>
    <dgm:cxn modelId="{D11BCCC7-BD30-48CD-9C48-7174AA76779E}" type="presOf" srcId="{2BD04EF5-8600-4E77-AF14-B18FBE72B3A1}" destId="{6450AD7F-827D-4160-A7F7-13CA060DF657}" srcOrd="0" destOrd="0" presId="urn:microsoft.com/office/officeart/2005/8/layout/list1"/>
    <dgm:cxn modelId="{7B0CA480-0607-48E9-BA4F-1246805D5ECA}" type="presParOf" srcId="{958B562C-0A6E-4B26-9E77-882D980526D5}" destId="{682FF76E-6A87-4BD8-A37B-6349C43B6D91}" srcOrd="0" destOrd="0" presId="urn:microsoft.com/office/officeart/2005/8/layout/list1"/>
    <dgm:cxn modelId="{45EDD125-4F81-417D-B4AD-4610B6126AC8}" type="presParOf" srcId="{682FF76E-6A87-4BD8-A37B-6349C43B6D91}" destId="{A3B174A6-3499-480F-953A-AD6E7AFE9244}" srcOrd="0" destOrd="0" presId="urn:microsoft.com/office/officeart/2005/8/layout/list1"/>
    <dgm:cxn modelId="{091A8049-D3B2-41E3-A7D8-59B82D721E15}" type="presParOf" srcId="{682FF76E-6A87-4BD8-A37B-6349C43B6D91}" destId="{DE7446FD-5894-494C-A2C7-D1D82DC9FA9C}" srcOrd="1" destOrd="0" presId="urn:microsoft.com/office/officeart/2005/8/layout/list1"/>
    <dgm:cxn modelId="{338F5FB3-0D11-4C2B-8740-F892898A4934}" type="presParOf" srcId="{958B562C-0A6E-4B26-9E77-882D980526D5}" destId="{CD2856A9-9C6A-44BA-BBFC-1C0B6556325D}" srcOrd="1" destOrd="0" presId="urn:microsoft.com/office/officeart/2005/8/layout/list1"/>
    <dgm:cxn modelId="{40694895-1115-4259-85AB-B7393EE8BD98}" type="presParOf" srcId="{958B562C-0A6E-4B26-9E77-882D980526D5}" destId="{023AB2C0-A1A0-4F8D-A280-AF8CF0906088}" srcOrd="2" destOrd="0" presId="urn:microsoft.com/office/officeart/2005/8/layout/list1"/>
    <dgm:cxn modelId="{E08790E0-2D14-4B27-AF1E-7C9723046F0C}" type="presParOf" srcId="{958B562C-0A6E-4B26-9E77-882D980526D5}" destId="{B23C3B7C-00BC-4B19-A29B-A290DADC3B09}" srcOrd="3" destOrd="0" presId="urn:microsoft.com/office/officeart/2005/8/layout/list1"/>
    <dgm:cxn modelId="{374DA818-A14C-4815-A12D-63A681F330ED}" type="presParOf" srcId="{958B562C-0A6E-4B26-9E77-882D980526D5}" destId="{2BD4BE62-17D9-469E-A1E3-EC001038CFEE}" srcOrd="4" destOrd="0" presId="urn:microsoft.com/office/officeart/2005/8/layout/list1"/>
    <dgm:cxn modelId="{C083899B-42A2-420C-8DE8-5DE936FA0E2B}" type="presParOf" srcId="{2BD4BE62-17D9-469E-A1E3-EC001038CFEE}" destId="{A82E8F15-0A47-46E4-A839-C69B49D97903}" srcOrd="0" destOrd="0" presId="urn:microsoft.com/office/officeart/2005/8/layout/list1"/>
    <dgm:cxn modelId="{B952520E-FB34-438A-BC37-42F7EFCD1926}" type="presParOf" srcId="{2BD4BE62-17D9-469E-A1E3-EC001038CFEE}" destId="{AB327B27-CAFC-44B7-ACDC-BE901874C0B1}" srcOrd="1" destOrd="0" presId="urn:microsoft.com/office/officeart/2005/8/layout/list1"/>
    <dgm:cxn modelId="{8A7EDFD5-8B48-4960-9D6D-4F4F8CB6C869}" type="presParOf" srcId="{958B562C-0A6E-4B26-9E77-882D980526D5}" destId="{10F611F3-A870-443B-B4C9-DAF6DE7D6918}" srcOrd="5" destOrd="0" presId="urn:microsoft.com/office/officeart/2005/8/layout/list1"/>
    <dgm:cxn modelId="{6EBAA3ED-53B1-42D0-8CB6-0DE91A3727A0}" type="presParOf" srcId="{958B562C-0A6E-4B26-9E77-882D980526D5}" destId="{1FDABBE3-23AD-4B8F-8FD5-5101410D6BF9}" srcOrd="6" destOrd="0" presId="urn:microsoft.com/office/officeart/2005/8/layout/list1"/>
    <dgm:cxn modelId="{EE62D7F7-BB60-4C57-B412-FA13874D210C}" type="presParOf" srcId="{958B562C-0A6E-4B26-9E77-882D980526D5}" destId="{B5E55DB7-C028-4E76-905D-7EDECD750EE1}" srcOrd="7" destOrd="0" presId="urn:microsoft.com/office/officeart/2005/8/layout/list1"/>
    <dgm:cxn modelId="{5CA1841C-AAB7-4AB6-95FB-77DD7924B043}" type="presParOf" srcId="{958B562C-0A6E-4B26-9E77-882D980526D5}" destId="{727B1CF1-98E2-47EB-8C82-5B00C44D2E1C}" srcOrd="8" destOrd="0" presId="urn:microsoft.com/office/officeart/2005/8/layout/list1"/>
    <dgm:cxn modelId="{BA8CD80C-95B7-489F-AF72-2A932FB3AC00}" type="presParOf" srcId="{727B1CF1-98E2-47EB-8C82-5B00C44D2E1C}" destId="{6450AD7F-827D-4160-A7F7-13CA060DF657}" srcOrd="0" destOrd="0" presId="urn:microsoft.com/office/officeart/2005/8/layout/list1"/>
    <dgm:cxn modelId="{E0B20899-EA20-4758-96F3-B52FC1C21E6B}" type="presParOf" srcId="{727B1CF1-98E2-47EB-8C82-5B00C44D2E1C}" destId="{88B1762D-27C8-4CCF-8FE4-7B51B3FA7CBA}" srcOrd="1" destOrd="0" presId="urn:microsoft.com/office/officeart/2005/8/layout/list1"/>
    <dgm:cxn modelId="{69961113-2B30-477E-853C-7F834BDE3979}" type="presParOf" srcId="{958B562C-0A6E-4B26-9E77-882D980526D5}" destId="{6F247683-F327-4A9C-B6E2-346B49B47D2C}" srcOrd="9" destOrd="0" presId="urn:microsoft.com/office/officeart/2005/8/layout/list1"/>
    <dgm:cxn modelId="{E8083B7F-CC22-4552-A8AD-78D5A74BF3BD}" type="presParOf" srcId="{958B562C-0A6E-4B26-9E77-882D980526D5}" destId="{50ABE94A-99A5-467B-B4BF-8D45DBC66828}" srcOrd="10" destOrd="0" presId="urn:microsoft.com/office/officeart/2005/8/layout/list1"/>
    <dgm:cxn modelId="{D6954A5D-70BD-4A0F-A55F-79A366AB66DD}" type="presParOf" srcId="{958B562C-0A6E-4B26-9E77-882D980526D5}" destId="{FC565C79-4A19-4D29-879E-9002CCE07334}" srcOrd="11" destOrd="0" presId="urn:microsoft.com/office/officeart/2005/8/layout/list1"/>
    <dgm:cxn modelId="{001E4309-6F8E-4DB4-AB7F-736E519F9582}" type="presParOf" srcId="{958B562C-0A6E-4B26-9E77-882D980526D5}" destId="{33EA8145-2EED-4B24-9341-65F64EC9F231}" srcOrd="12" destOrd="0" presId="urn:microsoft.com/office/officeart/2005/8/layout/list1"/>
    <dgm:cxn modelId="{CD790BBE-1BC5-40EF-AE0A-4ECE7B087FA6}" type="presParOf" srcId="{33EA8145-2EED-4B24-9341-65F64EC9F231}" destId="{19C4EC92-3143-47D4-A546-B6D67009DDCE}" srcOrd="0" destOrd="0" presId="urn:microsoft.com/office/officeart/2005/8/layout/list1"/>
    <dgm:cxn modelId="{A866229D-71C8-4FF1-BC15-1A6A3C097E34}" type="presParOf" srcId="{33EA8145-2EED-4B24-9341-65F64EC9F231}" destId="{FF84AFFB-9D8A-4556-A431-A73A0156A5C9}" srcOrd="1" destOrd="0" presId="urn:microsoft.com/office/officeart/2005/8/layout/list1"/>
    <dgm:cxn modelId="{BAB9981B-FC00-4570-BB9A-3B2F1B6FDCE8}" type="presParOf" srcId="{958B562C-0A6E-4B26-9E77-882D980526D5}" destId="{F35A491A-19E9-4548-BEBD-721A7D5E1872}" srcOrd="13" destOrd="0" presId="urn:microsoft.com/office/officeart/2005/8/layout/list1"/>
    <dgm:cxn modelId="{1ACD09DB-6C53-4534-86CD-E63E05261018}" type="presParOf" srcId="{958B562C-0A6E-4B26-9E77-882D980526D5}" destId="{C902CAEB-6FE4-4EFA-ADBF-E66DC1FC7AEE}" srcOrd="14" destOrd="0" presId="urn:microsoft.com/office/officeart/2005/8/layout/list1"/>
    <dgm:cxn modelId="{2FB01D9C-13AF-4043-B77C-25AF7A5F7CA0}" type="presParOf" srcId="{958B562C-0A6E-4B26-9E77-882D980526D5}" destId="{54FB4873-A74D-4665-8424-58C39D325059}" srcOrd="15" destOrd="0" presId="urn:microsoft.com/office/officeart/2005/8/layout/list1"/>
    <dgm:cxn modelId="{82D243BF-6CE6-4EFC-B26D-284AA1DB22A2}" type="presParOf" srcId="{958B562C-0A6E-4B26-9E77-882D980526D5}" destId="{AB900F7B-9BB8-405B-8254-78E5869474F2}" srcOrd="16" destOrd="0" presId="urn:microsoft.com/office/officeart/2005/8/layout/list1"/>
    <dgm:cxn modelId="{0F12330F-51E2-42F9-BBA4-4C9F1F37FC8E}" type="presParOf" srcId="{AB900F7B-9BB8-405B-8254-78E5869474F2}" destId="{DA8DA95B-10C3-432D-A922-5262D7CE65B4}" srcOrd="0" destOrd="0" presId="urn:microsoft.com/office/officeart/2005/8/layout/list1"/>
    <dgm:cxn modelId="{6F6BAA46-A42B-4138-AC8F-EC7F7D990F3D}" type="presParOf" srcId="{AB900F7B-9BB8-405B-8254-78E5869474F2}" destId="{7679228E-497B-4F88-A18A-07749DA98760}" srcOrd="1" destOrd="0" presId="urn:microsoft.com/office/officeart/2005/8/layout/list1"/>
    <dgm:cxn modelId="{EF934322-FF6C-46D5-866E-A0A28A71D8DF}" type="presParOf" srcId="{958B562C-0A6E-4B26-9E77-882D980526D5}" destId="{4C4C2B4A-45EB-4F57-9C4E-B88D3A5E7EE8}" srcOrd="17" destOrd="0" presId="urn:microsoft.com/office/officeart/2005/8/layout/list1"/>
    <dgm:cxn modelId="{7C314B90-9C96-4FB6-9D75-CA72DF9724F8}" type="presParOf" srcId="{958B562C-0A6E-4B26-9E77-882D980526D5}" destId="{87B63B6C-55F6-4D4E-8FFB-C1AB352F59F0}" srcOrd="18" destOrd="0" presId="urn:microsoft.com/office/officeart/2005/8/layout/list1"/>
    <dgm:cxn modelId="{2FCA649F-00D0-4A7E-A09C-09CDEDDFE5CF}" type="presParOf" srcId="{958B562C-0A6E-4B26-9E77-882D980526D5}" destId="{3FF9DB8E-7A2B-436A-BB1B-84F352E1CBF0}" srcOrd="19" destOrd="0" presId="urn:microsoft.com/office/officeart/2005/8/layout/list1"/>
    <dgm:cxn modelId="{014F5D97-E388-4513-9972-D6C8CD31B41B}" type="presParOf" srcId="{958B562C-0A6E-4B26-9E77-882D980526D5}" destId="{1A5F5600-6A1C-4E4D-BD78-18194933B7C1}" srcOrd="20" destOrd="0" presId="urn:microsoft.com/office/officeart/2005/8/layout/list1"/>
    <dgm:cxn modelId="{4E04BED3-807B-4ECC-9990-F3A6A1C2BD4A}" type="presParOf" srcId="{1A5F5600-6A1C-4E4D-BD78-18194933B7C1}" destId="{E397D2B8-23AA-4880-93DB-5B8CB32B399F}" srcOrd="0" destOrd="0" presId="urn:microsoft.com/office/officeart/2005/8/layout/list1"/>
    <dgm:cxn modelId="{57DA861D-CA18-4395-9D6B-75F792687146}" type="presParOf" srcId="{1A5F5600-6A1C-4E4D-BD78-18194933B7C1}" destId="{73F65877-EC7C-437A-8574-27C30840B08F}" srcOrd="1" destOrd="0" presId="urn:microsoft.com/office/officeart/2005/8/layout/list1"/>
    <dgm:cxn modelId="{120A13B5-154F-45C7-AAA3-CD054F2190CC}" type="presParOf" srcId="{958B562C-0A6E-4B26-9E77-882D980526D5}" destId="{028909B0-79BF-4930-9EC6-AE221E403BBF}" srcOrd="21" destOrd="0" presId="urn:microsoft.com/office/officeart/2005/8/layout/list1"/>
    <dgm:cxn modelId="{4965E579-744D-4B7E-8E3A-D13CEAA274EE}" type="presParOf" srcId="{958B562C-0A6E-4B26-9E77-882D980526D5}" destId="{45879287-3A13-43D6-A03D-8A91D120A0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1EF29C9-5033-400A-8A40-1290B820414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0D6682-114B-465C-A1CE-D7A7A3F98A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Mathematics Institute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400" b="1" dirty="0" smtClean="0"/>
              <a:t>Central Southern Tier RAEN</a:t>
            </a:r>
          </a:p>
          <a:p>
            <a:r>
              <a:rPr lang="en-US" sz="2400" b="1" dirty="0" smtClean="0"/>
              <a:t>December 4, 2013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16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0" y="152400"/>
            <a:ext cx="8041440" cy="1442674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Sample Question #2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8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350"/>
            <a:ext cx="76962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0" y="152400"/>
            <a:ext cx="8041440" cy="1442674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Sample Question #4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609599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6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0" y="152400"/>
            <a:ext cx="8041440" cy="1442674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Sample Question #5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28825"/>
            <a:ext cx="533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6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0" y="152400"/>
            <a:ext cx="8041440" cy="1442674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Sample Question #6 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38375"/>
            <a:ext cx="5257799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Solving Linear Equations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82000" cy="395133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http://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www.youtube.com/watch?v=mxBoni8N70Y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http://www.khanacademy.org/math/algebra/solving-linear-equations-and-inequalities/old-school-equations/v/algebra--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linear-equations-4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http://www.sosmath.com/algebra/solve/solve0/solve0.html</a:t>
            </a:r>
          </a:p>
        </p:txBody>
      </p:sp>
    </p:spTree>
    <p:extLst>
      <p:ext uri="{BB962C8B-B14F-4D97-AF65-F5344CB8AC3E}">
        <p14:creationId xmlns:p14="http://schemas.microsoft.com/office/powerpoint/2010/main" val="93169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Not So Good Website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100961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http://www.coolmath.com/crunchers/algebra-problems-solving-equations-1.htm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1" y="2347912"/>
            <a:ext cx="91535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4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04801"/>
            <a:ext cx="804144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Answer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1"/>
            <a:ext cx="7467600" cy="5257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What is a Mathematical Problem?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Kate bought and sold 48 roses.   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TASC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Sample Questions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#1    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#2    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#3    </a:t>
            </a:r>
            <a:r>
              <a:rPr lang="en-US" dirty="0"/>
              <a:t>87.5m</a:t>
            </a:r>
            <a:r>
              <a:rPr lang="en-US" baseline="30000" dirty="0"/>
              <a:t>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#4    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#5    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#6    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24200"/>
            <a:ext cx="1543674" cy="27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Preparing Yourself &amp; Your Students for the TASC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9144000" cy="4667212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Don’t try to reinvent the wheel</a:t>
            </a:r>
          </a:p>
          <a:p>
            <a:pPr lvl="2"/>
            <a:r>
              <a:rPr lang="en-US" b="1" dirty="0" smtClean="0"/>
              <a:t>Use existing resources whenever possible</a:t>
            </a:r>
          </a:p>
          <a:p>
            <a:pPr marL="640080" lvl="2" indent="0">
              <a:buNone/>
            </a:pPr>
            <a:endParaRPr lang="en-US" b="1" dirty="0" smtClean="0"/>
          </a:p>
          <a:p>
            <a:r>
              <a:rPr lang="en-US" b="1" dirty="0" smtClean="0"/>
              <a:t>Be prepared to allow students to approach mathematics in unconventional ways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Begin conversations with your students helping them understand there may be several ways to solve math problems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You will always demonstrate  at least one way</a:t>
            </a:r>
          </a:p>
          <a:p>
            <a:pPr lvl="2"/>
            <a:r>
              <a:rPr lang="en-US" b="1" dirty="0" smtClean="0"/>
              <a:t>They may choose a different process</a:t>
            </a:r>
          </a:p>
          <a:p>
            <a:pPr lvl="2"/>
            <a:r>
              <a:rPr lang="en-US" b="1" dirty="0" smtClean="0"/>
              <a:t>However, they must be able to explain their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770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Preparing Your Classroom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388"/>
            <a:ext cx="9067800" cy="46672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 you able to utilize multi-media in your classroom?</a:t>
            </a:r>
          </a:p>
          <a:p>
            <a:endParaRPr lang="en-US" dirty="0"/>
          </a:p>
          <a:p>
            <a:r>
              <a:rPr lang="en-US" dirty="0" smtClean="0"/>
              <a:t>Bear in mind that in adult education, each student may be working on a different level of math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What technology is available to your students?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Video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demonstrations (it doesn’t always need to be you teaching a lesson)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LCD projector for the use of PowerPoint presentations (again, not necessarily only those you create)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Online resources which would require student level access to the internet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855"/>
            <a:ext cx="8041440" cy="1442674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Most Effective Transition to Teaching Math in AE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752523"/>
              </p:ext>
            </p:extLst>
          </p:nvPr>
        </p:nvGraphicFramePr>
        <p:xfrm>
          <a:off x="0" y="14478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73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9491" y="2514600"/>
            <a:ext cx="8229600" cy="32765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lnSpc>
                <a:spcPct val="90000"/>
              </a:lnSpc>
              <a:buClr>
                <a:srgbClr val="6F0000"/>
              </a:buClr>
              <a:buSzPct val="8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ＭＳ Ｐゴシック"/>
              </a:rPr>
              <a:t>Focus</a:t>
            </a:r>
          </a:p>
          <a:p>
            <a:pPr marL="347663" indent="-347663">
              <a:lnSpc>
                <a:spcPct val="90000"/>
              </a:lnSpc>
              <a:buClr>
                <a:srgbClr val="6F0000"/>
              </a:buClr>
              <a:buSzPct val="8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ＭＳ Ｐゴシック"/>
              </a:rPr>
              <a:t>Coherence</a:t>
            </a:r>
          </a:p>
          <a:p>
            <a:pPr marL="347663" indent="-347663">
              <a:lnSpc>
                <a:spcPct val="90000"/>
              </a:lnSpc>
              <a:buClr>
                <a:srgbClr val="6F0000"/>
              </a:buClr>
              <a:buSzPct val="8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ＭＳ Ｐゴシック"/>
              </a:rPr>
              <a:t>Fluency</a:t>
            </a:r>
          </a:p>
          <a:p>
            <a:pPr marL="347663" indent="-347663">
              <a:lnSpc>
                <a:spcPct val="90000"/>
              </a:lnSpc>
              <a:buClr>
                <a:srgbClr val="6F0000"/>
              </a:buClr>
              <a:buSzPct val="8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ＭＳ Ｐゴシック"/>
              </a:rPr>
              <a:t>Deep Understanding</a:t>
            </a:r>
          </a:p>
          <a:p>
            <a:pPr marL="347663" indent="-347663">
              <a:lnSpc>
                <a:spcPct val="90000"/>
              </a:lnSpc>
              <a:buClr>
                <a:srgbClr val="6F0000"/>
              </a:buClr>
              <a:buSzPct val="8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ＭＳ Ｐゴシック"/>
              </a:rPr>
              <a:t>Applications</a:t>
            </a:r>
          </a:p>
          <a:p>
            <a:pPr marL="347663" indent="-347663">
              <a:lnSpc>
                <a:spcPct val="90000"/>
              </a:lnSpc>
              <a:buClr>
                <a:srgbClr val="6F0000"/>
              </a:buClr>
              <a:buSzPct val="80000"/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ＭＳ Ｐゴシック"/>
              </a:rPr>
              <a:t>Dual Intensity</a:t>
            </a:r>
          </a:p>
          <a:p>
            <a:pPr marL="0" indent="0">
              <a:buFont typeface="Rage Italic" pitchFamily="66" charset="0"/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6418" y="457200"/>
            <a:ext cx="8229600" cy="11591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The Common Core: 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Six Instructional Shifts for Math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47361"/>
              </p:ext>
            </p:extLst>
          </p:nvPr>
        </p:nvGraphicFramePr>
        <p:xfrm>
          <a:off x="27708" y="1717964"/>
          <a:ext cx="4696691" cy="498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691"/>
              </a:tblGrid>
              <a:tr h="49876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dirty="0" smtClean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Kate bought some roses to make some money for a gift she wanted to buy. She paid $6.00 for every 12 roses she bought.  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Later, Kate was charging $6.00 for 8 of them. She sold them all and made a profit of $12.00.  How many roses did Kate buy and sell?</a:t>
                      </a:r>
                      <a:endParaRPr lang="en-US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3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2514600"/>
            <a:ext cx="325344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74638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smtClean="0">
                <a:solidFill>
                  <a:schemeClr val="accent2">
                    <a:lumMod val="50000"/>
                  </a:schemeClr>
                </a:solidFill>
              </a:rPr>
              <a:t>What is a Mathematical Problem?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9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2133600"/>
            <a:ext cx="75438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Mathematics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01821"/>
            <a:ext cx="5410199" cy="330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66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Mathematics</a:t>
            </a:r>
            <a:b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Test Proportions 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74838"/>
            <a:ext cx="830580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  <a:p>
            <a:r>
              <a:rPr lang="en-US" dirty="0"/>
              <a:t>Number and Quantity	</a:t>
            </a:r>
            <a:r>
              <a:rPr lang="en-US" dirty="0" smtClean="0"/>
              <a:t>	15</a:t>
            </a:r>
            <a:r>
              <a:rPr lang="en-US" dirty="0"/>
              <a:t>%	</a:t>
            </a:r>
          </a:p>
          <a:p>
            <a:r>
              <a:rPr lang="pt-BR" dirty="0"/>
              <a:t>Algebra	</a:t>
            </a:r>
            <a:r>
              <a:rPr lang="pt-BR" dirty="0" smtClean="0"/>
              <a:t>			25</a:t>
            </a:r>
            <a:r>
              <a:rPr lang="pt-BR" dirty="0"/>
              <a:t>%	</a:t>
            </a:r>
          </a:p>
          <a:p>
            <a:r>
              <a:rPr lang="en-US" dirty="0"/>
              <a:t>Functions	</a:t>
            </a:r>
            <a:r>
              <a:rPr lang="en-US" dirty="0" smtClean="0"/>
              <a:t>		25</a:t>
            </a:r>
            <a:r>
              <a:rPr lang="en-US" dirty="0"/>
              <a:t>%		</a:t>
            </a:r>
          </a:p>
          <a:p>
            <a:r>
              <a:rPr lang="en-US" dirty="0"/>
              <a:t>Geometry	</a:t>
            </a:r>
            <a:r>
              <a:rPr lang="en-US" dirty="0" smtClean="0"/>
              <a:t>		25</a:t>
            </a:r>
            <a:r>
              <a:rPr lang="en-US" dirty="0"/>
              <a:t>%	</a:t>
            </a:r>
          </a:p>
          <a:p>
            <a:r>
              <a:rPr lang="en-US" dirty="0"/>
              <a:t>Statistics and Probability	</a:t>
            </a:r>
            <a:r>
              <a:rPr lang="en-US" dirty="0" smtClean="0"/>
              <a:t>	10%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54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36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TASC Sample Question #1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4518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292</TotalTime>
  <Words>409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Bradley Hand ITC TT-Bold</vt:lpstr>
      <vt:lpstr>Cambria</vt:lpstr>
      <vt:lpstr>Rage Italic</vt:lpstr>
      <vt:lpstr>Sketchbook</vt:lpstr>
      <vt:lpstr>Mathematics Institute</vt:lpstr>
      <vt:lpstr>Preparing Yourself &amp; Your Students for the TASC</vt:lpstr>
      <vt:lpstr>Preparing Your Classroom</vt:lpstr>
      <vt:lpstr>Most Effective Transition to Teaching Math in AE</vt:lpstr>
      <vt:lpstr>PowerPoint Presentation</vt:lpstr>
      <vt:lpstr>PowerPoint Presentation</vt:lpstr>
      <vt:lpstr>TASC Mathematics</vt:lpstr>
      <vt:lpstr>TASC Mathematics Test Proportions </vt:lpstr>
      <vt:lpstr>TASC Sample Question #1</vt:lpstr>
      <vt:lpstr>TASC Sample Question #2</vt:lpstr>
      <vt:lpstr>PowerPoint Presentation</vt:lpstr>
      <vt:lpstr>TASC Sample Question #4</vt:lpstr>
      <vt:lpstr>TASC Sample Question #5</vt:lpstr>
      <vt:lpstr>TASC Sample Question #6 </vt:lpstr>
      <vt:lpstr>Solving Linear Equations</vt:lpstr>
      <vt:lpstr>Not So Good Website</vt:lpstr>
      <vt:lpstr>Answer Key</vt:lpstr>
    </vt:vector>
  </TitlesOfParts>
  <Company>Cayuga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</dc:creator>
  <cp:lastModifiedBy>Melissa Jenkin</cp:lastModifiedBy>
  <cp:revision>18</cp:revision>
  <dcterms:created xsi:type="dcterms:W3CDTF">2013-12-04T03:12:21Z</dcterms:created>
  <dcterms:modified xsi:type="dcterms:W3CDTF">2013-12-04T19:41:56Z</dcterms:modified>
</cp:coreProperties>
</file>