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8"/>
  </p:notesMasterIdLst>
  <p:sldIdLst>
    <p:sldId id="256" r:id="rId2"/>
    <p:sldId id="314" r:id="rId3"/>
    <p:sldId id="315" r:id="rId4"/>
    <p:sldId id="308" r:id="rId5"/>
    <p:sldId id="322" r:id="rId6"/>
    <p:sldId id="309" r:id="rId7"/>
    <p:sldId id="310" r:id="rId8"/>
    <p:sldId id="317" r:id="rId9"/>
    <p:sldId id="318" r:id="rId10"/>
    <p:sldId id="319" r:id="rId11"/>
    <p:sldId id="320" r:id="rId12"/>
    <p:sldId id="321" r:id="rId13"/>
    <p:sldId id="311" r:id="rId14"/>
    <p:sldId id="312" r:id="rId15"/>
    <p:sldId id="313" r:id="rId16"/>
    <p:sldId id="263" r:id="rId17"/>
    <p:sldId id="258" r:id="rId18"/>
    <p:sldId id="257" r:id="rId19"/>
    <p:sldId id="265" r:id="rId20"/>
    <p:sldId id="260" r:id="rId21"/>
    <p:sldId id="264" r:id="rId22"/>
    <p:sldId id="323" r:id="rId23"/>
    <p:sldId id="324" r:id="rId24"/>
    <p:sldId id="325" r:id="rId25"/>
    <p:sldId id="326" r:id="rId26"/>
    <p:sldId id="327" r:id="rId27"/>
    <p:sldId id="328" r:id="rId28"/>
    <p:sldId id="329" r:id="rId29"/>
    <p:sldId id="330" r:id="rId30"/>
    <p:sldId id="331" r:id="rId31"/>
    <p:sldId id="374" r:id="rId32"/>
    <p:sldId id="375"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266" r:id="rId73"/>
    <p:sldId id="267" r:id="rId74"/>
    <p:sldId id="268" r:id="rId75"/>
    <p:sldId id="261" r:id="rId76"/>
    <p:sldId id="26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E0948-11A8-964C-B84F-924E4730C4B5}" type="datetimeFigureOut">
              <a:rPr lang="en-US" smtClean="0"/>
              <a:t>12/16/2014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92BF8-4124-0148-851E-7045F44E76F7}" type="slidenum">
              <a:rPr lang="en-US" smtClean="0"/>
              <a:t>‹#›</a:t>
            </a:fld>
            <a:endParaRPr lang="en-US"/>
          </a:p>
        </p:txBody>
      </p:sp>
    </p:spTree>
    <p:extLst>
      <p:ext uri="{BB962C8B-B14F-4D97-AF65-F5344CB8AC3E}">
        <p14:creationId xmlns:p14="http://schemas.microsoft.com/office/powerpoint/2010/main" val="30391056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B5F11-8A2D-4A44-8F2F-5459DE4DFAE1}" type="slidenum">
              <a:rPr lang="en-US"/>
              <a:pPr/>
              <a:t>3</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p:txBody>
          <a:bodyPr/>
          <a:lstStyle/>
          <a:p>
            <a:r>
              <a:rPr lang="en-US"/>
              <a:t>The development of geometric ideas progresses through a hierarchy of levels. The research of Pierre van Hiele and his wife, Dina van Hiele-Geldof, clearly shows that students first learn to recognize whole shapes then to analyze the properties of a shape. Later they see relationships between the shapes and make simple deductions. Only after these levels have been attained can they create deductive proofs.</a:t>
            </a:r>
          </a:p>
          <a:p>
            <a:endParaRPr lang="en-US"/>
          </a:p>
        </p:txBody>
      </p:sp>
    </p:spTree>
    <p:extLst>
      <p:ext uri="{BB962C8B-B14F-4D97-AF65-F5344CB8AC3E}">
        <p14:creationId xmlns:p14="http://schemas.microsoft.com/office/powerpoint/2010/main" val="92043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D3011-30F4-4145-BEF2-5EB759C4CAFD}" type="slidenum">
              <a:rPr lang="en-US"/>
              <a:pPr/>
              <a:t>8</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p:txBody>
          <a:bodyPr/>
          <a:lstStyle/>
          <a:p>
            <a:r>
              <a:rPr lang="en-US"/>
              <a:t>Language at the Visual Level serves to make possible communication for the whole group about the structures that students observe. The vocabulary representing the figures helps in describing the figures. Any misconceptions identified may be clarified by the use of appropriate language. The language of the next level, e.g., congruence, will not be understood by students who are at the Visual Level.</a:t>
            </a:r>
          </a:p>
        </p:txBody>
      </p:sp>
    </p:spTree>
    <p:extLst>
      <p:ext uri="{BB962C8B-B14F-4D97-AF65-F5344CB8AC3E}">
        <p14:creationId xmlns:p14="http://schemas.microsoft.com/office/powerpoint/2010/main" val="121755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37715-2FE6-4D47-B014-82C8C0ED1DE6}" type="slidenum">
              <a:rPr lang="en-US"/>
              <a:pPr/>
              <a:t>9</a:t>
            </a:fld>
            <a:endParaRPr lang="en-US"/>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3"/>
          <p:cNvSpPr>
            <a:spLocks noGrp="1" noChangeArrowheads="1"/>
          </p:cNvSpPr>
          <p:nvPr>
            <p:ph type="body" idx="1"/>
          </p:nvPr>
        </p:nvSpPr>
        <p:spPr/>
        <p:txBody>
          <a:bodyPr/>
          <a:lstStyle/>
          <a:p>
            <a:r>
              <a:rPr lang="en-US"/>
              <a:t>The language of the Descriptive Level includes words relating to properties within a given figure, e.g., parallel, perpendicular, and congruent. Various properties can be used to describe or define a figure, but this is usually a very uneconomical list of properties. A concise definition, using a sufficient number of properties rather than an exhaustive list, is not possible at this level. Students functioning at the Visual Level are not able to understand the properties of the Descriptive Level even with the help of pictures.</a:t>
            </a:r>
          </a:p>
        </p:txBody>
      </p:sp>
    </p:spTree>
    <p:extLst>
      <p:ext uri="{BB962C8B-B14F-4D97-AF65-F5344CB8AC3E}">
        <p14:creationId xmlns:p14="http://schemas.microsoft.com/office/powerpoint/2010/main" val="7970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76CBA-912C-664C-80C5-533873D2243A}" type="slidenum">
              <a:rPr lang="en-US"/>
              <a:pPr/>
              <a:t>10</a:t>
            </a:fld>
            <a:endParaRPr lang="en-US"/>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r>
              <a:rPr lang="en-US"/>
              <a:t>The language of the Relational Level is based on ordering arguments which may have their origins at the Descriptive Level. For example, a figure may be described by an exhaustive list of properties at the Descriptive Level. At the Relational Level it is possible to select one or two properties of the figure to determine whether these are sufficient to define the figure. The language is more abstract with its causal, logical and other relations of the structure. A student at the Relational Level is able to determine relationships among figures, and to arrange arguments in an order in which each statement except the first one is the outcome of previous statements.</a:t>
            </a:r>
          </a:p>
        </p:txBody>
      </p:sp>
    </p:spTree>
    <p:extLst>
      <p:ext uri="{BB962C8B-B14F-4D97-AF65-F5344CB8AC3E}">
        <p14:creationId xmlns:p14="http://schemas.microsoft.com/office/powerpoint/2010/main" val="214579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49A4E-3597-124A-978D-E32B731C6218}" type="slidenum">
              <a:rPr lang="en-US"/>
              <a:pPr/>
              <a:t>11</a:t>
            </a:fld>
            <a:endParaRPr lang="en-US"/>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4931" name="Rectangle 3"/>
          <p:cNvSpPr>
            <a:spLocks noGrp="1" noChangeArrowheads="1"/>
          </p:cNvSpPr>
          <p:nvPr>
            <p:ph type="body" idx="1"/>
          </p:nvPr>
        </p:nvSpPr>
        <p:spPr/>
        <p:txBody>
          <a:bodyPr/>
          <a:lstStyle/>
          <a:p>
            <a:r>
              <a:rPr lang="en-US"/>
              <a:t>The Deductive Level is sometimes called the Axiomatic Level. The language of this level uses the symbols and sequence of formal logic.</a:t>
            </a:r>
          </a:p>
        </p:txBody>
      </p:sp>
    </p:spTree>
    <p:extLst>
      <p:ext uri="{BB962C8B-B14F-4D97-AF65-F5344CB8AC3E}">
        <p14:creationId xmlns:p14="http://schemas.microsoft.com/office/powerpoint/2010/main" val="2328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E570E-57C0-5745-88AD-F2103960BE59}" type="slidenum">
              <a:rPr lang="en-US"/>
              <a:pPr/>
              <a:t>12</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p:txBody>
          <a:bodyPr/>
          <a:lstStyle/>
          <a:p>
            <a:r>
              <a:rPr lang="en-US"/>
              <a:t>The student is able to establish proofs and reach conclusions using the symbolic language of the system without the aid of visual cues. </a:t>
            </a:r>
          </a:p>
        </p:txBody>
      </p:sp>
    </p:spTree>
    <p:extLst>
      <p:ext uri="{BB962C8B-B14F-4D97-AF65-F5344CB8AC3E}">
        <p14:creationId xmlns:p14="http://schemas.microsoft.com/office/powerpoint/2010/main" val="271503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E063AC4-4C83-4E7A-9674-11297C5E19C7}" type="datetimeFigureOut">
              <a:rPr lang="en-US" smtClean="0"/>
              <a:t>12/16/2014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E7666A7-F69F-428D-B501-ABE0EC963C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63AC4-4C83-4E7A-9674-11297C5E19C7}"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66A7-F69F-428D-B501-ABE0EC963C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63AC4-4C83-4E7A-9674-11297C5E19C7}"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66A7-F69F-428D-B501-ABE0EC963C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E063AC4-4C83-4E7A-9674-11297C5E19C7}" type="datetimeFigureOut">
              <a:rPr lang="en-US" smtClean="0"/>
              <a:t>12/16/2014</a:t>
            </a:fld>
            <a:endParaRPr lang="en-US"/>
          </a:p>
        </p:txBody>
      </p:sp>
      <p:sp>
        <p:nvSpPr>
          <p:cNvPr id="9" name="Slide Number Placeholder 8"/>
          <p:cNvSpPr>
            <a:spLocks noGrp="1"/>
          </p:cNvSpPr>
          <p:nvPr>
            <p:ph type="sldNum" sz="quarter" idx="15"/>
          </p:nvPr>
        </p:nvSpPr>
        <p:spPr/>
        <p:txBody>
          <a:bodyPr rtlCol="0"/>
          <a:lstStyle/>
          <a:p>
            <a:fld id="{1E7666A7-F69F-428D-B501-ABE0EC963C13}"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E063AC4-4C83-4E7A-9674-11297C5E19C7}" type="datetimeFigureOut">
              <a:rPr lang="en-US" smtClean="0"/>
              <a:t>12/16/2014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E7666A7-F69F-428D-B501-ABE0EC963C1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E063AC4-4C83-4E7A-9674-11297C5E19C7}"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666A7-F69F-428D-B501-ABE0EC963C13}"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E063AC4-4C83-4E7A-9674-11297C5E19C7}" type="datetimeFigureOut">
              <a:rPr lang="en-US" smtClean="0"/>
              <a:t>12/16/2014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666A7-F69F-428D-B501-ABE0EC963C13}"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E063AC4-4C83-4E7A-9674-11297C5E19C7}" type="datetimeFigureOut">
              <a:rPr lang="en-US" smtClean="0"/>
              <a:t>12/16/2014</a:t>
            </a:fld>
            <a:endParaRPr lang="en-US"/>
          </a:p>
        </p:txBody>
      </p:sp>
      <p:sp>
        <p:nvSpPr>
          <p:cNvPr id="7" name="Slide Number Placeholder 6"/>
          <p:cNvSpPr>
            <a:spLocks noGrp="1"/>
          </p:cNvSpPr>
          <p:nvPr>
            <p:ph type="sldNum" sz="quarter" idx="11"/>
          </p:nvPr>
        </p:nvSpPr>
        <p:spPr/>
        <p:txBody>
          <a:bodyPr rtlCol="0"/>
          <a:lstStyle/>
          <a:p>
            <a:fld id="{1E7666A7-F69F-428D-B501-ABE0EC963C13}"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63AC4-4C83-4E7A-9674-11297C5E19C7}" type="datetimeFigureOut">
              <a:rPr lang="en-US" smtClean="0"/>
              <a:t>12/16/2014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666A7-F69F-428D-B501-ABE0EC963C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E063AC4-4C83-4E7A-9674-11297C5E19C7}" type="datetimeFigureOut">
              <a:rPr lang="en-US" smtClean="0"/>
              <a:t>12/16/2014</a:t>
            </a:fld>
            <a:endParaRPr lang="en-US"/>
          </a:p>
        </p:txBody>
      </p:sp>
      <p:sp>
        <p:nvSpPr>
          <p:cNvPr id="22" name="Slide Number Placeholder 21"/>
          <p:cNvSpPr>
            <a:spLocks noGrp="1"/>
          </p:cNvSpPr>
          <p:nvPr>
            <p:ph type="sldNum" sz="quarter" idx="15"/>
          </p:nvPr>
        </p:nvSpPr>
        <p:spPr/>
        <p:txBody>
          <a:bodyPr rtlCol="0"/>
          <a:lstStyle/>
          <a:p>
            <a:fld id="{1E7666A7-F69F-428D-B501-ABE0EC963C13}"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E063AC4-4C83-4E7A-9674-11297C5E19C7}" type="datetimeFigureOut">
              <a:rPr lang="en-US" smtClean="0"/>
              <a:t>12/16/2014</a:t>
            </a:fld>
            <a:endParaRPr lang="en-US"/>
          </a:p>
        </p:txBody>
      </p:sp>
      <p:sp>
        <p:nvSpPr>
          <p:cNvPr id="18" name="Slide Number Placeholder 17"/>
          <p:cNvSpPr>
            <a:spLocks noGrp="1"/>
          </p:cNvSpPr>
          <p:nvPr>
            <p:ph type="sldNum" sz="quarter" idx="11"/>
          </p:nvPr>
        </p:nvSpPr>
        <p:spPr/>
        <p:txBody>
          <a:bodyPr rtlCol="0"/>
          <a:lstStyle/>
          <a:p>
            <a:fld id="{1E7666A7-F69F-428D-B501-ABE0EC963C13}"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E063AC4-4C83-4E7A-9674-11297C5E19C7}" type="datetimeFigureOut">
              <a:rPr lang="en-US" smtClean="0"/>
              <a:t>12/16/2014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E7666A7-F69F-428D-B501-ABE0EC963C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90600"/>
            <a:ext cx="6172200" cy="1894362"/>
          </a:xfrm>
        </p:spPr>
        <p:txBody>
          <a:bodyPr>
            <a:normAutofit fontScale="90000"/>
          </a:bodyPr>
          <a:lstStyle/>
          <a:p>
            <a:pPr algn="ctr"/>
            <a:r>
              <a:rPr lang="en-US" sz="4800" dirty="0" smtClean="0"/>
              <a:t>Central Southern</a:t>
            </a:r>
            <a:br>
              <a:rPr lang="en-US" sz="4800" dirty="0" smtClean="0"/>
            </a:br>
            <a:r>
              <a:rPr lang="en-US" sz="4800" dirty="0" smtClean="0"/>
              <a:t>RAEN</a:t>
            </a:r>
            <a:br>
              <a:rPr lang="en-US" sz="4800" dirty="0" smtClean="0"/>
            </a:br>
            <a:r>
              <a:rPr lang="en-US" sz="4800" dirty="0" smtClean="0"/>
              <a:t>Syracuse</a:t>
            </a:r>
            <a:br>
              <a:rPr lang="en-US" sz="4800" dirty="0" smtClean="0"/>
            </a:br>
            <a:r>
              <a:rPr lang="en-US" sz="2700" dirty="0" smtClean="0"/>
              <a:t>December 9, 2014</a:t>
            </a:r>
            <a:endParaRPr lang="en-US" sz="2700" dirty="0"/>
          </a:p>
        </p:txBody>
      </p:sp>
      <p:sp>
        <p:nvSpPr>
          <p:cNvPr id="3" name="Subtitle 2"/>
          <p:cNvSpPr>
            <a:spLocks noGrp="1"/>
          </p:cNvSpPr>
          <p:nvPr>
            <p:ph type="subTitle" idx="1"/>
          </p:nvPr>
        </p:nvSpPr>
        <p:spPr>
          <a:xfrm>
            <a:off x="2286000" y="4724400"/>
            <a:ext cx="6172200" cy="1371600"/>
          </a:xfrm>
        </p:spPr>
        <p:txBody>
          <a:bodyPr>
            <a:normAutofit fontScale="85000" lnSpcReduction="20000"/>
          </a:bodyPr>
          <a:lstStyle/>
          <a:p>
            <a:r>
              <a:rPr lang="en-US" dirty="0" smtClean="0"/>
              <a:t>Patrick Cravillion</a:t>
            </a:r>
          </a:p>
          <a:p>
            <a:r>
              <a:rPr lang="en-US" dirty="0" smtClean="0"/>
              <a:t>Pavel Zo</a:t>
            </a:r>
            <a:r>
              <a:rPr lang="en-US" dirty="0"/>
              <a:t>mb</a:t>
            </a:r>
          </a:p>
          <a:p>
            <a:endParaRPr lang="en-US" dirty="0" smtClean="0"/>
          </a:p>
          <a:p>
            <a:r>
              <a:rPr lang="en-US" dirty="0"/>
              <a:t>New York City Department of Education</a:t>
            </a:r>
          </a:p>
          <a:p>
            <a:r>
              <a:rPr lang="en-US" dirty="0"/>
              <a:t>Office of Adult and Continuing </a:t>
            </a:r>
            <a:r>
              <a:rPr lang="en-US" dirty="0" smtClean="0"/>
              <a:t>Education</a:t>
            </a:r>
            <a:endParaRPr lang="en-US" dirty="0"/>
          </a:p>
        </p:txBody>
      </p:sp>
    </p:spTree>
    <p:extLst>
      <p:ext uri="{BB962C8B-B14F-4D97-AF65-F5344CB8AC3E}">
        <p14:creationId xmlns:p14="http://schemas.microsoft.com/office/powerpoint/2010/main" val="963548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05600" y="6248400"/>
            <a:ext cx="1905000" cy="457200"/>
          </a:xfrm>
          <a:prstGeom prst="rect">
            <a:avLst/>
          </a:prstGeom>
        </p:spPr>
        <p:txBody>
          <a:bodyPr/>
          <a:lstStyle/>
          <a:p>
            <a:fld id="{5CA67159-3060-4E4B-8DD3-4087F8C5CD8D}" type="slidenum">
              <a:rPr lang="en-US"/>
              <a:pPr/>
              <a:t>10</a:t>
            </a:fld>
            <a:endParaRPr lang="en-US"/>
          </a:p>
        </p:txBody>
      </p:sp>
      <p:sp>
        <p:nvSpPr>
          <p:cNvPr id="72706" name="Rectangle 2"/>
          <p:cNvSpPr>
            <a:spLocks noGrp="1" noChangeArrowheads="1"/>
          </p:cNvSpPr>
          <p:nvPr>
            <p:ph type="title"/>
          </p:nvPr>
        </p:nvSpPr>
        <p:spPr/>
        <p:txBody>
          <a:bodyPr/>
          <a:lstStyle/>
          <a:p>
            <a:r>
              <a:rPr lang="en-US"/>
              <a:t>Relational Level Characteristics</a:t>
            </a:r>
            <a:br>
              <a:rPr lang="en-US"/>
            </a:br>
            <a:endParaRPr lang="en-US"/>
          </a:p>
        </p:txBody>
      </p:sp>
      <p:sp>
        <p:nvSpPr>
          <p:cNvPr id="72707" name="Rectangle 3"/>
          <p:cNvSpPr>
            <a:spLocks noGrp="1" noChangeArrowheads="1"/>
          </p:cNvSpPr>
          <p:nvPr>
            <p:ph type="body" idx="1"/>
          </p:nvPr>
        </p:nvSpPr>
        <p:spPr>
          <a:xfrm>
            <a:off x="457200" y="1371600"/>
            <a:ext cx="7543800" cy="4876800"/>
          </a:xfrm>
        </p:spPr>
        <p:txBody>
          <a:bodyPr/>
          <a:lstStyle/>
          <a:p>
            <a:pPr lvl="1">
              <a:lnSpc>
                <a:spcPct val="90000"/>
              </a:lnSpc>
              <a:buFontTx/>
              <a:buNone/>
            </a:pPr>
            <a:r>
              <a:rPr lang="en-US" sz="3200" dirty="0"/>
              <a:t>The student</a:t>
            </a:r>
          </a:p>
          <a:p>
            <a:pPr lvl="1">
              <a:lnSpc>
                <a:spcPct val="90000"/>
              </a:lnSpc>
            </a:pPr>
            <a:r>
              <a:rPr lang="en-US" dirty="0"/>
              <a:t>can define a figure using minimum (sufficient) sets of properties.</a:t>
            </a:r>
          </a:p>
          <a:p>
            <a:pPr lvl="1">
              <a:lnSpc>
                <a:spcPct val="90000"/>
              </a:lnSpc>
            </a:pPr>
            <a:r>
              <a:rPr lang="en-US" dirty="0"/>
              <a:t>gives informal arguments, and discovers new properties by deduction.</a:t>
            </a:r>
          </a:p>
          <a:p>
            <a:pPr lvl="1">
              <a:lnSpc>
                <a:spcPct val="90000"/>
              </a:lnSpc>
            </a:pPr>
            <a:r>
              <a:rPr lang="en-US" dirty="0"/>
              <a:t>follows and can supply parts of a deductive argument.</a:t>
            </a:r>
          </a:p>
          <a:p>
            <a:pPr lvl="1">
              <a:lnSpc>
                <a:spcPct val="90000"/>
              </a:lnSpc>
            </a:pPr>
            <a:r>
              <a:rPr lang="en-US" dirty="0"/>
              <a:t>does NOT grasp the meaning of an axiomatic system, or see the interrelationships between networks of theorems.</a:t>
            </a:r>
          </a:p>
        </p:txBody>
      </p:sp>
    </p:spTree>
    <p:extLst>
      <p:ext uri="{BB962C8B-B14F-4D97-AF65-F5344CB8AC3E}">
        <p14:creationId xmlns:p14="http://schemas.microsoft.com/office/powerpoint/2010/main" val="463147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05600" y="6248400"/>
            <a:ext cx="1905000" cy="457200"/>
          </a:xfrm>
          <a:prstGeom prst="rect">
            <a:avLst/>
          </a:prstGeom>
        </p:spPr>
        <p:txBody>
          <a:bodyPr/>
          <a:lstStyle/>
          <a:p>
            <a:fld id="{996DE043-EBAC-4248-95D0-4221E7560B41}" type="slidenum">
              <a:rPr lang="en-US"/>
              <a:pPr/>
              <a:t>11</a:t>
            </a:fld>
            <a:endParaRPr lang="en-US"/>
          </a:p>
        </p:txBody>
      </p:sp>
      <p:sp>
        <p:nvSpPr>
          <p:cNvPr id="73730" name="Rectangle 2"/>
          <p:cNvSpPr>
            <a:spLocks noGrp="1" noChangeArrowheads="1"/>
          </p:cNvSpPr>
          <p:nvPr>
            <p:ph type="title"/>
          </p:nvPr>
        </p:nvSpPr>
        <p:spPr/>
        <p:txBody>
          <a:bodyPr/>
          <a:lstStyle/>
          <a:p>
            <a:r>
              <a:rPr lang="en-US"/>
              <a:t>Deductive Level Characteristics</a:t>
            </a:r>
          </a:p>
        </p:txBody>
      </p:sp>
      <p:sp>
        <p:nvSpPr>
          <p:cNvPr id="73731" name="Rectangle 3"/>
          <p:cNvSpPr>
            <a:spLocks noGrp="1" noChangeArrowheads="1"/>
          </p:cNvSpPr>
          <p:nvPr>
            <p:ph type="body" idx="1"/>
          </p:nvPr>
        </p:nvSpPr>
        <p:spPr>
          <a:xfrm>
            <a:off x="1066800" y="1981200"/>
            <a:ext cx="7543800" cy="4876800"/>
          </a:xfrm>
        </p:spPr>
        <p:txBody>
          <a:bodyPr/>
          <a:lstStyle/>
          <a:p>
            <a:pPr>
              <a:buFont typeface="Wingdings" charset="0"/>
              <a:buNone/>
            </a:pPr>
            <a:r>
              <a:rPr lang="en-US"/>
              <a:t>The student</a:t>
            </a:r>
          </a:p>
          <a:p>
            <a:pPr lvl="1"/>
            <a:r>
              <a:rPr lang="en-US"/>
              <a:t>recognizes and flexibly uses the components of an axiomatic system (undefined terms, definitions, postulates, theorems).</a:t>
            </a:r>
          </a:p>
          <a:p>
            <a:pPr lvl="1"/>
            <a:r>
              <a:rPr lang="en-US"/>
              <a:t>creates, compares, contrasts different proofs.</a:t>
            </a:r>
          </a:p>
          <a:p>
            <a:pPr lvl="1"/>
            <a:r>
              <a:rPr lang="en-US"/>
              <a:t>does NOT compare axiomatic systems.</a:t>
            </a:r>
          </a:p>
        </p:txBody>
      </p:sp>
    </p:spTree>
    <p:extLst>
      <p:ext uri="{BB962C8B-B14F-4D97-AF65-F5344CB8AC3E}">
        <p14:creationId xmlns:p14="http://schemas.microsoft.com/office/powerpoint/2010/main" val="432996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05600" y="6248400"/>
            <a:ext cx="1905000" cy="457200"/>
          </a:xfrm>
          <a:prstGeom prst="rect">
            <a:avLst/>
          </a:prstGeom>
        </p:spPr>
        <p:txBody>
          <a:bodyPr/>
          <a:lstStyle/>
          <a:p>
            <a:fld id="{B2DA9CBD-0167-2F49-8A66-AB8103837731}" type="slidenum">
              <a:rPr lang="en-US"/>
              <a:pPr/>
              <a:t>12</a:t>
            </a:fld>
            <a:endParaRPr lang="en-US"/>
          </a:p>
        </p:txBody>
      </p:sp>
      <p:sp>
        <p:nvSpPr>
          <p:cNvPr id="74754" name="Rectangle 2"/>
          <p:cNvSpPr>
            <a:spLocks noGrp="1" noChangeArrowheads="1"/>
          </p:cNvSpPr>
          <p:nvPr>
            <p:ph type="title"/>
          </p:nvPr>
        </p:nvSpPr>
        <p:spPr/>
        <p:txBody>
          <a:bodyPr/>
          <a:lstStyle/>
          <a:p>
            <a:r>
              <a:rPr lang="en-US"/>
              <a:t>Rigor</a:t>
            </a:r>
          </a:p>
        </p:txBody>
      </p:sp>
      <p:sp>
        <p:nvSpPr>
          <p:cNvPr id="74755" name="Rectangle 3"/>
          <p:cNvSpPr>
            <a:spLocks noGrp="1" noChangeArrowheads="1"/>
          </p:cNvSpPr>
          <p:nvPr>
            <p:ph type="body" idx="1"/>
          </p:nvPr>
        </p:nvSpPr>
        <p:spPr>
          <a:xfrm>
            <a:off x="1066800" y="1981200"/>
            <a:ext cx="7543800" cy="4876800"/>
          </a:xfrm>
        </p:spPr>
        <p:txBody>
          <a:bodyPr/>
          <a:lstStyle/>
          <a:p>
            <a:pPr>
              <a:buFont typeface="Wingdings" charset="0"/>
              <a:buNone/>
            </a:pPr>
            <a:r>
              <a:rPr lang="en-US"/>
              <a:t>The student</a:t>
            </a:r>
          </a:p>
          <a:p>
            <a:pPr lvl="1"/>
            <a:r>
              <a:rPr lang="en-US"/>
              <a:t>compares axiomatic systems (e.g., Euclidean and non-Euclidean geometries).</a:t>
            </a:r>
          </a:p>
          <a:p>
            <a:pPr lvl="1"/>
            <a:r>
              <a:rPr lang="en-US"/>
              <a:t>rigorously establishes theorems in different axiomatic systems in the absence of reference models.</a:t>
            </a:r>
          </a:p>
        </p:txBody>
      </p:sp>
    </p:spTree>
    <p:extLst>
      <p:ext uri="{BB962C8B-B14F-4D97-AF65-F5344CB8AC3E}">
        <p14:creationId xmlns:p14="http://schemas.microsoft.com/office/powerpoint/2010/main" val="3353620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1782762"/>
          </a:xfrm>
        </p:spPr>
        <p:txBody>
          <a:bodyPr>
            <a:normAutofit fontScale="90000"/>
          </a:bodyPr>
          <a:lstStyle/>
          <a:p>
            <a:r>
              <a:rPr lang="en-US" b="1" dirty="0"/>
              <a:t>Is the development of geometric understanding related to age or maturation? experience? instruction? </a:t>
            </a:r>
            <a:r>
              <a:rPr lang="en-US" dirty="0"/>
              <a:t/>
            </a:r>
            <a:br>
              <a:rPr lang="en-US" dirty="0"/>
            </a:br>
            <a:endParaRPr lang="en-US" dirty="0"/>
          </a:p>
        </p:txBody>
      </p:sp>
      <p:sp>
        <p:nvSpPr>
          <p:cNvPr id="5" name="Content Placeholder 4"/>
          <p:cNvSpPr>
            <a:spLocks noGrp="1"/>
          </p:cNvSpPr>
          <p:nvPr>
            <p:ph sz="quarter" idx="1"/>
          </p:nvPr>
        </p:nvSpPr>
        <p:spPr>
          <a:xfrm>
            <a:off x="457200" y="1828800"/>
            <a:ext cx="7467600" cy="4873752"/>
          </a:xfrm>
        </p:spPr>
        <p:txBody>
          <a:bodyPr/>
          <a:lstStyle/>
          <a:p>
            <a:pPr marL="0" indent="0">
              <a:buNone/>
            </a:pPr>
            <a:r>
              <a:rPr lang="en-US" b="1" dirty="0" smtClean="0"/>
              <a:t> </a:t>
            </a:r>
          </a:p>
          <a:p>
            <a:pPr marL="0" indent="0">
              <a:buNone/>
            </a:pPr>
            <a:r>
              <a:rPr lang="en-US" b="1" dirty="0" smtClean="0"/>
              <a:t>A</a:t>
            </a:r>
            <a:r>
              <a:rPr lang="en-US" b="1" dirty="0"/>
              <a:t>. </a:t>
            </a:r>
            <a:r>
              <a:rPr lang="en-US" dirty="0"/>
              <a:t>Progress from one level to the next level is more dependent on educational experiences than on age or maturation. Some experiences can facilitate (or impede) progress within a level or to a higher level. </a:t>
            </a:r>
          </a:p>
          <a:p>
            <a:pPr marL="0" indent="0">
              <a:buNone/>
            </a:pPr>
            <a:endParaRPr lang="en-US" dirty="0"/>
          </a:p>
        </p:txBody>
      </p:sp>
    </p:spTree>
    <p:extLst>
      <p:ext uri="{BB962C8B-B14F-4D97-AF65-F5344CB8AC3E}">
        <p14:creationId xmlns:p14="http://schemas.microsoft.com/office/powerpoint/2010/main" val="1816812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Can a student skip levels? </a:t>
            </a:r>
            <a:br>
              <a:rPr lang="en-US" b="1" dirty="0"/>
            </a:br>
            <a:endParaRPr lang="en-US" dirty="0"/>
          </a:p>
        </p:txBody>
      </p:sp>
      <p:sp>
        <p:nvSpPr>
          <p:cNvPr id="5" name="Content Placeholder 4"/>
          <p:cNvSpPr>
            <a:spLocks noGrp="1"/>
          </p:cNvSpPr>
          <p:nvPr>
            <p:ph sz="quarter" idx="1"/>
          </p:nvPr>
        </p:nvSpPr>
        <p:spPr/>
        <p:txBody>
          <a:bodyPr/>
          <a:lstStyle/>
          <a:p>
            <a:pPr marL="0" indent="0">
              <a:buNone/>
            </a:pPr>
            <a:r>
              <a:rPr lang="en-US" b="1" dirty="0" smtClean="0"/>
              <a:t> </a:t>
            </a:r>
            <a:endParaRPr lang="en-US" dirty="0" smtClean="0"/>
          </a:p>
          <a:p>
            <a:pPr marL="0" indent="0">
              <a:buNone/>
            </a:pPr>
            <a:r>
              <a:rPr lang="en-US" b="1" dirty="0" smtClean="0"/>
              <a:t>A. </a:t>
            </a:r>
            <a:r>
              <a:rPr lang="en-US" dirty="0" smtClean="0"/>
              <a:t>According to the van </a:t>
            </a:r>
            <a:r>
              <a:rPr lang="en-US" dirty="0" err="1" smtClean="0"/>
              <a:t>Hieles’model</a:t>
            </a:r>
            <a:r>
              <a:rPr lang="en-US" dirty="0" smtClean="0"/>
              <a:t>, a student cannot achieve one level of understanding without having mastered all the previous levels. Research in the United States and other countries supports this view with one exception. Some mathematically talented students appear to skip levels, perhaps because they develop logical reasoning skills in ways other than through geometry. </a:t>
            </a:r>
          </a:p>
          <a:p>
            <a:endParaRPr lang="en-US" dirty="0"/>
          </a:p>
        </p:txBody>
      </p:sp>
    </p:spTree>
    <p:extLst>
      <p:ext uri="{BB962C8B-B14F-4D97-AF65-F5344CB8AC3E}">
        <p14:creationId xmlns:p14="http://schemas.microsoft.com/office/powerpoint/2010/main" val="4147663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1706562"/>
          </a:xfrm>
        </p:spPr>
        <p:txBody>
          <a:bodyPr>
            <a:normAutofit fontScale="90000"/>
          </a:bodyPr>
          <a:lstStyle/>
          <a:p>
            <a:r>
              <a:rPr lang="en-US" dirty="0" smtClean="0"/>
              <a:t/>
            </a:r>
            <a:br>
              <a:rPr lang="en-US" dirty="0" smtClean="0"/>
            </a:br>
            <a:r>
              <a:rPr lang="en-US" b="1" dirty="0" smtClean="0"/>
              <a:t>What </a:t>
            </a:r>
            <a:r>
              <a:rPr lang="en-US" b="1" dirty="0"/>
              <a:t>if the teacher is thinking at a different van </a:t>
            </a:r>
            <a:r>
              <a:rPr lang="en-US" b="1" dirty="0" err="1"/>
              <a:t>Hiele</a:t>
            </a:r>
            <a:r>
              <a:rPr lang="en-US" b="1" dirty="0"/>
              <a:t> level than the students? </a:t>
            </a:r>
            <a:r>
              <a:rPr lang="en-US" dirty="0"/>
              <a:t/>
            </a:r>
            <a:br>
              <a:rPr lang="en-US" dirty="0"/>
            </a:br>
            <a:endParaRPr lang="en-US" dirty="0"/>
          </a:p>
        </p:txBody>
      </p:sp>
      <p:sp>
        <p:nvSpPr>
          <p:cNvPr id="5" name="Content Placeholder 4"/>
          <p:cNvSpPr>
            <a:spLocks noGrp="1"/>
          </p:cNvSpPr>
          <p:nvPr>
            <p:ph sz="quarter" idx="1"/>
          </p:nvPr>
        </p:nvSpPr>
        <p:spPr>
          <a:xfrm>
            <a:off x="457200" y="1447800"/>
            <a:ext cx="7467600" cy="5026152"/>
          </a:xfrm>
        </p:spPr>
        <p:txBody>
          <a:bodyPr>
            <a:normAutofit fontScale="70000" lnSpcReduction="20000"/>
          </a:bodyPr>
          <a:lstStyle/>
          <a:p>
            <a:endParaRPr lang="en-US" b="1" dirty="0"/>
          </a:p>
          <a:p>
            <a:pPr marL="0" indent="0">
              <a:buNone/>
            </a:pPr>
            <a:r>
              <a:rPr lang="en-US" sz="3200" b="1" dirty="0" smtClean="0"/>
              <a:t>A. </a:t>
            </a:r>
            <a:r>
              <a:rPr lang="en-US" sz="3200" dirty="0" smtClean="0"/>
              <a:t>This </a:t>
            </a:r>
            <a:r>
              <a:rPr lang="en-US" sz="3200" dirty="0"/>
              <a:t>situation is common</a:t>
            </a:r>
            <a:r>
              <a:rPr lang="en-US" sz="3200" dirty="0" smtClean="0"/>
              <a:t>. Most </a:t>
            </a:r>
            <a:r>
              <a:rPr lang="en-US" sz="3200" dirty="0"/>
              <a:t>high school geometry teachers think at the fourth or fifth van </a:t>
            </a:r>
            <a:r>
              <a:rPr lang="en-US" sz="3200" dirty="0" err="1"/>
              <a:t>Hiele</a:t>
            </a:r>
            <a:r>
              <a:rPr lang="en-US" sz="3200" dirty="0"/>
              <a:t> level. Research indicates that most students starting a high school geometry course think at the first or second level. The teacher needs to remember that although the teacher and the student may both use the same word, they may interpret it quite differently. </a:t>
            </a:r>
            <a:endParaRPr lang="en-US" sz="3200" dirty="0" smtClean="0"/>
          </a:p>
          <a:p>
            <a:pPr marL="0" indent="0">
              <a:buNone/>
            </a:pPr>
            <a:endParaRPr lang="en-US" sz="3200" dirty="0" smtClean="0"/>
          </a:p>
          <a:p>
            <a:pPr marL="0" indent="0">
              <a:buNone/>
            </a:pPr>
            <a:r>
              <a:rPr lang="en-US" sz="3200" dirty="0" smtClean="0"/>
              <a:t>For </a:t>
            </a:r>
            <a:r>
              <a:rPr lang="en-US" sz="3200" dirty="0"/>
              <a:t>example, if a student is at the first level, the word “square” brings to mind a shape that looks like a square, but little else. At the second level, the student thinks in terms of the properties of a square, but may not know which ones are necessary or sufficient to determine a square. </a:t>
            </a:r>
            <a:endParaRPr lang="en-US" dirty="0"/>
          </a:p>
        </p:txBody>
      </p:sp>
    </p:spTree>
    <p:extLst>
      <p:ext uri="{BB962C8B-B14F-4D97-AF65-F5344CB8AC3E}">
        <p14:creationId xmlns:p14="http://schemas.microsoft.com/office/powerpoint/2010/main" val="2266158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r>
              <a:rPr lang="en-US" dirty="0" smtClean="0"/>
              <a:t>agenda</a:t>
            </a:r>
            <a:endParaRPr lang="en-US" dirty="0"/>
          </a:p>
        </p:txBody>
      </p:sp>
      <p:sp>
        <p:nvSpPr>
          <p:cNvPr id="3" name="Content Placeholder 2"/>
          <p:cNvSpPr>
            <a:spLocks noGrp="1"/>
          </p:cNvSpPr>
          <p:nvPr>
            <p:ph sz="quarter" idx="1"/>
          </p:nvPr>
        </p:nvSpPr>
        <p:spPr>
          <a:xfrm>
            <a:off x="457200" y="1371600"/>
            <a:ext cx="7467600" cy="4724400"/>
          </a:xfrm>
        </p:spPr>
        <p:txBody>
          <a:bodyPr/>
          <a:lstStyle/>
          <a:p>
            <a:r>
              <a:rPr lang="en-US" dirty="0" smtClean="0"/>
              <a:t>Combining Rectangles (</a:t>
            </a:r>
            <a:r>
              <a:rPr lang="en-US" dirty="0"/>
              <a:t>1 hour) </a:t>
            </a:r>
            <a:endParaRPr lang="en-US" dirty="0" smtClean="0"/>
          </a:p>
          <a:p>
            <a:r>
              <a:rPr lang="en-US" dirty="0" smtClean="0"/>
              <a:t>Problem </a:t>
            </a:r>
            <a:r>
              <a:rPr lang="en-US" dirty="0"/>
              <a:t>Solving Strategies (½ </a:t>
            </a:r>
            <a:r>
              <a:rPr lang="en-US" dirty="0" smtClean="0"/>
              <a:t>hour)</a:t>
            </a:r>
            <a:endParaRPr lang="en-US" dirty="0"/>
          </a:p>
          <a:p>
            <a:r>
              <a:rPr lang="en-US" dirty="0" smtClean="0"/>
              <a:t>Central </a:t>
            </a:r>
            <a:r>
              <a:rPr lang="en-US" dirty="0"/>
              <a:t>Angles, Inscribed angles, and Intercepted Arcs </a:t>
            </a:r>
            <a:r>
              <a:rPr lang="en-US" dirty="0" smtClean="0"/>
              <a:t>(1 ½ hours)</a:t>
            </a:r>
            <a:endParaRPr lang="en-US" sz="1800" dirty="0" smtClean="0"/>
          </a:p>
          <a:p>
            <a:pPr marL="0" indent="0" algn="ctr">
              <a:spcBef>
                <a:spcPts val="0"/>
              </a:spcBef>
              <a:buNone/>
            </a:pPr>
            <a:r>
              <a:rPr lang="en-US" dirty="0"/>
              <a:t/>
            </a:r>
            <a:br>
              <a:rPr lang="en-US" dirty="0"/>
            </a:br>
            <a:r>
              <a:rPr lang="en-US" dirty="0" smtClean="0"/>
              <a:t>LUNCH</a:t>
            </a:r>
          </a:p>
          <a:p>
            <a:pPr marL="0" indent="0">
              <a:buNone/>
            </a:pPr>
            <a:endParaRPr lang="en-US" sz="1400" dirty="0"/>
          </a:p>
          <a:p>
            <a:r>
              <a:rPr lang="en-US" dirty="0" smtClean="0"/>
              <a:t>Filling the Room (</a:t>
            </a:r>
            <a:r>
              <a:rPr lang="en-US" dirty="0"/>
              <a:t>1 h</a:t>
            </a:r>
            <a:r>
              <a:rPr lang="en-US" dirty="0" smtClean="0"/>
              <a:t>our)</a:t>
            </a:r>
            <a:endParaRPr lang="en-US" dirty="0"/>
          </a:p>
          <a:p>
            <a:r>
              <a:rPr lang="en-US" dirty="0" smtClean="0"/>
              <a:t>Problem </a:t>
            </a:r>
            <a:r>
              <a:rPr lang="en-US" dirty="0"/>
              <a:t>Solving Strategies  with volume (½ </a:t>
            </a:r>
            <a:r>
              <a:rPr lang="en-US" dirty="0" smtClean="0"/>
              <a:t>hour)</a:t>
            </a:r>
            <a:endParaRPr lang="en-US" dirty="0"/>
          </a:p>
          <a:p>
            <a:r>
              <a:rPr lang="en-US" dirty="0" smtClean="0"/>
              <a:t>Trigonometry</a:t>
            </a:r>
            <a:r>
              <a:rPr lang="en-US" dirty="0"/>
              <a:t>/ Clinometer (1 ½ hours)</a:t>
            </a:r>
          </a:p>
          <a:p>
            <a:endParaRPr lang="en-US" dirty="0"/>
          </a:p>
        </p:txBody>
      </p:sp>
    </p:spTree>
    <p:extLst>
      <p:ext uri="{BB962C8B-B14F-4D97-AF65-F5344CB8AC3E}">
        <p14:creationId xmlns:p14="http://schemas.microsoft.com/office/powerpoint/2010/main" val="2256185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19200"/>
            <a:ext cx="6172200" cy="1752600"/>
          </a:xfrm>
        </p:spPr>
        <p:txBody>
          <a:bodyPr>
            <a:normAutofit fontScale="90000"/>
          </a:bodyPr>
          <a:lstStyle/>
          <a:p>
            <a:r>
              <a:rPr lang="en-US" sz="4800" dirty="0" smtClean="0"/>
              <a:t>Combining Rectangles</a:t>
            </a:r>
            <a:br>
              <a:rPr lang="en-US" sz="4800" dirty="0" smtClean="0"/>
            </a:br>
            <a:r>
              <a:rPr lang="en-US" sz="1800" dirty="0"/>
              <a:t>Over, Around, and Within</a:t>
            </a:r>
            <a:br>
              <a:rPr lang="en-US" sz="1800" dirty="0"/>
            </a:br>
            <a:r>
              <a:rPr lang="en-US" sz="1800" dirty="0"/>
              <a:t>Geometry and Measurement</a:t>
            </a:r>
            <a:br>
              <a:rPr lang="en-US" sz="1800" dirty="0"/>
            </a:br>
            <a:endParaRPr lang="en-US" sz="1800" dirty="0"/>
          </a:p>
        </p:txBody>
      </p:sp>
      <p:sp>
        <p:nvSpPr>
          <p:cNvPr id="3" name="Subtitle 2"/>
          <p:cNvSpPr>
            <a:spLocks noGrp="1"/>
          </p:cNvSpPr>
          <p:nvPr>
            <p:ph type="subTitle" idx="1"/>
          </p:nvPr>
        </p:nvSpPr>
        <p:spPr>
          <a:xfrm>
            <a:off x="2286000" y="4724400"/>
            <a:ext cx="6172200" cy="1371600"/>
          </a:xfrm>
        </p:spPr>
        <p:txBody>
          <a:bodyPr>
            <a:normAutofit/>
          </a:bodyPr>
          <a:lstStyle/>
          <a:p>
            <a:r>
              <a:rPr lang="en-US" dirty="0" err="1" smtClean="0"/>
              <a:t>EMPower</a:t>
            </a:r>
            <a:r>
              <a:rPr lang="en-US" baseline="30000" dirty="0" err="1" smtClean="0"/>
              <a:t>TM</a:t>
            </a:r>
            <a:endParaRPr lang="en-US" baseline="30000" dirty="0" smtClean="0"/>
          </a:p>
          <a:p>
            <a:r>
              <a:rPr lang="en-US" dirty="0"/>
              <a:t>e</a:t>
            </a:r>
            <a:r>
              <a:rPr lang="en-US" dirty="0" smtClean="0"/>
              <a:t>xtending </a:t>
            </a:r>
            <a:r>
              <a:rPr lang="en-US" dirty="0"/>
              <a:t>m</a:t>
            </a:r>
            <a:r>
              <a:rPr lang="en-US" dirty="0" smtClean="0"/>
              <a:t>athematical </a:t>
            </a:r>
            <a:r>
              <a:rPr lang="en-US" dirty="0"/>
              <a:t>p</a:t>
            </a:r>
            <a:r>
              <a:rPr lang="en-US" dirty="0" smtClean="0"/>
              <a:t>ower</a:t>
            </a:r>
            <a:r>
              <a:rPr lang="en-US" dirty="0"/>
              <a:t/>
            </a:r>
            <a:br>
              <a:rPr lang="en-US" dirty="0"/>
            </a:br>
            <a:endParaRPr lang="en-US" dirty="0"/>
          </a:p>
        </p:txBody>
      </p:sp>
    </p:spTree>
    <p:extLst>
      <p:ext uri="{BB962C8B-B14F-4D97-AF65-F5344CB8AC3E}">
        <p14:creationId xmlns:p14="http://schemas.microsoft.com/office/powerpoint/2010/main" val="646149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 (Combining Rectangles)</a:t>
            </a:r>
            <a:endParaRPr lang="en-US" dirty="0"/>
          </a:p>
        </p:txBody>
      </p:sp>
      <p:sp>
        <p:nvSpPr>
          <p:cNvPr id="5" name="Text Placeholder 4"/>
          <p:cNvSpPr>
            <a:spLocks noGrp="1"/>
          </p:cNvSpPr>
          <p:nvPr>
            <p:ph sz="quarter" idx="1"/>
          </p:nvPr>
        </p:nvSpPr>
        <p:spPr/>
        <p:txBody>
          <a:bodyPr>
            <a:normAutofit/>
          </a:bodyPr>
          <a:lstStyle/>
          <a:p>
            <a:r>
              <a:rPr lang="en-US" dirty="0" smtClean="0"/>
              <a:t>Calculate area of a rectangle using square centimeters</a:t>
            </a:r>
          </a:p>
          <a:p>
            <a:pPr marL="0" indent="0">
              <a:buNone/>
            </a:pPr>
            <a:endParaRPr lang="en-US" dirty="0" smtClean="0"/>
          </a:p>
          <a:p>
            <a:r>
              <a:rPr lang="en-US" dirty="0" smtClean="0"/>
              <a:t>Articulate what happens to area and perimeter when rectangles are combined</a:t>
            </a:r>
          </a:p>
          <a:p>
            <a:pPr marL="0" indent="0">
              <a:buNone/>
            </a:pPr>
            <a:endParaRPr lang="en-US" dirty="0" smtClean="0"/>
          </a:p>
          <a:p>
            <a:r>
              <a:rPr lang="en-US" dirty="0" smtClean="0"/>
              <a:t>Find the area of any shape composed of multiple rectangles</a:t>
            </a:r>
            <a:endParaRPr lang="en-US" dirty="0"/>
          </a:p>
        </p:txBody>
      </p:sp>
    </p:spTree>
    <p:extLst>
      <p:ext uri="{BB962C8B-B14F-4D97-AF65-F5344CB8AC3E}">
        <p14:creationId xmlns:p14="http://schemas.microsoft.com/office/powerpoint/2010/main" val="2016877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Combining Rectangles</a:t>
            </a:r>
            <a:endParaRPr lang="en-US" dirty="0"/>
          </a:p>
        </p:txBody>
      </p:sp>
      <p:sp>
        <p:nvSpPr>
          <p:cNvPr id="10" name="Content Placeholder 9"/>
          <p:cNvSpPr>
            <a:spLocks noGrp="1"/>
          </p:cNvSpPr>
          <p:nvPr>
            <p:ph sz="quarter" idx="1"/>
          </p:nvPr>
        </p:nvSpPr>
        <p:spPr/>
        <p:txBody>
          <a:bodyPr/>
          <a:lstStyle/>
          <a:p>
            <a:r>
              <a:rPr lang="en-US" dirty="0" smtClean="0"/>
              <a:t>You cannot measure area with a ruler because rulers measure length in </a:t>
            </a:r>
            <a:r>
              <a:rPr lang="en-US" i="1" dirty="0" smtClean="0"/>
              <a:t>lines</a:t>
            </a:r>
            <a:r>
              <a:rPr lang="en-US" dirty="0" smtClean="0"/>
              <a:t>.  Area is measured in square units.  How many </a:t>
            </a:r>
            <a:r>
              <a:rPr lang="en-US" i="1" dirty="0" smtClean="0"/>
              <a:t>square centimeters </a:t>
            </a:r>
            <a:r>
              <a:rPr lang="en-US" dirty="0" smtClean="0"/>
              <a:t>(sq. cm) are inside this shape?</a:t>
            </a:r>
          </a:p>
          <a:p>
            <a:pPr marL="0" indent="0">
              <a:buNone/>
            </a:pPr>
            <a:endParaRPr lang="en-US" dirty="0" smtClean="0"/>
          </a:p>
          <a:p>
            <a:pPr marL="0"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07039655"/>
              </p:ext>
            </p:extLst>
          </p:nvPr>
        </p:nvGraphicFramePr>
        <p:xfrm>
          <a:off x="1828800" y="3352800"/>
          <a:ext cx="4748104" cy="3088640"/>
        </p:xfrm>
        <a:graphic>
          <a:graphicData uri="http://schemas.openxmlformats.org/drawingml/2006/table">
            <a:tbl>
              <a:tblPr firstRow="1" bandRow="1">
                <a:tableStyleId>{2D5ABB26-0587-4C30-8999-92F81FD0307C}</a:tableStyleId>
              </a:tblPr>
              <a:tblGrid>
                <a:gridCol w="524933"/>
                <a:gridCol w="548640"/>
                <a:gridCol w="524933"/>
                <a:gridCol w="524933"/>
                <a:gridCol w="524933"/>
                <a:gridCol w="524933"/>
                <a:gridCol w="524933"/>
                <a:gridCol w="524933"/>
                <a:gridCol w="524933"/>
              </a:tblGrid>
              <a:tr h="5486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5" name="Straight Connector 4"/>
          <p:cNvCxnSpPr/>
          <p:nvPr/>
        </p:nvCxnSpPr>
        <p:spPr>
          <a:xfrm>
            <a:off x="2895600" y="3352800"/>
            <a:ext cx="0" cy="2590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95600" y="3352800"/>
            <a:ext cx="2590800" cy="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486400" y="3352800"/>
            <a:ext cx="0" cy="2590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95600" y="5943600"/>
            <a:ext cx="2590800" cy="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896340" y="33528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3" name="Rectangle 12"/>
          <p:cNvSpPr/>
          <p:nvPr/>
        </p:nvSpPr>
        <p:spPr>
          <a:xfrm>
            <a:off x="3429000" y="33528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7" name="Rectangle 16"/>
          <p:cNvSpPr/>
          <p:nvPr/>
        </p:nvSpPr>
        <p:spPr>
          <a:xfrm>
            <a:off x="3962400" y="33528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8" name="Rectangle 17"/>
          <p:cNvSpPr/>
          <p:nvPr/>
        </p:nvSpPr>
        <p:spPr>
          <a:xfrm>
            <a:off x="4495800" y="33528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9" name="Rectangle 18"/>
          <p:cNvSpPr/>
          <p:nvPr/>
        </p:nvSpPr>
        <p:spPr>
          <a:xfrm>
            <a:off x="5029200" y="33528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0" name="Rectangle 19"/>
          <p:cNvSpPr/>
          <p:nvPr/>
        </p:nvSpPr>
        <p:spPr>
          <a:xfrm>
            <a:off x="2895600" y="38862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22" name="Rectangle 21"/>
          <p:cNvSpPr/>
          <p:nvPr/>
        </p:nvSpPr>
        <p:spPr>
          <a:xfrm>
            <a:off x="3429000" y="38862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23" name="Rectangle 22"/>
          <p:cNvSpPr/>
          <p:nvPr/>
        </p:nvSpPr>
        <p:spPr>
          <a:xfrm>
            <a:off x="3962400" y="38862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24" name="Rectangle 23"/>
          <p:cNvSpPr/>
          <p:nvPr/>
        </p:nvSpPr>
        <p:spPr>
          <a:xfrm>
            <a:off x="4495800" y="38862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25" name="Rectangle 24"/>
          <p:cNvSpPr/>
          <p:nvPr/>
        </p:nvSpPr>
        <p:spPr>
          <a:xfrm>
            <a:off x="5029200" y="38862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26" name="Rectangle 25"/>
          <p:cNvSpPr/>
          <p:nvPr/>
        </p:nvSpPr>
        <p:spPr>
          <a:xfrm>
            <a:off x="2895600" y="44196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sp>
        <p:nvSpPr>
          <p:cNvPr id="27" name="Rectangle 26"/>
          <p:cNvSpPr/>
          <p:nvPr/>
        </p:nvSpPr>
        <p:spPr>
          <a:xfrm>
            <a:off x="3429000" y="44196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sp>
        <p:nvSpPr>
          <p:cNvPr id="28" name="Rectangle 27"/>
          <p:cNvSpPr/>
          <p:nvPr/>
        </p:nvSpPr>
        <p:spPr>
          <a:xfrm>
            <a:off x="3962400" y="44196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a:t>
            </a:r>
            <a:endParaRPr lang="en-US" dirty="0"/>
          </a:p>
        </p:txBody>
      </p:sp>
      <p:sp>
        <p:nvSpPr>
          <p:cNvPr id="29" name="Rectangle 28"/>
          <p:cNvSpPr/>
          <p:nvPr/>
        </p:nvSpPr>
        <p:spPr>
          <a:xfrm>
            <a:off x="4495800" y="44196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a:t>
            </a:r>
            <a:endParaRPr lang="en-US" dirty="0"/>
          </a:p>
        </p:txBody>
      </p:sp>
      <p:sp>
        <p:nvSpPr>
          <p:cNvPr id="30" name="Rectangle 29"/>
          <p:cNvSpPr/>
          <p:nvPr/>
        </p:nvSpPr>
        <p:spPr>
          <a:xfrm>
            <a:off x="5029200" y="44196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a:t>
            </a:r>
            <a:endParaRPr lang="en-US" dirty="0"/>
          </a:p>
        </p:txBody>
      </p:sp>
      <p:sp>
        <p:nvSpPr>
          <p:cNvPr id="32" name="Rectangle 31"/>
          <p:cNvSpPr/>
          <p:nvPr/>
        </p:nvSpPr>
        <p:spPr>
          <a:xfrm>
            <a:off x="2895600" y="49530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16</a:t>
            </a:r>
            <a:endParaRPr lang="en-US" dirty="0"/>
          </a:p>
        </p:txBody>
      </p:sp>
      <p:sp>
        <p:nvSpPr>
          <p:cNvPr id="33" name="Rectangle 32"/>
          <p:cNvSpPr/>
          <p:nvPr/>
        </p:nvSpPr>
        <p:spPr>
          <a:xfrm>
            <a:off x="3429000" y="49530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17</a:t>
            </a:r>
            <a:endParaRPr lang="en-US" dirty="0"/>
          </a:p>
        </p:txBody>
      </p:sp>
      <p:sp>
        <p:nvSpPr>
          <p:cNvPr id="34" name="Rectangle 33"/>
          <p:cNvSpPr/>
          <p:nvPr/>
        </p:nvSpPr>
        <p:spPr>
          <a:xfrm>
            <a:off x="3962400" y="49530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a:t>
            </a:r>
            <a:endParaRPr lang="en-US" dirty="0"/>
          </a:p>
        </p:txBody>
      </p:sp>
      <p:sp>
        <p:nvSpPr>
          <p:cNvPr id="35" name="Rectangle 34"/>
          <p:cNvSpPr/>
          <p:nvPr/>
        </p:nvSpPr>
        <p:spPr>
          <a:xfrm>
            <a:off x="4495800" y="49530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a:t>
            </a:r>
            <a:endParaRPr lang="en-US" dirty="0"/>
          </a:p>
        </p:txBody>
      </p:sp>
      <p:sp>
        <p:nvSpPr>
          <p:cNvPr id="36" name="Rectangle 35"/>
          <p:cNvSpPr/>
          <p:nvPr/>
        </p:nvSpPr>
        <p:spPr>
          <a:xfrm>
            <a:off x="5029200" y="49530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a:t>
            </a:r>
            <a:endParaRPr lang="en-US" dirty="0"/>
          </a:p>
        </p:txBody>
      </p:sp>
      <p:sp>
        <p:nvSpPr>
          <p:cNvPr id="37" name="Rectangle 36"/>
          <p:cNvSpPr/>
          <p:nvPr/>
        </p:nvSpPr>
        <p:spPr>
          <a:xfrm>
            <a:off x="2895600" y="54864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21</a:t>
            </a:r>
            <a:endParaRPr lang="en-US" dirty="0"/>
          </a:p>
        </p:txBody>
      </p:sp>
      <p:sp>
        <p:nvSpPr>
          <p:cNvPr id="38" name="Rectangle 37"/>
          <p:cNvSpPr/>
          <p:nvPr/>
        </p:nvSpPr>
        <p:spPr>
          <a:xfrm>
            <a:off x="3429000" y="54864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a:t>
            </a:r>
            <a:endParaRPr lang="en-US" dirty="0"/>
          </a:p>
        </p:txBody>
      </p:sp>
      <p:sp>
        <p:nvSpPr>
          <p:cNvPr id="39" name="Rectangle 38"/>
          <p:cNvSpPr/>
          <p:nvPr/>
        </p:nvSpPr>
        <p:spPr>
          <a:xfrm>
            <a:off x="3962400" y="54864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23</a:t>
            </a:r>
            <a:endParaRPr lang="en-US" dirty="0"/>
          </a:p>
        </p:txBody>
      </p:sp>
      <p:sp>
        <p:nvSpPr>
          <p:cNvPr id="40" name="Rectangle 39"/>
          <p:cNvSpPr/>
          <p:nvPr/>
        </p:nvSpPr>
        <p:spPr>
          <a:xfrm>
            <a:off x="4495800" y="54864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24</a:t>
            </a:r>
            <a:endParaRPr lang="en-US" dirty="0"/>
          </a:p>
        </p:txBody>
      </p:sp>
      <p:sp>
        <p:nvSpPr>
          <p:cNvPr id="41" name="Rectangle 40"/>
          <p:cNvSpPr/>
          <p:nvPr/>
        </p:nvSpPr>
        <p:spPr>
          <a:xfrm>
            <a:off x="5029200" y="5486400"/>
            <a:ext cx="5326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a:t>
            </a:r>
            <a:endParaRPr lang="en-US" dirty="0"/>
          </a:p>
        </p:txBody>
      </p:sp>
    </p:spTree>
    <p:extLst>
      <p:ext uri="{BB962C8B-B14F-4D97-AF65-F5344CB8AC3E}">
        <p14:creationId xmlns:p14="http://schemas.microsoft.com/office/powerpoint/2010/main" val="486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509"/>
                                          </p:stCondLst>
                                        </p:cTn>
                                        <p:tgtEl>
                                          <p:spTgt spid="13"/>
                                        </p:tgtEl>
                                        <p:attrNameLst>
                                          <p:attrName>style.visibility</p:attrName>
                                        </p:attrNameLst>
                                      </p:cBhvr>
                                      <p:to>
                                        <p:strVal val="visible"/>
                                      </p:to>
                                    </p:set>
                                  </p:childTnLst>
                                </p:cTn>
                              </p:par>
                            </p:childTnLst>
                          </p:cTn>
                        </p:par>
                        <p:par>
                          <p:cTn id="10" fill="hold">
                            <p:stCondLst>
                              <p:cond delay="1010"/>
                            </p:stCondLst>
                            <p:childTnLst>
                              <p:par>
                                <p:cTn id="11" presetID="1" presetClass="entr" presetSubtype="0" fill="hold" grpId="0" nodeType="afterEffect">
                                  <p:stCondLst>
                                    <p:cond delay="0"/>
                                  </p:stCondLst>
                                  <p:childTnLst>
                                    <p:set>
                                      <p:cBhvr>
                                        <p:cTn id="12" dur="1" fill="hold">
                                          <p:stCondLst>
                                            <p:cond delay="499"/>
                                          </p:stCondLst>
                                        </p:cTn>
                                        <p:tgtEl>
                                          <p:spTgt spid="17"/>
                                        </p:tgtEl>
                                        <p:attrNameLst>
                                          <p:attrName>style.visibility</p:attrName>
                                        </p:attrNameLst>
                                      </p:cBhvr>
                                      <p:to>
                                        <p:strVal val="visible"/>
                                      </p:to>
                                    </p:set>
                                  </p:childTnLst>
                                </p:cTn>
                              </p:par>
                            </p:childTnLst>
                          </p:cTn>
                        </p:par>
                        <p:par>
                          <p:cTn id="13" fill="hold">
                            <p:stCondLst>
                              <p:cond delay="1510"/>
                            </p:stCondLst>
                            <p:childTnLst>
                              <p:par>
                                <p:cTn id="14" presetID="1" presetClass="entr" presetSubtype="0" fill="hold" grpId="0" nodeType="afterEffect">
                                  <p:stCondLst>
                                    <p:cond delay="0"/>
                                  </p:stCondLst>
                                  <p:childTnLst>
                                    <p:set>
                                      <p:cBhvr>
                                        <p:cTn id="15" dur="1" fill="hold">
                                          <p:stCondLst>
                                            <p:cond delay="499"/>
                                          </p:stCondLst>
                                        </p:cTn>
                                        <p:tgtEl>
                                          <p:spTgt spid="18"/>
                                        </p:tgtEl>
                                        <p:attrNameLst>
                                          <p:attrName>style.visibility</p:attrName>
                                        </p:attrNameLst>
                                      </p:cBhvr>
                                      <p:to>
                                        <p:strVal val="visible"/>
                                      </p:to>
                                    </p:set>
                                  </p:childTnLst>
                                </p:cTn>
                              </p:par>
                            </p:childTnLst>
                          </p:cTn>
                        </p:par>
                        <p:par>
                          <p:cTn id="16" fill="hold">
                            <p:stCondLst>
                              <p:cond delay="2010"/>
                            </p:stCondLst>
                            <p:childTnLst>
                              <p:par>
                                <p:cTn id="17" presetID="1" presetClass="entr" presetSubtype="0" fill="hold" grpId="0" nodeType="afterEffect">
                                  <p:stCondLst>
                                    <p:cond delay="0"/>
                                  </p:stCondLst>
                                  <p:childTnLst>
                                    <p:set>
                                      <p:cBhvr>
                                        <p:cTn id="18" dur="1" fill="hold">
                                          <p:stCondLst>
                                            <p:cond delay="509"/>
                                          </p:stCondLst>
                                        </p:cTn>
                                        <p:tgtEl>
                                          <p:spTgt spid="19"/>
                                        </p:tgtEl>
                                        <p:attrNameLst>
                                          <p:attrName>style.visibility</p:attrName>
                                        </p:attrNameLst>
                                      </p:cBhvr>
                                      <p:to>
                                        <p:strVal val="visible"/>
                                      </p:to>
                                    </p:set>
                                  </p:childTnLst>
                                </p:cTn>
                              </p:par>
                            </p:childTnLst>
                          </p:cTn>
                        </p:par>
                        <p:par>
                          <p:cTn id="19" fill="hold">
                            <p:stCondLst>
                              <p:cond delay="2520"/>
                            </p:stCondLst>
                            <p:childTnLst>
                              <p:par>
                                <p:cTn id="20" presetID="1" presetClass="entr" presetSubtype="0" fill="hold" grpId="0" nodeType="afterEffect">
                                  <p:stCondLst>
                                    <p:cond delay="0"/>
                                  </p:stCondLst>
                                  <p:childTnLst>
                                    <p:set>
                                      <p:cBhvr>
                                        <p:cTn id="21" dur="1" fill="hold">
                                          <p:stCondLst>
                                            <p:cond delay="499"/>
                                          </p:stCondLst>
                                        </p:cTn>
                                        <p:tgtEl>
                                          <p:spTgt spid="20"/>
                                        </p:tgtEl>
                                        <p:attrNameLst>
                                          <p:attrName>style.visibility</p:attrName>
                                        </p:attrNameLst>
                                      </p:cBhvr>
                                      <p:to>
                                        <p:strVal val="visible"/>
                                      </p:to>
                                    </p:set>
                                  </p:childTnLst>
                                </p:cTn>
                              </p:par>
                            </p:childTnLst>
                          </p:cTn>
                        </p:par>
                        <p:par>
                          <p:cTn id="22" fill="hold">
                            <p:stCondLst>
                              <p:cond delay="3020"/>
                            </p:stCondLst>
                            <p:childTnLst>
                              <p:par>
                                <p:cTn id="23" presetID="1" presetClass="entr" presetSubtype="0" fill="hold" grpId="0" nodeType="afterEffect">
                                  <p:stCondLst>
                                    <p:cond delay="0"/>
                                  </p:stCondLst>
                                  <p:childTnLst>
                                    <p:set>
                                      <p:cBhvr>
                                        <p:cTn id="24" dur="1" fill="hold">
                                          <p:stCondLst>
                                            <p:cond delay="499"/>
                                          </p:stCondLst>
                                        </p:cTn>
                                        <p:tgtEl>
                                          <p:spTgt spid="22"/>
                                        </p:tgtEl>
                                        <p:attrNameLst>
                                          <p:attrName>style.visibility</p:attrName>
                                        </p:attrNameLst>
                                      </p:cBhvr>
                                      <p:to>
                                        <p:strVal val="visible"/>
                                      </p:to>
                                    </p:set>
                                  </p:childTnLst>
                                </p:cTn>
                              </p:par>
                            </p:childTnLst>
                          </p:cTn>
                        </p:par>
                        <p:par>
                          <p:cTn id="25" fill="hold">
                            <p:stCondLst>
                              <p:cond delay="3520"/>
                            </p:stCondLst>
                            <p:childTnLst>
                              <p:par>
                                <p:cTn id="26" presetID="1" presetClass="entr" presetSubtype="0" fill="hold" grpId="0" nodeType="afterEffect">
                                  <p:stCondLst>
                                    <p:cond delay="0"/>
                                  </p:stCondLst>
                                  <p:childTnLst>
                                    <p:set>
                                      <p:cBhvr>
                                        <p:cTn id="27" dur="1" fill="hold">
                                          <p:stCondLst>
                                            <p:cond delay="509"/>
                                          </p:stCondLst>
                                        </p:cTn>
                                        <p:tgtEl>
                                          <p:spTgt spid="23"/>
                                        </p:tgtEl>
                                        <p:attrNameLst>
                                          <p:attrName>style.visibility</p:attrName>
                                        </p:attrNameLst>
                                      </p:cBhvr>
                                      <p:to>
                                        <p:strVal val="visible"/>
                                      </p:to>
                                    </p:set>
                                  </p:childTnLst>
                                </p:cTn>
                              </p:par>
                            </p:childTnLst>
                          </p:cTn>
                        </p:par>
                        <p:par>
                          <p:cTn id="28" fill="hold">
                            <p:stCondLst>
                              <p:cond delay="4030"/>
                            </p:stCondLst>
                            <p:childTnLst>
                              <p:par>
                                <p:cTn id="29" presetID="1" presetClass="entr" presetSubtype="0" fill="hold" grpId="0" nodeType="afterEffect">
                                  <p:stCondLst>
                                    <p:cond delay="0"/>
                                  </p:stCondLst>
                                  <p:childTnLst>
                                    <p:set>
                                      <p:cBhvr>
                                        <p:cTn id="30" dur="1" fill="hold">
                                          <p:stCondLst>
                                            <p:cond delay="499"/>
                                          </p:stCondLst>
                                        </p:cTn>
                                        <p:tgtEl>
                                          <p:spTgt spid="24"/>
                                        </p:tgtEl>
                                        <p:attrNameLst>
                                          <p:attrName>style.visibility</p:attrName>
                                        </p:attrNameLst>
                                      </p:cBhvr>
                                      <p:to>
                                        <p:strVal val="visible"/>
                                      </p:to>
                                    </p:set>
                                  </p:childTnLst>
                                </p:cTn>
                              </p:par>
                            </p:childTnLst>
                          </p:cTn>
                        </p:par>
                        <p:par>
                          <p:cTn id="31" fill="hold">
                            <p:stCondLst>
                              <p:cond delay="4530"/>
                            </p:stCondLst>
                            <p:childTnLst>
                              <p:par>
                                <p:cTn id="32" presetID="1" presetClass="entr" presetSubtype="0" fill="hold" grpId="0" nodeType="afterEffect">
                                  <p:stCondLst>
                                    <p:cond delay="0"/>
                                  </p:stCondLst>
                                  <p:childTnLst>
                                    <p:set>
                                      <p:cBhvr>
                                        <p:cTn id="33" dur="1" fill="hold">
                                          <p:stCondLst>
                                            <p:cond delay="499"/>
                                          </p:stCondLst>
                                        </p:cTn>
                                        <p:tgtEl>
                                          <p:spTgt spid="25"/>
                                        </p:tgtEl>
                                        <p:attrNameLst>
                                          <p:attrName>style.visibility</p:attrName>
                                        </p:attrNameLst>
                                      </p:cBhvr>
                                      <p:to>
                                        <p:strVal val="visible"/>
                                      </p:to>
                                    </p:set>
                                  </p:childTnLst>
                                </p:cTn>
                              </p:par>
                            </p:childTnLst>
                          </p:cTn>
                        </p:par>
                        <p:par>
                          <p:cTn id="34" fill="hold">
                            <p:stCondLst>
                              <p:cond delay="5030"/>
                            </p:stCondLst>
                            <p:childTnLst>
                              <p:par>
                                <p:cTn id="35" presetID="1" presetClass="entr" presetSubtype="0" fill="hold" grpId="0" nodeType="afterEffect">
                                  <p:stCondLst>
                                    <p:cond delay="0"/>
                                  </p:stCondLst>
                                  <p:childTnLst>
                                    <p:set>
                                      <p:cBhvr>
                                        <p:cTn id="36" dur="1" fill="hold">
                                          <p:stCondLst>
                                            <p:cond delay="499"/>
                                          </p:stCondLst>
                                        </p:cTn>
                                        <p:tgtEl>
                                          <p:spTgt spid="26"/>
                                        </p:tgtEl>
                                        <p:attrNameLst>
                                          <p:attrName>style.visibility</p:attrName>
                                        </p:attrNameLst>
                                      </p:cBhvr>
                                      <p:to>
                                        <p:strVal val="visible"/>
                                      </p:to>
                                    </p:set>
                                  </p:childTnLst>
                                </p:cTn>
                              </p:par>
                            </p:childTnLst>
                          </p:cTn>
                        </p:par>
                        <p:par>
                          <p:cTn id="37" fill="hold">
                            <p:stCondLst>
                              <p:cond delay="5530"/>
                            </p:stCondLst>
                            <p:childTnLst>
                              <p:par>
                                <p:cTn id="38" presetID="1" presetClass="entr" presetSubtype="0" fill="hold" grpId="0" nodeType="afterEffect">
                                  <p:stCondLst>
                                    <p:cond delay="0"/>
                                  </p:stCondLst>
                                  <p:childTnLst>
                                    <p:set>
                                      <p:cBhvr>
                                        <p:cTn id="39" dur="1" fill="hold">
                                          <p:stCondLst>
                                            <p:cond delay="499"/>
                                          </p:stCondLst>
                                        </p:cTn>
                                        <p:tgtEl>
                                          <p:spTgt spid="27"/>
                                        </p:tgtEl>
                                        <p:attrNameLst>
                                          <p:attrName>style.visibility</p:attrName>
                                        </p:attrNameLst>
                                      </p:cBhvr>
                                      <p:to>
                                        <p:strVal val="visible"/>
                                      </p:to>
                                    </p:set>
                                  </p:childTnLst>
                                </p:cTn>
                              </p:par>
                            </p:childTnLst>
                          </p:cTn>
                        </p:par>
                        <p:par>
                          <p:cTn id="40" fill="hold">
                            <p:stCondLst>
                              <p:cond delay="6030"/>
                            </p:stCondLst>
                            <p:childTnLst>
                              <p:par>
                                <p:cTn id="41" presetID="1" presetClass="entr" presetSubtype="0" fill="hold" grpId="0" nodeType="afterEffect">
                                  <p:stCondLst>
                                    <p:cond delay="0"/>
                                  </p:stCondLst>
                                  <p:childTnLst>
                                    <p:set>
                                      <p:cBhvr>
                                        <p:cTn id="42" dur="1" fill="hold">
                                          <p:stCondLst>
                                            <p:cond delay="499"/>
                                          </p:stCondLst>
                                        </p:cTn>
                                        <p:tgtEl>
                                          <p:spTgt spid="28"/>
                                        </p:tgtEl>
                                        <p:attrNameLst>
                                          <p:attrName>style.visibility</p:attrName>
                                        </p:attrNameLst>
                                      </p:cBhvr>
                                      <p:to>
                                        <p:strVal val="visible"/>
                                      </p:to>
                                    </p:set>
                                  </p:childTnLst>
                                </p:cTn>
                              </p:par>
                            </p:childTnLst>
                          </p:cTn>
                        </p:par>
                        <p:par>
                          <p:cTn id="43" fill="hold">
                            <p:stCondLst>
                              <p:cond delay="6530"/>
                            </p:stCondLst>
                            <p:childTnLst>
                              <p:par>
                                <p:cTn id="44" presetID="1" presetClass="entr" presetSubtype="0" fill="hold" grpId="0" nodeType="afterEffect">
                                  <p:stCondLst>
                                    <p:cond delay="0"/>
                                  </p:stCondLst>
                                  <p:childTnLst>
                                    <p:set>
                                      <p:cBhvr>
                                        <p:cTn id="45" dur="1" fill="hold">
                                          <p:stCondLst>
                                            <p:cond delay="499"/>
                                          </p:stCondLst>
                                        </p:cTn>
                                        <p:tgtEl>
                                          <p:spTgt spid="29"/>
                                        </p:tgtEl>
                                        <p:attrNameLst>
                                          <p:attrName>style.visibility</p:attrName>
                                        </p:attrNameLst>
                                      </p:cBhvr>
                                      <p:to>
                                        <p:strVal val="visible"/>
                                      </p:to>
                                    </p:set>
                                  </p:childTnLst>
                                </p:cTn>
                              </p:par>
                            </p:childTnLst>
                          </p:cTn>
                        </p:par>
                        <p:par>
                          <p:cTn id="46" fill="hold">
                            <p:stCondLst>
                              <p:cond delay="7030"/>
                            </p:stCondLst>
                            <p:childTnLst>
                              <p:par>
                                <p:cTn id="47" presetID="1" presetClass="entr" presetSubtype="0" fill="hold" grpId="0" nodeType="afterEffect">
                                  <p:stCondLst>
                                    <p:cond delay="0"/>
                                  </p:stCondLst>
                                  <p:childTnLst>
                                    <p:set>
                                      <p:cBhvr>
                                        <p:cTn id="48" dur="1" fill="hold">
                                          <p:stCondLst>
                                            <p:cond delay="499"/>
                                          </p:stCondLst>
                                        </p:cTn>
                                        <p:tgtEl>
                                          <p:spTgt spid="30"/>
                                        </p:tgtEl>
                                        <p:attrNameLst>
                                          <p:attrName>style.visibility</p:attrName>
                                        </p:attrNameLst>
                                      </p:cBhvr>
                                      <p:to>
                                        <p:strVal val="visible"/>
                                      </p:to>
                                    </p:set>
                                  </p:childTnLst>
                                </p:cTn>
                              </p:par>
                            </p:childTnLst>
                          </p:cTn>
                        </p:par>
                        <p:par>
                          <p:cTn id="49" fill="hold">
                            <p:stCondLst>
                              <p:cond delay="7530"/>
                            </p:stCondLst>
                            <p:childTnLst>
                              <p:par>
                                <p:cTn id="50" presetID="1" presetClass="entr" presetSubtype="0" fill="hold" grpId="0" nodeType="afterEffect">
                                  <p:stCondLst>
                                    <p:cond delay="0"/>
                                  </p:stCondLst>
                                  <p:childTnLst>
                                    <p:set>
                                      <p:cBhvr>
                                        <p:cTn id="51" dur="1" fill="hold">
                                          <p:stCondLst>
                                            <p:cond delay="499"/>
                                          </p:stCondLst>
                                        </p:cTn>
                                        <p:tgtEl>
                                          <p:spTgt spid="32"/>
                                        </p:tgtEl>
                                        <p:attrNameLst>
                                          <p:attrName>style.visibility</p:attrName>
                                        </p:attrNameLst>
                                      </p:cBhvr>
                                      <p:to>
                                        <p:strVal val="visible"/>
                                      </p:to>
                                    </p:set>
                                  </p:childTnLst>
                                </p:cTn>
                              </p:par>
                            </p:childTnLst>
                          </p:cTn>
                        </p:par>
                        <p:par>
                          <p:cTn id="52" fill="hold">
                            <p:stCondLst>
                              <p:cond delay="8030"/>
                            </p:stCondLst>
                            <p:childTnLst>
                              <p:par>
                                <p:cTn id="53" presetID="1" presetClass="entr" presetSubtype="0" fill="hold" grpId="0" nodeType="afterEffect">
                                  <p:stCondLst>
                                    <p:cond delay="0"/>
                                  </p:stCondLst>
                                  <p:childTnLst>
                                    <p:set>
                                      <p:cBhvr>
                                        <p:cTn id="54" dur="1" fill="hold">
                                          <p:stCondLst>
                                            <p:cond delay="499"/>
                                          </p:stCondLst>
                                        </p:cTn>
                                        <p:tgtEl>
                                          <p:spTgt spid="33"/>
                                        </p:tgtEl>
                                        <p:attrNameLst>
                                          <p:attrName>style.visibility</p:attrName>
                                        </p:attrNameLst>
                                      </p:cBhvr>
                                      <p:to>
                                        <p:strVal val="visible"/>
                                      </p:to>
                                    </p:set>
                                  </p:childTnLst>
                                </p:cTn>
                              </p:par>
                            </p:childTnLst>
                          </p:cTn>
                        </p:par>
                        <p:par>
                          <p:cTn id="55" fill="hold">
                            <p:stCondLst>
                              <p:cond delay="8530"/>
                            </p:stCondLst>
                            <p:childTnLst>
                              <p:par>
                                <p:cTn id="56" presetID="1" presetClass="entr" presetSubtype="0" fill="hold" grpId="0" nodeType="afterEffect">
                                  <p:stCondLst>
                                    <p:cond delay="0"/>
                                  </p:stCondLst>
                                  <p:childTnLst>
                                    <p:set>
                                      <p:cBhvr>
                                        <p:cTn id="57" dur="1" fill="hold">
                                          <p:stCondLst>
                                            <p:cond delay="499"/>
                                          </p:stCondLst>
                                        </p:cTn>
                                        <p:tgtEl>
                                          <p:spTgt spid="34"/>
                                        </p:tgtEl>
                                        <p:attrNameLst>
                                          <p:attrName>style.visibility</p:attrName>
                                        </p:attrNameLst>
                                      </p:cBhvr>
                                      <p:to>
                                        <p:strVal val="visible"/>
                                      </p:to>
                                    </p:set>
                                  </p:childTnLst>
                                </p:cTn>
                              </p:par>
                            </p:childTnLst>
                          </p:cTn>
                        </p:par>
                        <p:par>
                          <p:cTn id="58" fill="hold">
                            <p:stCondLst>
                              <p:cond delay="9030"/>
                            </p:stCondLst>
                            <p:childTnLst>
                              <p:par>
                                <p:cTn id="59" presetID="1" presetClass="entr" presetSubtype="0" fill="hold" grpId="0" nodeType="afterEffect">
                                  <p:stCondLst>
                                    <p:cond delay="0"/>
                                  </p:stCondLst>
                                  <p:childTnLst>
                                    <p:set>
                                      <p:cBhvr>
                                        <p:cTn id="60" dur="1" fill="hold">
                                          <p:stCondLst>
                                            <p:cond delay="499"/>
                                          </p:stCondLst>
                                        </p:cTn>
                                        <p:tgtEl>
                                          <p:spTgt spid="35"/>
                                        </p:tgtEl>
                                        <p:attrNameLst>
                                          <p:attrName>style.visibility</p:attrName>
                                        </p:attrNameLst>
                                      </p:cBhvr>
                                      <p:to>
                                        <p:strVal val="visible"/>
                                      </p:to>
                                    </p:set>
                                  </p:childTnLst>
                                </p:cTn>
                              </p:par>
                            </p:childTnLst>
                          </p:cTn>
                        </p:par>
                        <p:par>
                          <p:cTn id="61" fill="hold">
                            <p:stCondLst>
                              <p:cond delay="9530"/>
                            </p:stCondLst>
                            <p:childTnLst>
                              <p:par>
                                <p:cTn id="62" presetID="1" presetClass="entr" presetSubtype="0" fill="hold" grpId="0" nodeType="afterEffect">
                                  <p:stCondLst>
                                    <p:cond delay="0"/>
                                  </p:stCondLst>
                                  <p:childTnLst>
                                    <p:set>
                                      <p:cBhvr>
                                        <p:cTn id="63" dur="1" fill="hold">
                                          <p:stCondLst>
                                            <p:cond delay="499"/>
                                          </p:stCondLst>
                                        </p:cTn>
                                        <p:tgtEl>
                                          <p:spTgt spid="36"/>
                                        </p:tgtEl>
                                        <p:attrNameLst>
                                          <p:attrName>style.visibility</p:attrName>
                                        </p:attrNameLst>
                                      </p:cBhvr>
                                      <p:to>
                                        <p:strVal val="visible"/>
                                      </p:to>
                                    </p:set>
                                  </p:childTnLst>
                                </p:cTn>
                              </p:par>
                            </p:childTnLst>
                          </p:cTn>
                        </p:par>
                        <p:par>
                          <p:cTn id="64" fill="hold">
                            <p:stCondLst>
                              <p:cond delay="10030"/>
                            </p:stCondLst>
                            <p:childTnLst>
                              <p:par>
                                <p:cTn id="65" presetID="1" presetClass="entr" presetSubtype="0" fill="hold" grpId="0" nodeType="afterEffect">
                                  <p:stCondLst>
                                    <p:cond delay="0"/>
                                  </p:stCondLst>
                                  <p:childTnLst>
                                    <p:set>
                                      <p:cBhvr>
                                        <p:cTn id="66" dur="1" fill="hold">
                                          <p:stCondLst>
                                            <p:cond delay="499"/>
                                          </p:stCondLst>
                                        </p:cTn>
                                        <p:tgtEl>
                                          <p:spTgt spid="37"/>
                                        </p:tgtEl>
                                        <p:attrNameLst>
                                          <p:attrName>style.visibility</p:attrName>
                                        </p:attrNameLst>
                                      </p:cBhvr>
                                      <p:to>
                                        <p:strVal val="visible"/>
                                      </p:to>
                                    </p:set>
                                  </p:childTnLst>
                                </p:cTn>
                              </p:par>
                            </p:childTnLst>
                          </p:cTn>
                        </p:par>
                        <p:par>
                          <p:cTn id="67" fill="hold">
                            <p:stCondLst>
                              <p:cond delay="10530"/>
                            </p:stCondLst>
                            <p:childTnLst>
                              <p:par>
                                <p:cTn id="68" presetID="1" presetClass="entr" presetSubtype="0" fill="hold" grpId="0" nodeType="afterEffect">
                                  <p:stCondLst>
                                    <p:cond delay="0"/>
                                  </p:stCondLst>
                                  <p:childTnLst>
                                    <p:set>
                                      <p:cBhvr>
                                        <p:cTn id="69" dur="1" fill="hold">
                                          <p:stCondLst>
                                            <p:cond delay="499"/>
                                          </p:stCondLst>
                                        </p:cTn>
                                        <p:tgtEl>
                                          <p:spTgt spid="38"/>
                                        </p:tgtEl>
                                        <p:attrNameLst>
                                          <p:attrName>style.visibility</p:attrName>
                                        </p:attrNameLst>
                                      </p:cBhvr>
                                      <p:to>
                                        <p:strVal val="visible"/>
                                      </p:to>
                                    </p:set>
                                  </p:childTnLst>
                                </p:cTn>
                              </p:par>
                            </p:childTnLst>
                          </p:cTn>
                        </p:par>
                        <p:par>
                          <p:cTn id="70" fill="hold">
                            <p:stCondLst>
                              <p:cond delay="11030"/>
                            </p:stCondLst>
                            <p:childTnLst>
                              <p:par>
                                <p:cTn id="71" presetID="1" presetClass="entr" presetSubtype="0" fill="hold" grpId="0" nodeType="afterEffect">
                                  <p:stCondLst>
                                    <p:cond delay="0"/>
                                  </p:stCondLst>
                                  <p:childTnLst>
                                    <p:set>
                                      <p:cBhvr>
                                        <p:cTn id="72" dur="1" fill="hold">
                                          <p:stCondLst>
                                            <p:cond delay="499"/>
                                          </p:stCondLst>
                                        </p:cTn>
                                        <p:tgtEl>
                                          <p:spTgt spid="39"/>
                                        </p:tgtEl>
                                        <p:attrNameLst>
                                          <p:attrName>style.visibility</p:attrName>
                                        </p:attrNameLst>
                                      </p:cBhvr>
                                      <p:to>
                                        <p:strVal val="visible"/>
                                      </p:to>
                                    </p:set>
                                  </p:childTnLst>
                                </p:cTn>
                              </p:par>
                            </p:childTnLst>
                          </p:cTn>
                        </p:par>
                        <p:par>
                          <p:cTn id="73" fill="hold">
                            <p:stCondLst>
                              <p:cond delay="11530"/>
                            </p:stCondLst>
                            <p:childTnLst>
                              <p:par>
                                <p:cTn id="74" presetID="1" presetClass="entr" presetSubtype="0" fill="hold" grpId="0" nodeType="afterEffect">
                                  <p:stCondLst>
                                    <p:cond delay="0"/>
                                  </p:stCondLst>
                                  <p:childTnLst>
                                    <p:set>
                                      <p:cBhvr>
                                        <p:cTn id="75" dur="1" fill="hold">
                                          <p:stCondLst>
                                            <p:cond delay="499"/>
                                          </p:stCondLst>
                                        </p:cTn>
                                        <p:tgtEl>
                                          <p:spTgt spid="40"/>
                                        </p:tgtEl>
                                        <p:attrNameLst>
                                          <p:attrName>style.visibility</p:attrName>
                                        </p:attrNameLst>
                                      </p:cBhvr>
                                      <p:to>
                                        <p:strVal val="visible"/>
                                      </p:to>
                                    </p:set>
                                  </p:childTnLst>
                                </p:cTn>
                              </p:par>
                            </p:childTnLst>
                          </p:cTn>
                        </p:par>
                        <p:par>
                          <p:cTn id="76" fill="hold">
                            <p:stCondLst>
                              <p:cond delay="12030"/>
                            </p:stCondLst>
                            <p:childTnLst>
                              <p:par>
                                <p:cTn id="77" presetID="1" presetClass="entr" presetSubtype="0" fill="hold" grpId="0" nodeType="afterEffect">
                                  <p:stCondLst>
                                    <p:cond delay="0"/>
                                  </p:stCondLst>
                                  <p:childTnLst>
                                    <p:set>
                                      <p:cBhvr>
                                        <p:cTn id="78" dur="1" fill="hold">
                                          <p:stCondLst>
                                            <p:cond delay="499"/>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09600"/>
            <a:ext cx="6172200" cy="1894362"/>
          </a:xfrm>
        </p:spPr>
        <p:txBody>
          <a:bodyPr/>
          <a:lstStyle/>
          <a:p>
            <a:r>
              <a:rPr lang="en-US" dirty="0" smtClean="0"/>
              <a:t>Van </a:t>
            </a:r>
            <a:r>
              <a:rPr lang="en-US" dirty="0" err="1" smtClean="0"/>
              <a:t>hiele</a:t>
            </a:r>
            <a:r>
              <a:rPr lang="en-US" dirty="0" smtClean="0"/>
              <a:t> Model</a:t>
            </a:r>
            <a:endParaRPr lang="en-US" dirty="0"/>
          </a:p>
        </p:txBody>
      </p:sp>
      <p:sp>
        <p:nvSpPr>
          <p:cNvPr id="4" name="Subtitle 3"/>
          <p:cNvSpPr>
            <a:spLocks noGrp="1"/>
          </p:cNvSpPr>
          <p:nvPr>
            <p:ph type="subTitle" idx="1"/>
          </p:nvPr>
        </p:nvSpPr>
        <p:spPr/>
        <p:txBody>
          <a:bodyPr/>
          <a:lstStyle/>
          <a:p>
            <a:r>
              <a:rPr lang="en-US" dirty="0" smtClean="0"/>
              <a:t>Levels of thinking in Geometry</a:t>
            </a:r>
            <a:endParaRPr lang="en-US" dirty="0"/>
          </a:p>
        </p:txBody>
      </p:sp>
    </p:spTree>
    <p:extLst>
      <p:ext uri="{BB962C8B-B14F-4D97-AF65-F5344CB8AC3E}">
        <p14:creationId xmlns:p14="http://schemas.microsoft.com/office/powerpoint/2010/main" val="2866490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868362"/>
          </a:xfrm>
        </p:spPr>
        <p:txBody>
          <a:bodyPr/>
          <a:lstStyle/>
          <a:p>
            <a:r>
              <a:rPr lang="en-US" dirty="0" smtClean="0"/>
              <a:t>Drawing Four Rectangles</a:t>
            </a:r>
            <a:endParaRPr lang="en-US" dirty="0"/>
          </a:p>
        </p:txBody>
      </p:sp>
      <p:sp>
        <p:nvSpPr>
          <p:cNvPr id="3" name="Content Placeholder 2"/>
          <p:cNvSpPr>
            <a:spLocks noGrp="1"/>
          </p:cNvSpPr>
          <p:nvPr>
            <p:ph sz="quarter" idx="1"/>
          </p:nvPr>
        </p:nvSpPr>
        <p:spPr/>
        <p:txBody>
          <a:bodyPr>
            <a:normAutofit/>
          </a:bodyPr>
          <a:lstStyle/>
          <a:p>
            <a:r>
              <a:rPr lang="en-US" dirty="0" smtClean="0"/>
              <a:t>Draw a 5 cm × 10 cm rectangle on square-centimeter grid paper.  Label it “Rectangle 1.”</a:t>
            </a:r>
          </a:p>
          <a:p>
            <a:pPr marL="0" indent="0">
              <a:buNone/>
            </a:pPr>
            <a:endParaRPr lang="en-US" sz="1100" dirty="0" smtClean="0"/>
          </a:p>
          <a:p>
            <a:pPr marL="0" indent="0">
              <a:buNone/>
            </a:pPr>
            <a:r>
              <a:rPr lang="en-US" dirty="0" smtClean="0"/>
              <a:t>	    Note:  Label </a:t>
            </a:r>
            <a:r>
              <a:rPr lang="en-US" dirty="0"/>
              <a:t>inside the </a:t>
            </a:r>
            <a:r>
              <a:rPr lang="en-US" dirty="0" smtClean="0"/>
              <a:t>rectangle.</a:t>
            </a:r>
          </a:p>
          <a:p>
            <a:pPr marL="0" indent="0">
              <a:buNone/>
            </a:pPr>
            <a:endParaRPr lang="en-US" dirty="0"/>
          </a:p>
          <a:p>
            <a:r>
              <a:rPr lang="en-US" dirty="0" smtClean="0">
                <a:solidFill>
                  <a:schemeClr val="bg1"/>
                </a:solidFill>
              </a:rPr>
              <a:t>a</a:t>
            </a:r>
          </a:p>
          <a:p>
            <a:endParaRPr lang="en-US" dirty="0" smtClean="0"/>
          </a:p>
          <a:p>
            <a:pPr marL="0" indent="0">
              <a:buNone/>
            </a:pPr>
            <a:r>
              <a:rPr lang="en-US" dirty="0"/>
              <a:t>	</a:t>
            </a:r>
            <a:endParaRPr lang="en-US" dirty="0" smtClean="0"/>
          </a:p>
        </p:txBody>
      </p:sp>
      <p:sp>
        <p:nvSpPr>
          <p:cNvPr id="6" name="TextBox 5"/>
          <p:cNvSpPr txBox="1"/>
          <p:nvPr/>
        </p:nvSpPr>
        <p:spPr>
          <a:xfrm>
            <a:off x="762000" y="3505200"/>
            <a:ext cx="7620000" cy="1969770"/>
          </a:xfrm>
          <a:prstGeom prst="rect">
            <a:avLst/>
          </a:prstGeom>
          <a:noFill/>
        </p:spPr>
        <p:txBody>
          <a:bodyPr wrap="square" rtlCol="0">
            <a:spAutoFit/>
          </a:bodyPr>
          <a:lstStyle/>
          <a:p>
            <a:r>
              <a:rPr lang="en-US" sz="2400" dirty="0"/>
              <a:t>Draw three more rectangles of different dimensions on grid paper.  Label them “Rectangles 2, 3, and 4.”</a:t>
            </a:r>
          </a:p>
          <a:p>
            <a:endParaRPr lang="en-US" sz="1600" dirty="0" smtClean="0"/>
          </a:p>
          <a:p>
            <a:r>
              <a:rPr lang="en-US" sz="2400" dirty="0" smtClean="0"/>
              <a:t>	Note</a:t>
            </a:r>
            <a:r>
              <a:rPr lang="en-US" sz="2400" dirty="0"/>
              <a:t>:	Label inside the rectangles.</a:t>
            </a:r>
          </a:p>
          <a:p>
            <a:endParaRPr lang="en-US" sz="1600" dirty="0" smtClean="0"/>
          </a:p>
          <a:p>
            <a:endParaRPr lang="en-US" dirty="0"/>
          </a:p>
        </p:txBody>
      </p:sp>
    </p:spTree>
    <p:extLst>
      <p:ext uri="{BB962C8B-B14F-4D97-AF65-F5344CB8AC3E}">
        <p14:creationId xmlns:p14="http://schemas.microsoft.com/office/powerpoint/2010/main" val="1292557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563562"/>
          </a:xfrm>
        </p:spPr>
        <p:txBody>
          <a:bodyPr/>
          <a:lstStyle/>
          <a:p>
            <a:r>
              <a:rPr lang="en-US" dirty="0"/>
              <a:t>Drawing Four Rectangles</a:t>
            </a:r>
          </a:p>
        </p:txBody>
      </p:sp>
      <p:sp>
        <p:nvSpPr>
          <p:cNvPr id="5" name="Content Placeholder 4"/>
          <p:cNvSpPr>
            <a:spLocks noGrp="1"/>
          </p:cNvSpPr>
          <p:nvPr>
            <p:ph sz="quarter" idx="1"/>
          </p:nvPr>
        </p:nvSpPr>
        <p:spPr>
          <a:xfrm>
            <a:off x="457200" y="1066800"/>
            <a:ext cx="8077200" cy="5330952"/>
          </a:xfrm>
        </p:spPr>
        <p:txBody>
          <a:bodyPr>
            <a:normAutofit/>
          </a:bodyPr>
          <a:lstStyle/>
          <a:p>
            <a:r>
              <a:rPr lang="en-US" sz="2200" dirty="0" smtClean="0"/>
              <a:t>Record the measurements in the table below.  Use cm for length, width, and perimeter measures and sq. cm for area.</a:t>
            </a:r>
          </a:p>
          <a:p>
            <a:endParaRPr 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3594894492"/>
              </p:ext>
            </p:extLst>
          </p:nvPr>
        </p:nvGraphicFramePr>
        <p:xfrm>
          <a:off x="914400" y="2362200"/>
          <a:ext cx="7010400" cy="3356296"/>
        </p:xfrm>
        <a:graphic>
          <a:graphicData uri="http://schemas.openxmlformats.org/drawingml/2006/table">
            <a:tbl>
              <a:tblPr firstRow="1" bandRow="1">
                <a:tableStyleId>{5C22544A-7EE6-4342-B048-85BDC9FD1C3A}</a:tableStyleId>
              </a:tblPr>
              <a:tblGrid>
                <a:gridCol w="1752600"/>
                <a:gridCol w="1295400"/>
                <a:gridCol w="1295400"/>
                <a:gridCol w="1264920"/>
                <a:gridCol w="1402080"/>
              </a:tblGrid>
              <a:tr h="838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Length</a:t>
                      </a:r>
                      <a:r>
                        <a:rPr lang="en-US" baseline="0" dirty="0" smtClean="0"/>
                        <a:t> (l) in cm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Width</a:t>
                      </a:r>
                      <a:r>
                        <a:rPr lang="en-US" baseline="0" dirty="0" smtClean="0"/>
                        <a:t> (w) in cm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Area (A) in sq. cm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Perimeter</a:t>
                      </a:r>
                      <a:r>
                        <a:rPr lang="en-US" baseline="0" dirty="0" smtClean="0"/>
                        <a:t> (P) in cm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504">
                <a:tc>
                  <a:txBody>
                    <a:bodyPr/>
                    <a:lstStyle/>
                    <a:p>
                      <a:r>
                        <a:rPr lang="en-US" dirty="0" smtClean="0"/>
                        <a:t>Rectangle</a:t>
                      </a:r>
                      <a:r>
                        <a:rPr lang="en-US" baseline="0" dirty="0" smtClean="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Rectangle</a:t>
                      </a:r>
                      <a:r>
                        <a:rPr lang="en-US" baseline="0" dirty="0" smtClean="0"/>
                        <a:t> 2</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Rectangle</a:t>
                      </a:r>
                      <a:r>
                        <a:rPr lang="en-US" baseline="0" dirty="0" smtClean="0"/>
                        <a:t> 3</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Rectangle</a:t>
                      </a:r>
                      <a:r>
                        <a:rPr lang="en-US" baseline="0" dirty="0" smtClean="0"/>
                        <a:t> 4</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504">
                <a:tc>
                  <a:txBody>
                    <a:bodyPr/>
                    <a:lstStyle/>
                    <a:p>
                      <a:r>
                        <a:rPr lang="en-US" dirty="0" smtClean="0"/>
                        <a:t>All rectangles combined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1145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73162"/>
          </a:xfrm>
        </p:spPr>
        <p:txBody>
          <a:bodyPr/>
          <a:lstStyle/>
          <a:p>
            <a:r>
              <a:rPr lang="en-US" dirty="0" smtClean="0"/>
              <a:t>Area &amp; perimeter</a:t>
            </a:r>
            <a:br>
              <a:rPr lang="en-US" dirty="0" smtClean="0"/>
            </a:br>
            <a:r>
              <a:rPr lang="en-US" dirty="0" smtClean="0"/>
              <a:t> problem</a:t>
            </a:r>
            <a:endParaRPr lang="en-US" dirty="0"/>
          </a:p>
        </p:txBody>
      </p:sp>
      <p:sp>
        <p:nvSpPr>
          <p:cNvPr id="3" name="Content Placeholder 2"/>
          <p:cNvSpPr>
            <a:spLocks noGrp="1"/>
          </p:cNvSpPr>
          <p:nvPr>
            <p:ph sz="quarter" idx="1"/>
          </p:nvPr>
        </p:nvSpPr>
        <p:spPr>
          <a:xfrm>
            <a:off x="457200" y="1600200"/>
            <a:ext cx="3962400" cy="4876800"/>
          </a:xfrm>
        </p:spPr>
        <p:txBody>
          <a:bodyPr>
            <a:normAutofit lnSpcReduction="10000"/>
          </a:bodyPr>
          <a:lstStyle/>
          <a:p>
            <a:r>
              <a:rPr lang="en-US" sz="2800" dirty="0"/>
              <a:t>Liz said that she would take Jill to lunch if she could find the only two rectangles whose dimensions are integers and whose area and perimeter equal the same number. What should Jill's answer be?</a:t>
            </a:r>
          </a:p>
        </p:txBody>
      </p:sp>
      <p:sp>
        <p:nvSpPr>
          <p:cNvPr id="6" name="Rectangle 5"/>
          <p:cNvSpPr/>
          <p:nvPr/>
        </p:nvSpPr>
        <p:spPr>
          <a:xfrm>
            <a:off x="4419600" y="152400"/>
            <a:ext cx="3465667" cy="1569660"/>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Problem </a:t>
            </a:r>
          </a:p>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Solving Strategies</a:t>
            </a:r>
          </a:p>
        </p:txBody>
      </p:sp>
      <p:sp>
        <p:nvSpPr>
          <p:cNvPr id="7" name="TextBox 6"/>
          <p:cNvSpPr txBox="1"/>
          <p:nvPr/>
        </p:nvSpPr>
        <p:spPr>
          <a:xfrm>
            <a:off x="4495800" y="1676400"/>
            <a:ext cx="3429000" cy="4893647"/>
          </a:xfrm>
          <a:prstGeom prst="rect">
            <a:avLst/>
          </a:prstGeom>
          <a:noFill/>
        </p:spPr>
        <p:txBody>
          <a:bodyPr wrap="square" rtlCol="0">
            <a:spAutoFit/>
          </a:bodyPr>
          <a:lstStyle/>
          <a:p>
            <a:pPr marL="342900" indent="-342900">
              <a:buAutoNum type="arabicPeriod"/>
            </a:pPr>
            <a:r>
              <a:rPr lang="en-US" sz="2400" dirty="0" smtClean="0"/>
              <a:t>Look for a pattern</a:t>
            </a:r>
          </a:p>
          <a:p>
            <a:pPr marL="342900" indent="-342900">
              <a:buAutoNum type="arabicPeriod"/>
            </a:pPr>
            <a:r>
              <a:rPr lang="en-US" sz="2400" dirty="0" smtClean="0"/>
              <a:t>Construct a table</a:t>
            </a:r>
          </a:p>
          <a:p>
            <a:pPr marL="342900" indent="-342900">
              <a:buAutoNum type="arabicPeriod"/>
            </a:pPr>
            <a:r>
              <a:rPr lang="en-US" sz="2400" dirty="0" smtClean="0"/>
              <a:t>Make an organized list</a:t>
            </a:r>
          </a:p>
          <a:p>
            <a:pPr marL="342900" indent="-342900">
              <a:buAutoNum type="arabicPeriod"/>
            </a:pPr>
            <a:r>
              <a:rPr lang="en-US" sz="2400" dirty="0" smtClean="0"/>
              <a:t>Act it out.</a:t>
            </a:r>
          </a:p>
          <a:p>
            <a:pPr marL="342900" indent="-342900">
              <a:buAutoNum type="arabicPeriod"/>
            </a:pPr>
            <a:r>
              <a:rPr lang="en-US" sz="2400" dirty="0" smtClean="0"/>
              <a:t>Draw a picture.</a:t>
            </a:r>
          </a:p>
          <a:p>
            <a:pPr marL="342900" indent="-342900">
              <a:buAutoNum type="arabicPeriod"/>
            </a:pPr>
            <a:r>
              <a:rPr lang="en-US" sz="2400" dirty="0" smtClean="0"/>
              <a:t>Use objects</a:t>
            </a:r>
          </a:p>
          <a:p>
            <a:pPr marL="342900" indent="-342900">
              <a:buAutoNum type="arabicPeriod"/>
            </a:pPr>
            <a:r>
              <a:rPr lang="en-US" sz="2400" dirty="0" smtClean="0"/>
              <a:t>Guess and Check</a:t>
            </a:r>
          </a:p>
          <a:p>
            <a:pPr marL="342900" indent="-342900">
              <a:buAutoNum type="arabicPeriod"/>
            </a:pPr>
            <a:r>
              <a:rPr lang="en-US" sz="2400" dirty="0" smtClean="0"/>
              <a:t>Work backwards</a:t>
            </a:r>
          </a:p>
          <a:p>
            <a:pPr marL="342900" indent="-342900">
              <a:buAutoNum type="arabicPeriod"/>
            </a:pPr>
            <a:r>
              <a:rPr lang="en-US" sz="2400" dirty="0" smtClean="0"/>
              <a:t>Write an equation</a:t>
            </a:r>
          </a:p>
          <a:p>
            <a:pPr marL="342900" indent="-342900">
              <a:buAutoNum type="arabicPeriod"/>
            </a:pPr>
            <a:r>
              <a:rPr lang="en-US" sz="2400" dirty="0" smtClean="0"/>
              <a:t>Solve a simpler (or similar problem</a:t>
            </a:r>
          </a:p>
          <a:p>
            <a:pPr marL="342900" indent="-342900">
              <a:buAutoNum type="arabicPeriod"/>
            </a:pPr>
            <a:r>
              <a:rPr lang="en-US" sz="2400" dirty="0" smtClean="0"/>
              <a:t>Make a model</a:t>
            </a:r>
            <a:endParaRPr lang="en-US" sz="2400" dirty="0"/>
          </a:p>
        </p:txBody>
      </p:sp>
    </p:spTree>
    <p:extLst>
      <p:ext uri="{BB962C8B-B14F-4D97-AF65-F5344CB8AC3E}">
        <p14:creationId xmlns:p14="http://schemas.microsoft.com/office/powerpoint/2010/main" val="2108281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697162"/>
          </a:xfrm>
        </p:spPr>
        <p:txBody>
          <a:bodyPr>
            <a:normAutofit fontScale="90000"/>
          </a:bodyPr>
          <a:lstStyle/>
          <a:p>
            <a:r>
              <a:rPr lang="en-US" dirty="0" smtClean="0"/>
              <a:t>Central </a:t>
            </a:r>
            <a:r>
              <a:rPr lang="en-US" dirty="0"/>
              <a:t>Angles, Inscribed angles, and Intercepted Arcs </a:t>
            </a:r>
            <a:r>
              <a:rPr lang="en-US" dirty="0" smtClean="0"/>
              <a:t/>
            </a:r>
            <a:br>
              <a:rPr lang="en-US" dirty="0" smtClean="0"/>
            </a:br>
            <a:r>
              <a:rPr lang="en-US" dirty="0"/>
              <a:t/>
            </a:r>
            <a:br>
              <a:rPr lang="en-US" dirty="0"/>
            </a:br>
            <a:r>
              <a:rPr lang="en-US" dirty="0" smtClean="0"/>
              <a:t/>
            </a:r>
            <a:br>
              <a:rPr lang="en-US" dirty="0" smtClean="0"/>
            </a:br>
            <a:r>
              <a:rPr lang="en-US" dirty="0" smtClean="0"/>
              <a:t>Objectives</a:t>
            </a:r>
            <a:r>
              <a:rPr lang="en-US" dirty="0"/>
              <a:t>:</a:t>
            </a:r>
            <a:br>
              <a:rPr lang="en-US" dirty="0"/>
            </a:br>
            <a:endParaRPr lang="en-US" dirty="0"/>
          </a:p>
        </p:txBody>
      </p:sp>
      <p:sp>
        <p:nvSpPr>
          <p:cNvPr id="3" name="Content Placeholder 2"/>
          <p:cNvSpPr>
            <a:spLocks noGrp="1"/>
          </p:cNvSpPr>
          <p:nvPr>
            <p:ph sz="quarter" idx="1"/>
          </p:nvPr>
        </p:nvSpPr>
        <p:spPr>
          <a:xfrm>
            <a:off x="457200" y="2743200"/>
            <a:ext cx="7467600" cy="2590800"/>
          </a:xfrm>
        </p:spPr>
        <p:txBody>
          <a:bodyPr/>
          <a:lstStyle/>
          <a:p>
            <a:r>
              <a:rPr lang="en-US" dirty="0" smtClean="0"/>
              <a:t>Calculate the measurements of central angles</a:t>
            </a:r>
            <a:r>
              <a:rPr lang="en-US" dirty="0"/>
              <a:t> </a:t>
            </a:r>
            <a:r>
              <a:rPr lang="en-US" dirty="0" smtClean="0"/>
              <a:t>and inscribed angles using a compass and protractor. </a:t>
            </a:r>
          </a:p>
          <a:p>
            <a:r>
              <a:rPr lang="en-US" dirty="0" smtClean="0"/>
              <a:t>Discover the relationships between </a:t>
            </a:r>
            <a:r>
              <a:rPr lang="en-US" dirty="0"/>
              <a:t>central angles, inscribed angles, and </a:t>
            </a:r>
            <a:r>
              <a:rPr lang="en-US" dirty="0" smtClean="0"/>
              <a:t>angle measures of the intercepted arc.</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050215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Inscribed Angles in Circles </a:t>
            </a:r>
            <a:br>
              <a:rPr lang="en-US" dirty="0"/>
            </a:br>
            <a:endParaRPr lang="en-US" dirty="0"/>
          </a:p>
        </p:txBody>
      </p:sp>
      <p:sp>
        <p:nvSpPr>
          <p:cNvPr id="3" name="Content Placeholder 2"/>
          <p:cNvSpPr>
            <a:spLocks noGrp="1"/>
          </p:cNvSpPr>
          <p:nvPr>
            <p:ph sz="quarter" idx="1"/>
          </p:nvPr>
        </p:nvSpPr>
        <p:spPr>
          <a:xfrm>
            <a:off x="457200" y="1219200"/>
            <a:ext cx="7467600" cy="2438400"/>
          </a:xfrm>
        </p:spPr>
        <p:txBody>
          <a:bodyPr/>
          <a:lstStyle/>
          <a:p>
            <a:r>
              <a:rPr lang="en-US" dirty="0" smtClean="0"/>
              <a:t>Imagine you went </a:t>
            </a:r>
            <a:r>
              <a:rPr lang="en-US" dirty="0"/>
              <a:t>to Washington DC </a:t>
            </a:r>
            <a:r>
              <a:rPr lang="en-US" dirty="0" smtClean="0"/>
              <a:t>and saw </a:t>
            </a:r>
            <a:r>
              <a:rPr lang="en-US" dirty="0"/>
              <a:t>the White </a:t>
            </a:r>
            <a:r>
              <a:rPr lang="en-US" dirty="0" smtClean="0"/>
              <a:t>House. </a:t>
            </a:r>
            <a:r>
              <a:rPr lang="en-US" dirty="0"/>
              <a:t>The closest you can get to the White House are the walking trails on the far right. You got as close as you could (on the trail) to the fence to take a picture (you were not allowed to walk on the grass). </a:t>
            </a:r>
          </a:p>
        </p:txBody>
      </p:sp>
      <p:pic>
        <p:nvPicPr>
          <p:cNvPr id="4" name="Picture 3" descr="https://dr282zn36sxxg.cloudfront.net/datastreams/f-d%3A7258dad0dd325740405177c190db0b5db5e216426b80655cef398d33%2BIMAGE%2BIMAGE.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0"/>
            <a:ext cx="3128645" cy="2285365"/>
          </a:xfrm>
          <a:prstGeom prst="rect">
            <a:avLst/>
          </a:prstGeom>
          <a:noFill/>
          <a:ln>
            <a:noFill/>
          </a:ln>
        </p:spPr>
      </p:pic>
      <p:pic>
        <p:nvPicPr>
          <p:cNvPr id="5" name="Picture 4" descr="https://dr282zn36sxxg.cloudfront.net/datastreams/f-d%3A3005f9b6ea333407c624f0e41279303e23da8a1d87ee280ea3ed71d6%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810000"/>
            <a:ext cx="3581400" cy="2286000"/>
          </a:xfrm>
          <a:prstGeom prst="rect">
            <a:avLst/>
          </a:prstGeom>
          <a:noFill/>
          <a:ln>
            <a:noFill/>
          </a:ln>
        </p:spPr>
      </p:pic>
    </p:spTree>
    <p:extLst>
      <p:ext uri="{BB962C8B-B14F-4D97-AF65-F5344CB8AC3E}">
        <p14:creationId xmlns:p14="http://schemas.microsoft.com/office/powerpoint/2010/main" val="645531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dr282zn36sxxg.cloudfront.net/datastreams/f-d%3A3005f9b6ea333407c624f0e41279303e23da8a1d87ee280ea3ed71d6%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352800"/>
            <a:ext cx="4343400" cy="3200400"/>
          </a:xfrm>
          <a:prstGeom prst="rect">
            <a:avLst/>
          </a:prstGeom>
          <a:noFill/>
          <a:ln>
            <a:noFill/>
          </a:ln>
        </p:spPr>
      </p:pic>
      <p:sp>
        <p:nvSpPr>
          <p:cNvPr id="6" name="Rectangle 5"/>
          <p:cNvSpPr/>
          <p:nvPr/>
        </p:nvSpPr>
        <p:spPr>
          <a:xfrm>
            <a:off x="152400" y="152400"/>
            <a:ext cx="8534400" cy="3539431"/>
          </a:xfrm>
          <a:prstGeom prst="rect">
            <a:avLst/>
          </a:prstGeom>
        </p:spPr>
        <p:txBody>
          <a:bodyPr wrap="square">
            <a:spAutoFit/>
          </a:bodyPr>
          <a:lstStyle/>
          <a:p>
            <a:r>
              <a:rPr lang="en-US" sz="2800" dirty="0"/>
              <a:t>Where else could you have taken your picture from to get the same frame of the White House? Where do you think the best place to stand would be? </a:t>
            </a:r>
            <a:r>
              <a:rPr lang="en-US" sz="2800" i="1" dirty="0"/>
              <a:t>– We will come back to this!</a:t>
            </a:r>
            <a:endParaRPr lang="en-US" sz="2800" dirty="0"/>
          </a:p>
          <a:p>
            <a:r>
              <a:rPr lang="en-US" sz="2800" i="1" dirty="0" smtClean="0"/>
              <a:t>Your </a:t>
            </a:r>
            <a:r>
              <a:rPr lang="en-US" sz="2800" i="1" dirty="0"/>
              <a:t>line of sight in the camera is marked in the picture as the grey lines. The white dotted arcs do not actually exist, but were added to help with this problem. </a:t>
            </a:r>
            <a:endParaRPr lang="en-US" sz="2800" dirty="0"/>
          </a:p>
        </p:txBody>
      </p:sp>
    </p:spTree>
    <p:extLst>
      <p:ext uri="{BB962C8B-B14F-4D97-AF65-F5344CB8AC3E}">
        <p14:creationId xmlns:p14="http://schemas.microsoft.com/office/powerpoint/2010/main" val="3868570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parts of a circle?</a:t>
            </a:r>
            <a:endParaRPr lang="en-US" dirty="0"/>
          </a:p>
        </p:txBody>
      </p:sp>
      <p:sp>
        <p:nvSpPr>
          <p:cNvPr id="3" name="Content Placeholder 2"/>
          <p:cNvSpPr>
            <a:spLocks noGrp="1"/>
          </p:cNvSpPr>
          <p:nvPr>
            <p:ph sz="quarter" idx="1"/>
          </p:nvPr>
        </p:nvSpPr>
        <p:spPr/>
        <p:txBody>
          <a:bodyPr/>
          <a:lstStyle/>
          <a:p>
            <a:r>
              <a:rPr lang="en-US" dirty="0" smtClean="0"/>
              <a:t>To answer our questions, we will need to know more about circles. Draw </a:t>
            </a:r>
            <a:r>
              <a:rPr lang="en-US" dirty="0"/>
              <a:t>a circle and label all the different parts of a circle that you know</a:t>
            </a:r>
            <a:r>
              <a:rPr lang="en-US" dirty="0" smtClean="0"/>
              <a:t>.</a:t>
            </a:r>
            <a:endParaRPr lang="en-US" dirty="0"/>
          </a:p>
          <a:p>
            <a:endParaRPr lang="en-US" dirty="0"/>
          </a:p>
        </p:txBody>
      </p:sp>
    </p:spTree>
    <p:extLst>
      <p:ext uri="{BB962C8B-B14F-4D97-AF65-F5344CB8AC3E}">
        <p14:creationId xmlns:p14="http://schemas.microsoft.com/office/powerpoint/2010/main" val="2188304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Some terminology before we begin….</a:t>
            </a:r>
            <a:endParaRPr lang="en-US" dirty="0"/>
          </a:p>
        </p:txBody>
      </p:sp>
      <p:sp>
        <p:nvSpPr>
          <p:cNvPr id="3" name="Content Placeholder 2"/>
          <p:cNvSpPr>
            <a:spLocks noGrp="1"/>
          </p:cNvSpPr>
          <p:nvPr>
            <p:ph sz="quarter" idx="1"/>
          </p:nvPr>
        </p:nvSpPr>
        <p:spPr>
          <a:xfrm>
            <a:off x="457200" y="3352800"/>
            <a:ext cx="7467600" cy="2438400"/>
          </a:xfrm>
        </p:spPr>
        <p:txBody>
          <a:bodyPr/>
          <a:lstStyle/>
          <a:p>
            <a:r>
              <a:rPr lang="en-US" dirty="0">
                <a:latin typeface="Times New Roman"/>
                <a:ea typeface="Times New Roman"/>
                <a:cs typeface="Times New Roman"/>
              </a:rPr>
              <a:t>An </a:t>
            </a:r>
            <a:r>
              <a:rPr lang="en-US" b="1" dirty="0">
                <a:latin typeface="Times New Roman"/>
                <a:ea typeface="Times New Roman"/>
                <a:cs typeface="Times New Roman"/>
              </a:rPr>
              <a:t>inscribed angle </a:t>
            </a:r>
            <a:r>
              <a:rPr lang="en-US" dirty="0">
                <a:latin typeface="Times New Roman"/>
                <a:ea typeface="Times New Roman"/>
                <a:cs typeface="Times New Roman"/>
              </a:rPr>
              <a:t>is an angle with its vertex on the circle and whose sides are chords. The </a:t>
            </a:r>
            <a:r>
              <a:rPr lang="en-US" b="1" dirty="0">
                <a:latin typeface="Times New Roman"/>
                <a:ea typeface="Times New Roman"/>
                <a:cs typeface="Times New Roman"/>
              </a:rPr>
              <a:t>intercepted arc </a:t>
            </a:r>
            <a:r>
              <a:rPr lang="en-US" dirty="0">
                <a:latin typeface="Times New Roman"/>
                <a:ea typeface="Times New Roman"/>
                <a:cs typeface="Times New Roman"/>
              </a:rPr>
              <a:t>is the arc that is inside the inscribed angle and whose endpoints are on the angle. The vertex of an inscribed angle can be anywhere on the circle as long as its sides intersect the circle to form an intercepted arc. </a:t>
            </a:r>
            <a:endParaRPr lang="en-US" dirty="0">
              <a:latin typeface="Calibri"/>
              <a:ea typeface="Calibri"/>
              <a:cs typeface="Times New Roman"/>
            </a:endParaRPr>
          </a:p>
          <a:p>
            <a:endParaRPr lang="en-US" dirty="0"/>
          </a:p>
        </p:txBody>
      </p:sp>
      <p:pic>
        <p:nvPicPr>
          <p:cNvPr id="4" name="Picture 3" descr="https://dr282zn36sxxg.cloudfront.net/datastreams/f-d%3A3be91ca0626641e19f262caa83422d27cc63e8d1f158b0d5845cd1d8%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143000"/>
            <a:ext cx="6400800" cy="1981200"/>
          </a:xfrm>
          <a:prstGeom prst="rect">
            <a:avLst/>
          </a:prstGeom>
          <a:noFill/>
          <a:ln>
            <a:noFill/>
          </a:ln>
        </p:spPr>
      </p:pic>
      <p:sp>
        <p:nvSpPr>
          <p:cNvPr id="5" name="Rectangle 4"/>
          <p:cNvSpPr/>
          <p:nvPr/>
        </p:nvSpPr>
        <p:spPr>
          <a:xfrm>
            <a:off x="1421546" y="5715000"/>
            <a:ext cx="5378057"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OK</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let’s begin!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03076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one’s the compass?!</a:t>
            </a:r>
            <a:endParaRPr lang="en-US" dirty="0"/>
          </a:p>
        </p:txBody>
      </p:sp>
      <p:pic>
        <p:nvPicPr>
          <p:cNvPr id="4" name="Picture 3"/>
          <p:cNvPicPr>
            <a:picLocks noChangeAspect="1"/>
          </p:cNvPicPr>
          <p:nvPr/>
        </p:nvPicPr>
        <p:blipFill>
          <a:blip r:embed="rId2"/>
          <a:stretch>
            <a:fillRect/>
          </a:stretch>
        </p:blipFill>
        <p:spPr>
          <a:xfrm>
            <a:off x="609600" y="1828800"/>
            <a:ext cx="2692400" cy="3022600"/>
          </a:xfrm>
          <a:prstGeom prst="rect">
            <a:avLst/>
          </a:prstGeom>
        </p:spPr>
      </p:pic>
      <p:pic>
        <p:nvPicPr>
          <p:cNvPr id="5" name="Picture 4"/>
          <p:cNvPicPr>
            <a:picLocks noChangeAspect="1"/>
          </p:cNvPicPr>
          <p:nvPr/>
        </p:nvPicPr>
        <p:blipFill>
          <a:blip r:embed="rId3"/>
          <a:stretch>
            <a:fillRect/>
          </a:stretch>
        </p:blipFill>
        <p:spPr>
          <a:xfrm>
            <a:off x="3276600" y="2286000"/>
            <a:ext cx="5105400" cy="2797018"/>
          </a:xfrm>
          <a:prstGeom prst="rect">
            <a:avLst/>
          </a:prstGeom>
        </p:spPr>
      </p:pic>
      <p:pic>
        <p:nvPicPr>
          <p:cNvPr id="7" name="Picture 6"/>
          <p:cNvPicPr>
            <a:picLocks noChangeAspect="1"/>
          </p:cNvPicPr>
          <p:nvPr/>
        </p:nvPicPr>
        <p:blipFill>
          <a:blip r:embed="rId4"/>
          <a:stretch>
            <a:fillRect/>
          </a:stretch>
        </p:blipFill>
        <p:spPr>
          <a:xfrm>
            <a:off x="6324600" y="152400"/>
            <a:ext cx="1993799" cy="1932586"/>
          </a:xfrm>
          <a:prstGeom prst="rect">
            <a:avLst/>
          </a:prstGeom>
        </p:spPr>
      </p:pic>
    </p:spTree>
    <p:extLst>
      <p:ext uri="{BB962C8B-B14F-4D97-AF65-F5344CB8AC3E}">
        <p14:creationId xmlns:p14="http://schemas.microsoft.com/office/powerpoint/2010/main" val="2083522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Lets practice drawing a circle</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r>
              <a:rPr lang="en-US" dirty="0" smtClean="0"/>
              <a:t>Using the compass, lets make a circle. </a:t>
            </a:r>
          </a:p>
          <a:p>
            <a:r>
              <a:rPr lang="en-US" dirty="0" smtClean="0"/>
              <a:t>1</a:t>
            </a:r>
            <a:r>
              <a:rPr lang="en-US" baseline="30000" dirty="0" smtClean="0"/>
              <a:t>st</a:t>
            </a:r>
            <a:r>
              <a:rPr lang="en-US" dirty="0" smtClean="0"/>
              <a:t> mark the point in the center of the circle and give it a letter, </a:t>
            </a:r>
            <a:r>
              <a:rPr lang="en-US" i="1" dirty="0" smtClean="0"/>
              <a:t>O.</a:t>
            </a:r>
            <a:endParaRPr lang="en-US" dirty="0" smtClean="0"/>
          </a:p>
          <a:p>
            <a:r>
              <a:rPr lang="en-US" dirty="0" smtClean="0"/>
              <a:t>2</a:t>
            </a:r>
            <a:r>
              <a:rPr lang="en-US" baseline="30000" dirty="0" smtClean="0"/>
              <a:t>nd</a:t>
            </a:r>
            <a:r>
              <a:rPr lang="en-US" dirty="0" smtClean="0"/>
              <a:t> Draw a line through the center and the circle. </a:t>
            </a:r>
          </a:p>
          <a:p>
            <a:r>
              <a:rPr lang="en-US" dirty="0" smtClean="0"/>
              <a:t>Now that we have a diameter, lets draw a 90 degree central angle. </a:t>
            </a:r>
            <a:r>
              <a:rPr lang="en-US" b="1" dirty="0" smtClean="0"/>
              <a:t>Give yourself a lot of space of on your papers. </a:t>
            </a:r>
          </a:p>
          <a:p>
            <a:r>
              <a:rPr lang="en-US" dirty="0" smtClean="0"/>
              <a:t>Think about this: How many degrees are in a circle? If we divide the circle into four parts, what will the </a:t>
            </a:r>
            <a:r>
              <a:rPr lang="en-US" b="1" dirty="0" smtClean="0"/>
              <a:t>degree</a:t>
            </a:r>
            <a:r>
              <a:rPr lang="en-US" dirty="0" smtClean="0"/>
              <a:t> </a:t>
            </a:r>
            <a:r>
              <a:rPr lang="en-US" b="1" dirty="0" smtClean="0"/>
              <a:t>measure</a:t>
            </a:r>
            <a:r>
              <a:rPr lang="en-US" dirty="0" smtClean="0"/>
              <a:t> of each intercepted arc be? Will the degree measure be different if the size of the circle changes?   </a:t>
            </a:r>
          </a:p>
          <a:p>
            <a:endParaRPr lang="en-US" dirty="0"/>
          </a:p>
        </p:txBody>
      </p:sp>
    </p:spTree>
    <p:extLst>
      <p:ext uri="{BB962C8B-B14F-4D97-AF65-F5344CB8AC3E}">
        <p14:creationId xmlns:p14="http://schemas.microsoft.com/office/powerpoint/2010/main" val="573924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05600" y="6248400"/>
            <a:ext cx="1905000" cy="457200"/>
          </a:xfrm>
          <a:prstGeom prst="rect">
            <a:avLst/>
          </a:prstGeom>
        </p:spPr>
        <p:txBody>
          <a:bodyPr/>
          <a:lstStyle/>
          <a:p>
            <a:fld id="{10F4A554-939B-244F-BB6F-633405E538FD}" type="slidenum">
              <a:rPr lang="en-US"/>
              <a:pPr/>
              <a:t>3</a:t>
            </a:fld>
            <a:endParaRPr lang="en-US"/>
          </a:p>
        </p:txBody>
      </p:sp>
      <p:sp>
        <p:nvSpPr>
          <p:cNvPr id="13314" name="Rectangle 2"/>
          <p:cNvSpPr>
            <a:spLocks noGrp="1" noChangeArrowheads="1"/>
          </p:cNvSpPr>
          <p:nvPr>
            <p:ph type="title"/>
          </p:nvPr>
        </p:nvSpPr>
        <p:spPr/>
        <p:txBody>
          <a:bodyPr/>
          <a:lstStyle/>
          <a:p>
            <a:r>
              <a:rPr lang="en-US"/>
              <a:t>Levels of Thinking in Geometry</a:t>
            </a:r>
          </a:p>
        </p:txBody>
      </p:sp>
      <p:sp>
        <p:nvSpPr>
          <p:cNvPr id="13315" name="Rectangle 3"/>
          <p:cNvSpPr>
            <a:spLocks noGrp="1" noChangeArrowheads="1"/>
          </p:cNvSpPr>
          <p:nvPr>
            <p:ph type="body" idx="1"/>
          </p:nvPr>
        </p:nvSpPr>
        <p:spPr/>
        <p:txBody>
          <a:bodyPr/>
          <a:lstStyle/>
          <a:p>
            <a:r>
              <a:rPr lang="en-US"/>
              <a:t>Visual Level</a:t>
            </a:r>
          </a:p>
          <a:p>
            <a:r>
              <a:rPr lang="en-US"/>
              <a:t>Descriptive Level</a:t>
            </a:r>
          </a:p>
          <a:p>
            <a:r>
              <a:rPr lang="en-US"/>
              <a:t>Relational Level</a:t>
            </a:r>
          </a:p>
          <a:p>
            <a:r>
              <a:rPr lang="en-US"/>
              <a:t>Deductive Level</a:t>
            </a:r>
          </a:p>
          <a:p>
            <a:r>
              <a:rPr lang="en-US"/>
              <a:t>Rigor</a:t>
            </a:r>
          </a:p>
        </p:txBody>
      </p:sp>
    </p:spTree>
    <p:extLst>
      <p:ext uri="{BB962C8B-B14F-4D97-AF65-F5344CB8AC3E}">
        <p14:creationId xmlns:p14="http://schemas.microsoft.com/office/powerpoint/2010/main" val="1065828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Measuring an Inscribed </a:t>
            </a:r>
            <a:r>
              <a:rPr lang="en-US" dirty="0" smtClean="0"/>
              <a:t>Angle: Circle a</a:t>
            </a:r>
            <a:r>
              <a:rPr lang="en-US" dirty="0"/>
              <a:t>	 </a:t>
            </a:r>
          </a:p>
        </p:txBody>
      </p:sp>
      <p:sp>
        <p:nvSpPr>
          <p:cNvPr id="3" name="Content Placeholder 2"/>
          <p:cNvSpPr>
            <a:spLocks noGrp="1"/>
          </p:cNvSpPr>
          <p:nvPr>
            <p:ph sz="quarter" idx="1"/>
          </p:nvPr>
        </p:nvSpPr>
        <p:spPr/>
        <p:txBody>
          <a:bodyPr>
            <a:normAutofit/>
          </a:bodyPr>
          <a:lstStyle/>
          <a:p>
            <a:r>
              <a:rPr lang="en-US" dirty="0" smtClean="0"/>
              <a:t>Draw an inscribed angle in circle A</a:t>
            </a:r>
            <a:r>
              <a:rPr lang="en-US" dirty="0"/>
              <a:t> </a:t>
            </a:r>
            <a:r>
              <a:rPr lang="en-US" dirty="0" smtClean="0"/>
              <a:t>and make </a:t>
            </a:r>
            <a:r>
              <a:rPr lang="en-US" dirty="0"/>
              <a:t>one side of the inscribed angle a </a:t>
            </a:r>
            <a:r>
              <a:rPr lang="en-US" dirty="0" smtClean="0"/>
              <a:t>diameter</a:t>
            </a:r>
          </a:p>
          <a:p>
            <a:r>
              <a:rPr lang="en-US" dirty="0" smtClean="0"/>
              <a:t>Next, using </a:t>
            </a:r>
            <a:r>
              <a:rPr lang="en-US" dirty="0"/>
              <a:t>your ruler, draw in the corresponding central angle </a:t>
            </a:r>
            <a:r>
              <a:rPr lang="en-US" dirty="0" smtClean="0"/>
              <a:t>and </a:t>
            </a:r>
            <a:r>
              <a:rPr lang="en-US" b="1" dirty="0"/>
              <a:t>label</a:t>
            </a:r>
            <a:r>
              <a:rPr lang="en-US" dirty="0"/>
              <a:t> </a:t>
            </a:r>
            <a:r>
              <a:rPr lang="en-US" dirty="0" smtClean="0"/>
              <a:t>the endpoints</a:t>
            </a:r>
            <a:r>
              <a:rPr lang="en-US" dirty="0"/>
              <a:t>. </a:t>
            </a:r>
            <a:endParaRPr lang="en-US" dirty="0" smtClean="0"/>
          </a:p>
          <a:p>
            <a:r>
              <a:rPr lang="en-US" dirty="0"/>
              <a:t>Using your protractor measure the inscribed </a:t>
            </a:r>
            <a:r>
              <a:rPr lang="en-US" dirty="0" smtClean="0"/>
              <a:t>angle </a:t>
            </a:r>
            <a:r>
              <a:rPr lang="en-US" dirty="0"/>
              <a:t>and the central </a:t>
            </a:r>
            <a:r>
              <a:rPr lang="en-US" dirty="0" smtClean="0"/>
              <a:t>angle </a:t>
            </a:r>
            <a:r>
              <a:rPr lang="en-US" dirty="0"/>
              <a:t>you created and determine if there is a relationship between the central angle and the inscribed angle</a:t>
            </a:r>
            <a:r>
              <a:rPr lang="en-US" dirty="0" smtClean="0"/>
              <a:t>.</a:t>
            </a:r>
            <a:endParaRPr lang="en-US" dirty="0"/>
          </a:p>
          <a:p>
            <a:endParaRPr lang="en-US" dirty="0"/>
          </a:p>
          <a:p>
            <a:pPr marL="0" indent="0">
              <a:buNone/>
            </a:pPr>
            <a:r>
              <a:rPr lang="en-US" b="1" dirty="0" smtClean="0"/>
              <a:t>Make sure your lines are long enough to be measured with the protractor!</a:t>
            </a:r>
            <a:endParaRPr lang="en-US" b="1" dirty="0"/>
          </a:p>
          <a:p>
            <a:endParaRPr lang="en-US" dirty="0"/>
          </a:p>
        </p:txBody>
      </p:sp>
    </p:spTree>
    <p:extLst>
      <p:ext uri="{BB962C8B-B14F-4D97-AF65-F5344CB8AC3E}">
        <p14:creationId xmlns:p14="http://schemas.microsoft.com/office/powerpoint/2010/main" val="1463158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Measuring an Inscribed </a:t>
            </a:r>
            <a:r>
              <a:rPr lang="en-US" dirty="0" smtClean="0"/>
              <a:t>Angle: Circle b </a:t>
            </a:r>
            <a:r>
              <a:rPr lang="en-US" dirty="0"/>
              <a:t>	 </a:t>
            </a:r>
          </a:p>
        </p:txBody>
      </p:sp>
      <p:sp>
        <p:nvSpPr>
          <p:cNvPr id="3" name="Content Placeholder 2"/>
          <p:cNvSpPr>
            <a:spLocks noGrp="1"/>
          </p:cNvSpPr>
          <p:nvPr>
            <p:ph sz="quarter" idx="1"/>
          </p:nvPr>
        </p:nvSpPr>
        <p:spPr/>
        <p:txBody>
          <a:bodyPr/>
          <a:lstStyle/>
          <a:p>
            <a:r>
              <a:rPr lang="en-US" dirty="0"/>
              <a:t>D</a:t>
            </a:r>
            <a:r>
              <a:rPr lang="en-US" dirty="0" smtClean="0"/>
              <a:t>raw another inscribed angle in circle </a:t>
            </a:r>
            <a:r>
              <a:rPr lang="en-US" i="1" dirty="0" smtClean="0"/>
              <a:t>B</a:t>
            </a:r>
            <a:r>
              <a:rPr lang="en-US" dirty="0" smtClean="0"/>
              <a:t> and </a:t>
            </a:r>
            <a:r>
              <a:rPr lang="en-US" dirty="0"/>
              <a:t>make point </a:t>
            </a:r>
            <a:r>
              <a:rPr lang="en-US" i="1" dirty="0"/>
              <a:t>B</a:t>
            </a:r>
            <a:r>
              <a:rPr lang="en-US" dirty="0"/>
              <a:t> inside the </a:t>
            </a:r>
            <a:r>
              <a:rPr lang="en-US" dirty="0" smtClean="0"/>
              <a:t>inscribed angle. </a:t>
            </a:r>
          </a:p>
          <a:p>
            <a:r>
              <a:rPr lang="en-US" dirty="0" smtClean="0"/>
              <a:t>Using </a:t>
            </a:r>
            <a:r>
              <a:rPr lang="en-US" dirty="0"/>
              <a:t>your ruler, draw in the corresponding central angle </a:t>
            </a:r>
            <a:r>
              <a:rPr lang="en-US" dirty="0" smtClean="0"/>
              <a:t>and </a:t>
            </a:r>
            <a:r>
              <a:rPr lang="en-US" b="1" dirty="0"/>
              <a:t>label</a:t>
            </a:r>
            <a:r>
              <a:rPr lang="en-US" dirty="0"/>
              <a:t> </a:t>
            </a:r>
            <a:r>
              <a:rPr lang="en-US" dirty="0" smtClean="0"/>
              <a:t>the endpoints</a:t>
            </a:r>
            <a:r>
              <a:rPr lang="en-US" dirty="0"/>
              <a:t>. </a:t>
            </a:r>
            <a:endParaRPr lang="en-US" dirty="0" smtClean="0"/>
          </a:p>
          <a:p>
            <a:r>
              <a:rPr lang="en-US" dirty="0"/>
              <a:t>Using your </a:t>
            </a:r>
            <a:r>
              <a:rPr lang="en-US" dirty="0" smtClean="0"/>
              <a:t>protractor, </a:t>
            </a:r>
            <a:r>
              <a:rPr lang="en-US" dirty="0"/>
              <a:t>measure the inscribed </a:t>
            </a:r>
            <a:r>
              <a:rPr lang="en-US" dirty="0" smtClean="0"/>
              <a:t>angle </a:t>
            </a:r>
            <a:r>
              <a:rPr lang="en-US" dirty="0"/>
              <a:t>and the central </a:t>
            </a:r>
            <a:r>
              <a:rPr lang="en-US" dirty="0" smtClean="0"/>
              <a:t>angle </a:t>
            </a:r>
            <a:r>
              <a:rPr lang="en-US" dirty="0"/>
              <a:t>you created and determine if there is a relationship between the central angle and the inscribed angle.</a:t>
            </a:r>
          </a:p>
          <a:p>
            <a:endParaRPr lang="en-US" dirty="0" smtClean="0"/>
          </a:p>
          <a:p>
            <a:r>
              <a:rPr lang="en-US" b="1" dirty="0" smtClean="0"/>
              <a:t>Make sure your lines are long enough to be measured with the protractor!</a:t>
            </a:r>
            <a:endParaRPr lang="en-US" b="1" dirty="0"/>
          </a:p>
          <a:p>
            <a:endParaRPr lang="en-US" dirty="0"/>
          </a:p>
        </p:txBody>
      </p:sp>
    </p:spTree>
    <p:extLst>
      <p:ext uri="{BB962C8B-B14F-4D97-AF65-F5344CB8AC3E}">
        <p14:creationId xmlns:p14="http://schemas.microsoft.com/office/powerpoint/2010/main" val="2612761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Measuring an Inscribed </a:t>
            </a:r>
            <a:r>
              <a:rPr lang="en-US" dirty="0" smtClean="0"/>
              <a:t>Angle: Circle c </a:t>
            </a:r>
            <a:r>
              <a:rPr lang="en-US" dirty="0"/>
              <a:t>	 </a:t>
            </a:r>
          </a:p>
        </p:txBody>
      </p:sp>
      <p:sp>
        <p:nvSpPr>
          <p:cNvPr id="3" name="Content Placeholder 2"/>
          <p:cNvSpPr>
            <a:spLocks noGrp="1"/>
          </p:cNvSpPr>
          <p:nvPr>
            <p:ph sz="quarter" idx="1"/>
          </p:nvPr>
        </p:nvSpPr>
        <p:spPr/>
        <p:txBody>
          <a:bodyPr/>
          <a:lstStyle/>
          <a:p>
            <a:r>
              <a:rPr lang="en-US" dirty="0" smtClean="0"/>
              <a:t>For circle C, draw an inscribed angle and make point </a:t>
            </a:r>
            <a:r>
              <a:rPr lang="en-US" i="1" dirty="0" smtClean="0"/>
              <a:t>C</a:t>
            </a:r>
            <a:r>
              <a:rPr lang="en-US" dirty="0" smtClean="0"/>
              <a:t> </a:t>
            </a:r>
            <a:r>
              <a:rPr lang="en-US" dirty="0"/>
              <a:t>outside </a:t>
            </a:r>
            <a:r>
              <a:rPr lang="en-US" dirty="0" smtClean="0"/>
              <a:t>the inscribed </a:t>
            </a:r>
            <a:r>
              <a:rPr lang="en-US" dirty="0"/>
              <a:t>angle</a:t>
            </a:r>
            <a:r>
              <a:rPr lang="en-US" dirty="0" smtClean="0"/>
              <a:t>.</a:t>
            </a:r>
          </a:p>
          <a:p>
            <a:r>
              <a:rPr lang="en-US" dirty="0" smtClean="0"/>
              <a:t>Using </a:t>
            </a:r>
            <a:r>
              <a:rPr lang="en-US" dirty="0"/>
              <a:t>your ruler, draw in the corresponding central angle </a:t>
            </a:r>
            <a:r>
              <a:rPr lang="en-US" dirty="0" smtClean="0"/>
              <a:t>and </a:t>
            </a:r>
            <a:r>
              <a:rPr lang="en-US" b="1" dirty="0"/>
              <a:t>label</a:t>
            </a:r>
            <a:r>
              <a:rPr lang="en-US" dirty="0"/>
              <a:t> </a:t>
            </a:r>
            <a:r>
              <a:rPr lang="en-US" dirty="0" smtClean="0"/>
              <a:t>the endpoints</a:t>
            </a:r>
            <a:r>
              <a:rPr lang="en-US" dirty="0"/>
              <a:t>. </a:t>
            </a:r>
            <a:r>
              <a:rPr lang="en-US" dirty="0" smtClean="0"/>
              <a:t> </a:t>
            </a:r>
          </a:p>
          <a:p>
            <a:r>
              <a:rPr lang="en-US" dirty="0"/>
              <a:t>Using your </a:t>
            </a:r>
            <a:r>
              <a:rPr lang="en-US" dirty="0" smtClean="0"/>
              <a:t>protractor, </a:t>
            </a:r>
            <a:r>
              <a:rPr lang="en-US" dirty="0"/>
              <a:t>measure the inscribed </a:t>
            </a:r>
            <a:r>
              <a:rPr lang="en-US" dirty="0" smtClean="0"/>
              <a:t>angle </a:t>
            </a:r>
            <a:r>
              <a:rPr lang="en-US" dirty="0"/>
              <a:t>and the central </a:t>
            </a:r>
            <a:r>
              <a:rPr lang="en-US" dirty="0" smtClean="0"/>
              <a:t>angle </a:t>
            </a:r>
            <a:r>
              <a:rPr lang="en-US" dirty="0"/>
              <a:t>you created and determine if there is a relationship between the central angle and the inscribed angle</a:t>
            </a:r>
            <a:r>
              <a:rPr lang="en-US" dirty="0" smtClean="0"/>
              <a:t>.</a:t>
            </a:r>
            <a:endParaRPr lang="en-US" b="1" dirty="0" smtClean="0"/>
          </a:p>
          <a:p>
            <a:r>
              <a:rPr lang="en-US" b="1" dirty="0" smtClean="0"/>
              <a:t>Make sure your lines are long enough to be measured with the protractor!</a:t>
            </a:r>
            <a:endParaRPr lang="en-US" b="1" dirty="0"/>
          </a:p>
          <a:p>
            <a:endParaRPr lang="en-US" dirty="0"/>
          </a:p>
        </p:txBody>
      </p:sp>
    </p:spTree>
    <p:extLst>
      <p:ext uri="{BB962C8B-B14F-4D97-AF65-F5344CB8AC3E}">
        <p14:creationId xmlns:p14="http://schemas.microsoft.com/office/powerpoint/2010/main" val="3637381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The </a:t>
            </a:r>
            <a:r>
              <a:rPr lang="en-US" b="1" dirty="0"/>
              <a:t>Inscribed Angle Theorem </a:t>
            </a:r>
            <a:r>
              <a:rPr lang="en-US" dirty="0"/>
              <a:t>states that the measure of an inscribed angle is half the measure of its intercepted arc. </a:t>
            </a:r>
          </a:p>
          <a:p>
            <a:endParaRPr lang="en-US" dirty="0"/>
          </a:p>
        </p:txBody>
      </p:sp>
      <p:pic>
        <p:nvPicPr>
          <p:cNvPr id="4" name="Picture 3" descr="https://dr282zn36sxxg.cloudfront.net/datastreams/f-d%3A03301f1ca98d0947ee4bb63a630eaa689c142862b01c2397ae6592dc%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971800"/>
            <a:ext cx="2743200" cy="2133600"/>
          </a:xfrm>
          <a:prstGeom prst="rect">
            <a:avLst/>
          </a:prstGeom>
          <a:noFill/>
          <a:ln>
            <a:noFill/>
          </a:ln>
        </p:spPr>
      </p:pic>
      <p:pic>
        <p:nvPicPr>
          <p:cNvPr id="5" name="Picture 4" descr="m\angle ADC =\frac{1}{2} m \widehat{AC} \text{ and } m\widehat{AC}  = 2 m\angle ADC"/>
          <p:cNvPicPr/>
          <p:nvPr/>
        </p:nvPicPr>
        <p:blipFill>
          <a:blip r:embed="rId3">
            <a:extLst>
              <a:ext uri="{28A0092B-C50C-407E-A947-70E740481C1C}">
                <a14:useLocalDpi xmlns:a14="http://schemas.microsoft.com/office/drawing/2010/main" val="0"/>
              </a:ext>
            </a:extLst>
          </a:blip>
          <a:srcRect/>
          <a:stretch>
            <a:fillRect/>
          </a:stretch>
        </p:blipFill>
        <p:spPr bwMode="auto">
          <a:xfrm>
            <a:off x="990600" y="5410200"/>
            <a:ext cx="6553200" cy="762000"/>
          </a:xfrm>
          <a:prstGeom prst="rect">
            <a:avLst/>
          </a:prstGeom>
          <a:noFill/>
          <a:ln>
            <a:noFill/>
          </a:ln>
        </p:spPr>
      </p:pic>
      <p:sp>
        <p:nvSpPr>
          <p:cNvPr id="6" name="Rectangle 5"/>
          <p:cNvSpPr/>
          <p:nvPr/>
        </p:nvSpPr>
        <p:spPr>
          <a:xfrm>
            <a:off x="228600" y="533400"/>
            <a:ext cx="8156586" cy="707886"/>
          </a:xfrm>
          <a:prstGeom prst="rect">
            <a:avLst/>
          </a:prstGeom>
          <a:noFill/>
        </p:spPr>
        <p:txBody>
          <a:bodyPr wrap="squar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Inscribed Angle Theorem </a:t>
            </a:r>
          </a:p>
        </p:txBody>
      </p:sp>
    </p:spTree>
    <p:extLst>
      <p:ext uri="{BB962C8B-B14F-4D97-AF65-F5344CB8AC3E}">
        <p14:creationId xmlns:p14="http://schemas.microsoft.com/office/powerpoint/2010/main" val="1998928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some math! </a:t>
            </a:r>
            <a:br>
              <a:rPr lang="en-US" dirty="0" smtClean="0"/>
            </a:br>
            <a:r>
              <a:rPr lang="en-US" dirty="0" smtClean="0"/>
              <a:t>Example </a:t>
            </a:r>
            <a:r>
              <a:rPr lang="en-US" dirty="0"/>
              <a:t>A: </a:t>
            </a:r>
          </a:p>
        </p:txBody>
      </p:sp>
      <p:sp>
        <p:nvSpPr>
          <p:cNvPr id="3" name="Content Placeholder 2"/>
          <p:cNvSpPr>
            <a:spLocks noGrp="1"/>
          </p:cNvSpPr>
          <p:nvPr>
            <p:ph sz="quarter" idx="1"/>
          </p:nvPr>
        </p:nvSpPr>
        <p:spPr/>
        <p:txBody>
          <a:bodyPr/>
          <a:lstStyle/>
          <a:p>
            <a:r>
              <a:rPr lang="en-US" dirty="0" smtClean="0"/>
              <a:t>Find            and  m&lt;</a:t>
            </a:r>
            <a:r>
              <a:rPr lang="en-US" i="1" dirty="0" smtClean="0"/>
              <a:t>ADB</a:t>
            </a:r>
            <a:r>
              <a:rPr lang="en-US" dirty="0" smtClean="0"/>
              <a:t>. </a:t>
            </a:r>
            <a:endParaRPr lang="en-US" dirty="0"/>
          </a:p>
          <a:p>
            <a:endParaRPr lang="en-US" dirty="0"/>
          </a:p>
        </p:txBody>
      </p:sp>
      <p:pic>
        <p:nvPicPr>
          <p:cNvPr id="4" name="Picture 3" descr="m \widehat{DC}"/>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762000" cy="419100"/>
          </a:xfrm>
          <a:prstGeom prst="rect">
            <a:avLst/>
          </a:prstGeom>
          <a:noFill/>
          <a:ln>
            <a:noFill/>
          </a:ln>
        </p:spPr>
      </p:pic>
      <p:pic>
        <p:nvPicPr>
          <p:cNvPr id="6" name="Picture 5" descr="https://dr282zn36sxxg.cloudfront.net/datastreams/f-d%3A2f1c5f313064a5e049d5e8f5efc62b8135667516a1962c9baba5413a%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86000"/>
            <a:ext cx="3505200" cy="3200400"/>
          </a:xfrm>
          <a:prstGeom prst="rect">
            <a:avLst/>
          </a:prstGeom>
          <a:noFill/>
          <a:ln>
            <a:noFill/>
          </a:ln>
        </p:spPr>
      </p:pic>
    </p:spTree>
    <p:extLst>
      <p:ext uri="{BB962C8B-B14F-4D97-AF65-F5344CB8AC3E}">
        <p14:creationId xmlns:p14="http://schemas.microsoft.com/office/powerpoint/2010/main" val="1958720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B: </a:t>
            </a:r>
            <a:endParaRPr lang="en-US" dirty="0"/>
          </a:p>
        </p:txBody>
      </p:sp>
      <p:sp>
        <p:nvSpPr>
          <p:cNvPr id="3" name="Content Placeholder 2"/>
          <p:cNvSpPr>
            <a:spLocks noGrp="1"/>
          </p:cNvSpPr>
          <p:nvPr>
            <p:ph sz="quarter" idx="1"/>
          </p:nvPr>
        </p:nvSpPr>
        <p:spPr/>
        <p:txBody>
          <a:bodyPr/>
          <a:lstStyle/>
          <a:p>
            <a:r>
              <a:rPr lang="en-US" b="1" dirty="0" smtClean="0"/>
              <a:t>Find m&lt;ADB and m&lt;ACB . </a:t>
            </a:r>
            <a:endParaRPr lang="en-US" b="1" dirty="0"/>
          </a:p>
          <a:p>
            <a:endParaRPr lang="en-US" dirty="0"/>
          </a:p>
        </p:txBody>
      </p:sp>
      <p:pic>
        <p:nvPicPr>
          <p:cNvPr id="5" name="Picture 4" descr="https://dr282zn36sxxg.cloudfront.net/datastreams/f-d%3Ad085f3fd86b2d80f32d09e7bb5027a30f384e3178d3bd02f36434b4d%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86000"/>
            <a:ext cx="3581400" cy="3276600"/>
          </a:xfrm>
          <a:prstGeom prst="rect">
            <a:avLst/>
          </a:prstGeom>
          <a:noFill/>
          <a:ln>
            <a:noFill/>
          </a:ln>
        </p:spPr>
      </p:pic>
      <p:sp>
        <p:nvSpPr>
          <p:cNvPr id="4" name="TextBox 3"/>
          <p:cNvSpPr txBox="1"/>
          <p:nvPr/>
        </p:nvSpPr>
        <p:spPr>
          <a:xfrm>
            <a:off x="5410200" y="2286000"/>
            <a:ext cx="2438400" cy="2031325"/>
          </a:xfrm>
          <a:prstGeom prst="rect">
            <a:avLst/>
          </a:prstGeom>
          <a:noFill/>
        </p:spPr>
        <p:txBody>
          <a:bodyPr wrap="square" rtlCol="0">
            <a:spAutoFit/>
          </a:bodyPr>
          <a:lstStyle/>
          <a:p>
            <a:r>
              <a:rPr lang="en-US" i="1" dirty="0"/>
              <a:t>m</a:t>
            </a:r>
            <a:r>
              <a:rPr lang="en-US" dirty="0" smtClean="0"/>
              <a:t>&lt;ADB =</a:t>
            </a:r>
          </a:p>
          <a:p>
            <a:endParaRPr lang="en-US" dirty="0"/>
          </a:p>
          <a:p>
            <a:r>
              <a:rPr lang="en-US" i="1" dirty="0" smtClean="0"/>
              <a:t>m&lt;ACB </a:t>
            </a:r>
            <a:r>
              <a:rPr lang="en-US" dirty="0" smtClean="0"/>
              <a:t>=</a:t>
            </a:r>
          </a:p>
          <a:p>
            <a:endParaRPr lang="en-US" i="1" dirty="0" smtClean="0"/>
          </a:p>
          <a:p>
            <a:r>
              <a:rPr lang="en-US" dirty="0" smtClean="0"/>
              <a:t>What can we say about the two inscribed angles?</a:t>
            </a:r>
            <a:endParaRPr lang="en-US" dirty="0"/>
          </a:p>
        </p:txBody>
      </p:sp>
    </p:spTree>
    <p:extLst>
      <p:ext uri="{BB962C8B-B14F-4D97-AF65-F5344CB8AC3E}">
        <p14:creationId xmlns:p14="http://schemas.microsoft.com/office/powerpoint/2010/main" val="2941280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Congruent Inscribed Angles Theorem</a:t>
            </a:r>
            <a:endParaRPr lang="en-US" dirty="0"/>
          </a:p>
        </p:txBody>
      </p:sp>
      <p:sp>
        <p:nvSpPr>
          <p:cNvPr id="4" name="TextBox 3"/>
          <p:cNvSpPr txBox="1"/>
          <p:nvPr/>
        </p:nvSpPr>
        <p:spPr>
          <a:xfrm>
            <a:off x="533400" y="1447800"/>
            <a:ext cx="7315200" cy="2092881"/>
          </a:xfrm>
          <a:prstGeom prst="rect">
            <a:avLst/>
          </a:prstGeom>
          <a:noFill/>
        </p:spPr>
        <p:txBody>
          <a:bodyPr wrap="square" rtlCol="0">
            <a:spAutoFit/>
          </a:bodyPr>
          <a:lstStyle/>
          <a:p>
            <a:r>
              <a:rPr lang="en-US" sz="2800" dirty="0"/>
              <a:t>Inscribed </a:t>
            </a:r>
            <a:r>
              <a:rPr lang="en-US" sz="2800" dirty="0" smtClean="0"/>
              <a:t>angles </a:t>
            </a:r>
            <a:r>
              <a:rPr lang="en-US" sz="2800" dirty="0"/>
              <a:t>that intercept the same arc are congruent. This is called the </a:t>
            </a:r>
            <a:r>
              <a:rPr lang="en-US" sz="2800" b="1" dirty="0"/>
              <a:t>Congruent Inscribed </a:t>
            </a:r>
            <a:r>
              <a:rPr lang="en-US" sz="2800" b="1" dirty="0" smtClean="0"/>
              <a:t>Angles </a:t>
            </a:r>
            <a:r>
              <a:rPr lang="en-US" sz="2800" b="1" dirty="0"/>
              <a:t>Theorem </a:t>
            </a:r>
            <a:r>
              <a:rPr lang="en-US" sz="2800" dirty="0"/>
              <a:t>and is shown below. </a:t>
            </a:r>
          </a:p>
          <a:p>
            <a:endParaRPr lang="en-US" dirty="0"/>
          </a:p>
        </p:txBody>
      </p:sp>
      <p:pic>
        <p:nvPicPr>
          <p:cNvPr id="5" name="Picture 4" descr="https://dr282zn36sxxg.cloudfront.net/datastreams/f-d%3A717d0c22cdd82737e520a28508aaddf7770477fa48172ac0c6517912%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429000"/>
            <a:ext cx="2514600" cy="2590800"/>
          </a:xfrm>
          <a:prstGeom prst="rect">
            <a:avLst/>
          </a:prstGeom>
          <a:noFill/>
          <a:ln>
            <a:noFill/>
          </a:ln>
        </p:spPr>
      </p:pic>
      <p:sp>
        <p:nvSpPr>
          <p:cNvPr id="3" name="TextBox 2"/>
          <p:cNvSpPr txBox="1"/>
          <p:nvPr/>
        </p:nvSpPr>
        <p:spPr>
          <a:xfrm>
            <a:off x="3581400" y="3505200"/>
            <a:ext cx="4419600" cy="1200329"/>
          </a:xfrm>
          <a:prstGeom prst="rect">
            <a:avLst/>
          </a:prstGeom>
          <a:noFill/>
        </p:spPr>
        <p:txBody>
          <a:bodyPr wrap="square" rtlCol="0">
            <a:spAutoFit/>
          </a:bodyPr>
          <a:lstStyle/>
          <a:p>
            <a:r>
              <a:rPr lang="en-US" dirty="0"/>
              <a:t>&lt;</a:t>
            </a:r>
            <a:r>
              <a:rPr lang="en-US" dirty="0" smtClean="0"/>
              <a:t>ADB </a:t>
            </a:r>
            <a:r>
              <a:rPr lang="en-US" dirty="0"/>
              <a:t>and </a:t>
            </a:r>
            <a:r>
              <a:rPr lang="en-US" dirty="0" smtClean="0"/>
              <a:t>&lt;ACB </a:t>
            </a:r>
            <a:r>
              <a:rPr lang="en-US" dirty="0"/>
              <a:t>intercept a</a:t>
            </a:r>
            <a:r>
              <a:rPr lang="en-US" dirty="0" smtClean="0"/>
              <a:t>rc AB, </a:t>
            </a:r>
            <a:r>
              <a:rPr lang="en-US" dirty="0"/>
              <a:t>so </a:t>
            </a:r>
            <a:r>
              <a:rPr lang="en-US" dirty="0" smtClean="0"/>
              <a:t>m&lt;ADB = m&lt;ACB. </a:t>
            </a:r>
            <a:r>
              <a:rPr lang="en-US" dirty="0"/>
              <a:t>Similarly, </a:t>
            </a:r>
            <a:r>
              <a:rPr lang="en-US" dirty="0" smtClean="0"/>
              <a:t>&lt;DAC and &lt;DBC intercept arc DC, </a:t>
            </a:r>
            <a:r>
              <a:rPr lang="en-US" dirty="0"/>
              <a:t>so </a:t>
            </a:r>
            <a:r>
              <a:rPr lang="en-US" dirty="0" smtClean="0"/>
              <a:t>m&lt;DAC = m&lt;DBC. </a:t>
            </a:r>
            <a:endParaRPr lang="en-US" dirty="0"/>
          </a:p>
        </p:txBody>
      </p:sp>
    </p:spTree>
    <p:extLst>
      <p:ext uri="{BB962C8B-B14F-4D97-AF65-F5344CB8AC3E}">
        <p14:creationId xmlns:p14="http://schemas.microsoft.com/office/powerpoint/2010/main" val="51308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C:</a:t>
            </a:r>
            <a:endParaRPr lang="en-US" dirty="0"/>
          </a:p>
        </p:txBody>
      </p:sp>
      <p:sp>
        <p:nvSpPr>
          <p:cNvPr id="3" name="Content Placeholder 2"/>
          <p:cNvSpPr>
            <a:spLocks noGrp="1"/>
          </p:cNvSpPr>
          <p:nvPr>
            <p:ph sz="quarter" idx="1"/>
          </p:nvPr>
        </p:nvSpPr>
        <p:spPr/>
        <p:txBody>
          <a:bodyPr/>
          <a:lstStyle/>
          <a:p>
            <a:r>
              <a:rPr lang="en-US" b="1" dirty="0" smtClean="0"/>
              <a:t>Find m&lt;DAB in          . </a:t>
            </a:r>
            <a:endParaRPr lang="en-US" b="1" dirty="0"/>
          </a:p>
          <a:p>
            <a:endParaRPr lang="en-US" dirty="0"/>
          </a:p>
        </p:txBody>
      </p:sp>
      <p:pic>
        <p:nvPicPr>
          <p:cNvPr id="5" name="Picture 4" descr="\bigodot C"/>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600200"/>
            <a:ext cx="533400" cy="342900"/>
          </a:xfrm>
          <a:prstGeom prst="rect">
            <a:avLst/>
          </a:prstGeom>
          <a:noFill/>
          <a:ln>
            <a:noFill/>
          </a:ln>
        </p:spPr>
      </p:pic>
      <p:pic>
        <p:nvPicPr>
          <p:cNvPr id="7" name="Picture 6" descr="https://dr282zn36sxxg.cloudfront.net/datastreams/f-d%3Aa33f73e73852d47b79023a473ff193e3bf4cd71cc24c943fdd3c3330%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86000"/>
            <a:ext cx="3581400" cy="3124200"/>
          </a:xfrm>
          <a:prstGeom prst="rect">
            <a:avLst/>
          </a:prstGeom>
          <a:noFill/>
          <a:ln>
            <a:noFill/>
          </a:ln>
        </p:spPr>
      </p:pic>
    </p:spTree>
    <p:extLst>
      <p:ext uri="{BB962C8B-B14F-4D97-AF65-F5344CB8AC3E}">
        <p14:creationId xmlns:p14="http://schemas.microsoft.com/office/powerpoint/2010/main" val="1995118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SEMICIRCLE THEOREM</a:t>
            </a:r>
            <a:endParaRPr lang="en-US" dirty="0"/>
          </a:p>
        </p:txBody>
      </p:sp>
      <p:sp>
        <p:nvSpPr>
          <p:cNvPr id="3" name="Content Placeholder 2"/>
          <p:cNvSpPr>
            <a:spLocks noGrp="1"/>
          </p:cNvSpPr>
          <p:nvPr>
            <p:ph sz="quarter" idx="1"/>
          </p:nvPr>
        </p:nvSpPr>
        <p:spPr/>
        <p:txBody>
          <a:bodyPr/>
          <a:lstStyle/>
          <a:p>
            <a:r>
              <a:rPr lang="en-US" dirty="0"/>
              <a:t>An angle intercepts a semicircle if and only if it is a right </a:t>
            </a:r>
            <a:r>
              <a:rPr lang="en-US" dirty="0" smtClean="0"/>
              <a:t>angle. </a:t>
            </a:r>
            <a:r>
              <a:rPr lang="en-US" b="1" i="1" dirty="0"/>
              <a:t>Anytime a right angle is inscribed in a circle, the endpoints of the angle are the endpoints of a diameter and the diameter is the hypotenuse. </a:t>
            </a:r>
            <a:endParaRPr lang="en-US" dirty="0"/>
          </a:p>
        </p:txBody>
      </p:sp>
      <p:pic>
        <p:nvPicPr>
          <p:cNvPr id="4" name="Picture 3" descr="https://dr282zn36sxxg.cloudfront.net/datastreams/f-d%3Aa33f73e73852d47b79023a473ff193e3bf4cd71cc24c943fdd3c3330%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733800"/>
            <a:ext cx="2362200" cy="2286000"/>
          </a:xfrm>
          <a:prstGeom prst="rect">
            <a:avLst/>
          </a:prstGeom>
          <a:noFill/>
          <a:ln>
            <a:noFill/>
          </a:ln>
        </p:spPr>
      </p:pic>
      <p:sp>
        <p:nvSpPr>
          <p:cNvPr id="5" name="TextBox 4"/>
          <p:cNvSpPr txBox="1"/>
          <p:nvPr/>
        </p:nvSpPr>
        <p:spPr>
          <a:xfrm>
            <a:off x="4038600" y="3810000"/>
            <a:ext cx="4038600" cy="1938992"/>
          </a:xfrm>
          <a:prstGeom prst="rect">
            <a:avLst/>
          </a:prstGeom>
          <a:noFill/>
        </p:spPr>
        <p:txBody>
          <a:bodyPr wrap="square" rtlCol="0">
            <a:spAutoFit/>
          </a:bodyPr>
          <a:lstStyle/>
          <a:p>
            <a:r>
              <a:rPr lang="en-US" sz="2400" dirty="0" smtClean="0"/>
              <a:t>&lt;DAB intercepts a semicircle, so m&lt;DAB = 90 degrees. &lt;DAB is a right angle, so arc DB is a semicircle.</a:t>
            </a:r>
            <a:endParaRPr lang="en-US" sz="2400" dirty="0"/>
          </a:p>
        </p:txBody>
      </p:sp>
    </p:spTree>
    <p:extLst>
      <p:ext uri="{BB962C8B-B14F-4D97-AF65-F5344CB8AC3E}">
        <p14:creationId xmlns:p14="http://schemas.microsoft.com/office/powerpoint/2010/main" val="3615250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Guided Practice </a:t>
            </a:r>
            <a:br>
              <a:rPr lang="en-US" b="1" dirty="0"/>
            </a:br>
            <a:endParaRPr lang="en-US" dirty="0"/>
          </a:p>
        </p:txBody>
      </p:sp>
      <p:sp>
        <p:nvSpPr>
          <p:cNvPr id="3" name="Content Placeholder 2"/>
          <p:cNvSpPr>
            <a:spLocks noGrp="1"/>
          </p:cNvSpPr>
          <p:nvPr>
            <p:ph sz="quarter" idx="1"/>
          </p:nvPr>
        </p:nvSpPr>
        <p:spPr>
          <a:xfrm>
            <a:off x="457200" y="1524000"/>
            <a:ext cx="7467600" cy="4873752"/>
          </a:xfrm>
        </p:spPr>
        <p:txBody>
          <a:bodyPr/>
          <a:lstStyle/>
          <a:p>
            <a:r>
              <a:rPr lang="en-US" dirty="0"/>
              <a:t>1. </a:t>
            </a:r>
          </a:p>
          <a:p>
            <a:endParaRPr lang="en-US" dirty="0"/>
          </a:p>
        </p:txBody>
      </p:sp>
      <p:pic>
        <p:nvPicPr>
          <p:cNvPr id="8" name="Picture 7" descr="https://dr282zn36sxxg.cloudfront.net/datastreams/f-d%3A27d763eb5f01072b7f735503246b0c0600764546b48e04f66cdd1fa7%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667000"/>
            <a:ext cx="4114800" cy="2819400"/>
          </a:xfrm>
          <a:prstGeom prst="rect">
            <a:avLst/>
          </a:prstGeom>
          <a:noFill/>
          <a:ln>
            <a:noFill/>
          </a:ln>
        </p:spPr>
      </p:pic>
      <p:sp>
        <p:nvSpPr>
          <p:cNvPr id="9" name="TextBox 8"/>
          <p:cNvSpPr txBox="1"/>
          <p:nvPr/>
        </p:nvSpPr>
        <p:spPr>
          <a:xfrm>
            <a:off x="1219200" y="1676400"/>
            <a:ext cx="266700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Find :</a:t>
            </a:r>
          </a:p>
          <a:p>
            <a:endParaRPr lang="en-US" sz="2400" dirty="0"/>
          </a:p>
          <a:p>
            <a:r>
              <a:rPr lang="en-US" sz="2400" dirty="0" smtClean="0"/>
              <a:t>1. </a:t>
            </a:r>
            <a:r>
              <a:rPr lang="en-US" sz="2400" i="1" dirty="0"/>
              <a:t>m</a:t>
            </a:r>
            <a:r>
              <a:rPr lang="en-US" sz="2400" dirty="0" smtClean="0"/>
              <a:t>&lt;PMN=</a:t>
            </a:r>
          </a:p>
          <a:p>
            <a:endParaRPr lang="en-US" sz="2400" dirty="0" smtClean="0"/>
          </a:p>
          <a:p>
            <a:r>
              <a:rPr lang="en-US" sz="2400" dirty="0" smtClean="0"/>
              <a:t>2. </a:t>
            </a:r>
            <a:r>
              <a:rPr lang="en-US" sz="2400" i="1" dirty="0"/>
              <a:t>m</a:t>
            </a:r>
            <a:r>
              <a:rPr lang="en-US" sz="2400" dirty="0" smtClean="0"/>
              <a:t> Arc </a:t>
            </a:r>
            <a:r>
              <a:rPr lang="en-US" sz="2400" i="1" dirty="0" smtClean="0"/>
              <a:t>PN=</a:t>
            </a:r>
          </a:p>
          <a:p>
            <a:endParaRPr lang="en-US" sz="2400" i="1" dirty="0" smtClean="0"/>
          </a:p>
          <a:p>
            <a:r>
              <a:rPr lang="en-US" sz="2400" dirty="0" smtClean="0"/>
              <a:t>3. </a:t>
            </a:r>
            <a:r>
              <a:rPr lang="en-US" sz="2400" i="1" dirty="0"/>
              <a:t>m</a:t>
            </a:r>
            <a:r>
              <a:rPr lang="en-US" sz="2400" dirty="0" smtClean="0"/>
              <a:t>&lt;MNP=</a:t>
            </a:r>
          </a:p>
          <a:p>
            <a:endParaRPr lang="en-US" sz="2400" dirty="0" smtClean="0"/>
          </a:p>
          <a:p>
            <a:r>
              <a:rPr lang="en-US" sz="2400" dirty="0" smtClean="0"/>
              <a:t>4. </a:t>
            </a:r>
            <a:r>
              <a:rPr lang="en-US" sz="2400" i="1" dirty="0" smtClean="0"/>
              <a:t>m</a:t>
            </a:r>
            <a:r>
              <a:rPr lang="en-US" sz="2400" dirty="0" smtClean="0"/>
              <a:t>&lt;LNP=	</a:t>
            </a:r>
            <a:endParaRPr lang="en-US" sz="2400" dirty="0"/>
          </a:p>
        </p:txBody>
      </p:sp>
    </p:spTree>
    <p:extLst>
      <p:ext uri="{BB962C8B-B14F-4D97-AF65-F5344CB8AC3E}">
        <p14:creationId xmlns:p14="http://schemas.microsoft.com/office/powerpoint/2010/main" val="31903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t>Van </a:t>
            </a:r>
            <a:r>
              <a:rPr lang="en-US" dirty="0" err="1" smtClean="0"/>
              <a:t>Hiele</a:t>
            </a:r>
            <a:r>
              <a:rPr lang="en-US" dirty="0" smtClean="0"/>
              <a:t> Model</a:t>
            </a:r>
            <a:endParaRPr lang="en-US" dirty="0"/>
          </a:p>
        </p:txBody>
      </p:sp>
      <p:sp>
        <p:nvSpPr>
          <p:cNvPr id="3" name="Content Placeholder 2"/>
          <p:cNvSpPr>
            <a:spLocks noGrp="1"/>
          </p:cNvSpPr>
          <p:nvPr>
            <p:ph sz="quarter" idx="1"/>
          </p:nvPr>
        </p:nvSpPr>
        <p:spPr>
          <a:xfrm>
            <a:off x="457200" y="1219200"/>
            <a:ext cx="7467600" cy="5334000"/>
          </a:xfrm>
        </p:spPr>
        <p:txBody>
          <a:bodyPr>
            <a:normAutofit/>
          </a:bodyPr>
          <a:lstStyle/>
          <a:p>
            <a:pPr marL="0" indent="0">
              <a:buNone/>
            </a:pPr>
            <a:r>
              <a:rPr lang="en-US" b="1" dirty="0" smtClean="0"/>
              <a:t>Level </a:t>
            </a:r>
            <a:r>
              <a:rPr lang="en-US" b="1" dirty="0"/>
              <a:t>1: Visual level </a:t>
            </a:r>
            <a:endParaRPr lang="en-US" dirty="0"/>
          </a:p>
          <a:p>
            <a:r>
              <a:rPr lang="en-US" dirty="0"/>
              <a:t>Students at this level recognize figures by their appearance. For example they may say that the shape on the left below is a square and the shape on the right is a diamond ...."because it looks like a...</a:t>
            </a:r>
            <a:r>
              <a:rPr lang="en-US" dirty="0" smtClean="0"/>
              <a:t>.”</a:t>
            </a:r>
          </a:p>
          <a:p>
            <a:pPr marL="0" indent="0">
              <a:buNone/>
            </a:pPr>
            <a:endParaRPr lang="en-US" dirty="0" smtClean="0"/>
          </a:p>
          <a:p>
            <a:pPr marL="0" indent="0">
              <a:buNone/>
            </a:pPr>
            <a:endParaRPr lang="en-US" dirty="0" smtClean="0"/>
          </a:p>
          <a:p>
            <a:endParaRPr lang="en-US" dirty="0"/>
          </a:p>
          <a:p>
            <a:endParaRPr lang="en-US" dirty="0"/>
          </a:p>
        </p:txBody>
      </p:sp>
      <p:sp>
        <p:nvSpPr>
          <p:cNvPr id="4" name="Rectangle 3"/>
          <p:cNvSpPr/>
          <p:nvPr/>
        </p:nvSpPr>
        <p:spPr>
          <a:xfrm>
            <a:off x="2209800" y="4114800"/>
            <a:ext cx="1371600" cy="1371600"/>
          </a:xfrm>
          <a:prstGeom prst="rect">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2309599">
            <a:off x="5181600" y="4191000"/>
            <a:ext cx="1371600" cy="1371600"/>
          </a:xfrm>
          <a:prstGeom prst="rect">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161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Guided Practice </a:t>
            </a:r>
            <a:br>
              <a:rPr lang="en-US" b="1" dirty="0"/>
            </a:br>
            <a:endParaRPr lang="en-US" dirty="0"/>
          </a:p>
        </p:txBody>
      </p:sp>
      <p:sp>
        <p:nvSpPr>
          <p:cNvPr id="3" name="Content Placeholder 2"/>
          <p:cNvSpPr>
            <a:spLocks noGrp="1"/>
          </p:cNvSpPr>
          <p:nvPr>
            <p:ph sz="quarter" idx="1"/>
          </p:nvPr>
        </p:nvSpPr>
        <p:spPr>
          <a:xfrm>
            <a:off x="457200" y="1524000"/>
            <a:ext cx="7467600" cy="4873752"/>
          </a:xfrm>
        </p:spPr>
        <p:txBody>
          <a:bodyPr/>
          <a:lstStyle/>
          <a:p>
            <a:r>
              <a:rPr lang="en-US" dirty="0"/>
              <a:t>1. </a:t>
            </a:r>
          </a:p>
          <a:p>
            <a:endParaRPr lang="en-US" dirty="0"/>
          </a:p>
        </p:txBody>
      </p:sp>
      <p:pic>
        <p:nvPicPr>
          <p:cNvPr id="8" name="Picture 7" descr="https://dr282zn36sxxg.cloudfront.net/datastreams/f-d%3A27d763eb5f01072b7f735503246b0c0600764546b48e04f66cdd1fa7%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667000"/>
            <a:ext cx="4114800" cy="2819400"/>
          </a:xfrm>
          <a:prstGeom prst="rect">
            <a:avLst/>
          </a:prstGeom>
          <a:noFill/>
          <a:ln>
            <a:noFill/>
          </a:ln>
        </p:spPr>
      </p:pic>
      <p:sp>
        <p:nvSpPr>
          <p:cNvPr id="9" name="TextBox 8"/>
          <p:cNvSpPr txBox="1"/>
          <p:nvPr/>
        </p:nvSpPr>
        <p:spPr>
          <a:xfrm>
            <a:off x="1219200" y="1676400"/>
            <a:ext cx="2667000"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Find :</a:t>
            </a:r>
          </a:p>
          <a:p>
            <a:endParaRPr lang="en-US" sz="2400" dirty="0"/>
          </a:p>
          <a:p>
            <a:r>
              <a:rPr lang="en-US" sz="2400" dirty="0" smtClean="0"/>
              <a:t>1. </a:t>
            </a:r>
            <a:r>
              <a:rPr lang="en-US" sz="2400" i="1" dirty="0"/>
              <a:t>m</a:t>
            </a:r>
            <a:r>
              <a:rPr lang="en-US" sz="2400" dirty="0" smtClean="0"/>
              <a:t>&lt;PMN= 68</a:t>
            </a:r>
          </a:p>
          <a:p>
            <a:endParaRPr lang="en-US" sz="2400" dirty="0" smtClean="0"/>
          </a:p>
          <a:p>
            <a:r>
              <a:rPr lang="en-US" sz="2400" dirty="0" smtClean="0"/>
              <a:t>2. </a:t>
            </a:r>
            <a:r>
              <a:rPr lang="en-US" sz="2400" i="1" dirty="0"/>
              <a:t>m</a:t>
            </a:r>
            <a:r>
              <a:rPr lang="en-US" sz="2400" dirty="0" smtClean="0"/>
              <a:t> Arc </a:t>
            </a:r>
            <a:r>
              <a:rPr lang="en-US" sz="2400" i="1" dirty="0" smtClean="0"/>
              <a:t>PN= 136</a:t>
            </a:r>
          </a:p>
          <a:p>
            <a:endParaRPr lang="en-US" sz="2400" i="1" dirty="0" smtClean="0"/>
          </a:p>
          <a:p>
            <a:r>
              <a:rPr lang="en-US" sz="2400" dirty="0" smtClean="0"/>
              <a:t>3. </a:t>
            </a:r>
            <a:r>
              <a:rPr lang="en-US" sz="2400" i="1" dirty="0"/>
              <a:t>m</a:t>
            </a:r>
            <a:r>
              <a:rPr lang="en-US" sz="2400" dirty="0" smtClean="0"/>
              <a:t>&lt;MNP= 90</a:t>
            </a:r>
          </a:p>
          <a:p>
            <a:endParaRPr lang="en-US" sz="2400" dirty="0" smtClean="0"/>
          </a:p>
          <a:p>
            <a:r>
              <a:rPr lang="en-US" sz="2400" dirty="0" smtClean="0"/>
              <a:t>4. </a:t>
            </a:r>
            <a:r>
              <a:rPr lang="en-US" sz="2400" i="1" dirty="0" smtClean="0"/>
              <a:t>m</a:t>
            </a:r>
            <a:r>
              <a:rPr lang="en-US" sz="2400" dirty="0" smtClean="0"/>
              <a:t>&lt;LNP=</a:t>
            </a:r>
            <a:r>
              <a:rPr lang="en-US" sz="2400" dirty="0"/>
              <a:t> </a:t>
            </a:r>
            <a:r>
              <a:rPr lang="en-US" sz="2400" dirty="0" smtClean="0"/>
              <a:t>46</a:t>
            </a:r>
            <a:endParaRPr lang="en-US" sz="2400" dirty="0"/>
          </a:p>
        </p:txBody>
      </p:sp>
    </p:spTree>
    <p:extLst>
      <p:ext uri="{BB962C8B-B14F-4D97-AF65-F5344CB8AC3E}">
        <p14:creationId xmlns:p14="http://schemas.microsoft.com/office/powerpoint/2010/main" val="1977616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990600"/>
            <a:ext cx="381347" cy="369332"/>
          </a:xfrm>
          <a:prstGeom prst="rect">
            <a:avLst/>
          </a:prstGeom>
        </p:spPr>
        <p:txBody>
          <a:bodyPr wrap="none">
            <a:spAutoFit/>
          </a:bodyPr>
          <a:lstStyle/>
          <a:p>
            <a:r>
              <a:rPr lang="en-US" b="1" dirty="0"/>
              <a:t>2</a:t>
            </a:r>
            <a:r>
              <a:rPr lang="en-US" dirty="0"/>
              <a:t>. </a:t>
            </a:r>
          </a:p>
        </p:txBody>
      </p:sp>
      <p:pic>
        <p:nvPicPr>
          <p:cNvPr id="5" name="Picture 4" descr="https://dr282zn36sxxg.cloudfront.net/datastreams/f-d%3Aa451216d9f53242f53ad456bbb6de05dde81ae1f8352af2d2d7ba2b9%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066800"/>
            <a:ext cx="3048000" cy="3048000"/>
          </a:xfrm>
          <a:prstGeom prst="rect">
            <a:avLst/>
          </a:prstGeom>
          <a:noFill/>
          <a:ln>
            <a:noFill/>
          </a:ln>
        </p:spPr>
      </p:pic>
      <p:sp>
        <p:nvSpPr>
          <p:cNvPr id="6" name="Rectangle 5"/>
          <p:cNvSpPr/>
          <p:nvPr/>
        </p:nvSpPr>
        <p:spPr>
          <a:xfrm>
            <a:off x="4495800" y="914400"/>
            <a:ext cx="317214" cy="369332"/>
          </a:xfrm>
          <a:prstGeom prst="rect">
            <a:avLst/>
          </a:prstGeom>
        </p:spPr>
        <p:txBody>
          <a:bodyPr wrap="none">
            <a:spAutoFit/>
          </a:bodyPr>
          <a:lstStyle/>
          <a:p>
            <a:r>
              <a:rPr lang="en-US" b="1" dirty="0"/>
              <a:t>3</a:t>
            </a:r>
            <a:r>
              <a:rPr lang="en-US" dirty="0"/>
              <a:t> </a:t>
            </a:r>
          </a:p>
        </p:txBody>
      </p:sp>
      <p:pic>
        <p:nvPicPr>
          <p:cNvPr id="8" name="Picture 7" descr="https://dr282zn36sxxg.cloudfront.net/datastreams/f-d%3Abfb9c8a391c243b5a7f5c4c72321ba02961ffd246491ff7f04435a77%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90600"/>
            <a:ext cx="3352800" cy="3200400"/>
          </a:xfrm>
          <a:prstGeom prst="rect">
            <a:avLst/>
          </a:prstGeom>
          <a:noFill/>
          <a:ln>
            <a:noFill/>
          </a:ln>
        </p:spPr>
      </p:pic>
      <p:sp>
        <p:nvSpPr>
          <p:cNvPr id="9" name="TextBox 8"/>
          <p:cNvSpPr txBox="1"/>
          <p:nvPr/>
        </p:nvSpPr>
        <p:spPr>
          <a:xfrm>
            <a:off x="1295400" y="4495800"/>
            <a:ext cx="1066800" cy="369332"/>
          </a:xfrm>
          <a:prstGeom prst="rect">
            <a:avLst/>
          </a:prstGeom>
          <a:noFill/>
        </p:spPr>
        <p:txBody>
          <a:bodyPr wrap="square" rtlCol="0">
            <a:spAutoFit/>
          </a:bodyPr>
          <a:lstStyle/>
          <a:p>
            <a:r>
              <a:rPr lang="en-US" i="1" dirty="0" smtClean="0"/>
              <a:t>X </a:t>
            </a:r>
            <a:r>
              <a:rPr lang="en-US" dirty="0" smtClean="0"/>
              <a:t>=</a:t>
            </a:r>
            <a:endParaRPr lang="en-US" dirty="0"/>
          </a:p>
        </p:txBody>
      </p:sp>
      <p:sp>
        <p:nvSpPr>
          <p:cNvPr id="10" name="TextBox 9"/>
          <p:cNvSpPr txBox="1"/>
          <p:nvPr/>
        </p:nvSpPr>
        <p:spPr>
          <a:xfrm>
            <a:off x="5562600" y="4572000"/>
            <a:ext cx="1600200" cy="381000"/>
          </a:xfrm>
          <a:prstGeom prst="rect">
            <a:avLst/>
          </a:prstGeom>
          <a:noFill/>
        </p:spPr>
        <p:txBody>
          <a:bodyPr wrap="square" rtlCol="0">
            <a:spAutoFit/>
          </a:bodyPr>
          <a:lstStyle/>
          <a:p>
            <a:r>
              <a:rPr lang="en-US" i="1" dirty="0" smtClean="0"/>
              <a:t>X </a:t>
            </a:r>
            <a:r>
              <a:rPr lang="en-US" dirty="0" smtClean="0"/>
              <a:t>=</a:t>
            </a:r>
            <a:endParaRPr lang="en-US" dirty="0"/>
          </a:p>
        </p:txBody>
      </p:sp>
    </p:spTree>
    <p:extLst>
      <p:ext uri="{BB962C8B-B14F-4D97-AF65-F5344CB8AC3E}">
        <p14:creationId xmlns:p14="http://schemas.microsoft.com/office/powerpoint/2010/main" val="7072373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990600"/>
            <a:ext cx="381347" cy="369332"/>
          </a:xfrm>
          <a:prstGeom prst="rect">
            <a:avLst/>
          </a:prstGeom>
        </p:spPr>
        <p:txBody>
          <a:bodyPr wrap="none">
            <a:spAutoFit/>
          </a:bodyPr>
          <a:lstStyle/>
          <a:p>
            <a:r>
              <a:rPr lang="en-US" b="1" dirty="0"/>
              <a:t>2</a:t>
            </a:r>
            <a:r>
              <a:rPr lang="en-US" dirty="0"/>
              <a:t>. </a:t>
            </a:r>
          </a:p>
        </p:txBody>
      </p:sp>
      <p:pic>
        <p:nvPicPr>
          <p:cNvPr id="5" name="Picture 4" descr="https://dr282zn36sxxg.cloudfront.net/datastreams/f-d%3Aa451216d9f53242f53ad456bbb6de05dde81ae1f8352af2d2d7ba2b9%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066800"/>
            <a:ext cx="3048000" cy="3048000"/>
          </a:xfrm>
          <a:prstGeom prst="rect">
            <a:avLst/>
          </a:prstGeom>
          <a:noFill/>
          <a:ln>
            <a:noFill/>
          </a:ln>
        </p:spPr>
      </p:pic>
      <p:sp>
        <p:nvSpPr>
          <p:cNvPr id="6" name="Rectangle 5"/>
          <p:cNvSpPr/>
          <p:nvPr/>
        </p:nvSpPr>
        <p:spPr>
          <a:xfrm>
            <a:off x="4495800" y="914400"/>
            <a:ext cx="317214" cy="369332"/>
          </a:xfrm>
          <a:prstGeom prst="rect">
            <a:avLst/>
          </a:prstGeom>
        </p:spPr>
        <p:txBody>
          <a:bodyPr wrap="none">
            <a:spAutoFit/>
          </a:bodyPr>
          <a:lstStyle/>
          <a:p>
            <a:r>
              <a:rPr lang="en-US" b="1" dirty="0"/>
              <a:t>3</a:t>
            </a:r>
            <a:r>
              <a:rPr lang="en-US" dirty="0"/>
              <a:t> </a:t>
            </a:r>
          </a:p>
        </p:txBody>
      </p:sp>
      <p:pic>
        <p:nvPicPr>
          <p:cNvPr id="8" name="Picture 7" descr="https://dr282zn36sxxg.cloudfront.net/datastreams/f-d%3Abfb9c8a391c243b5a7f5c4c72321ba02961ffd246491ff7f04435a77%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90600"/>
            <a:ext cx="3352800" cy="3200400"/>
          </a:xfrm>
          <a:prstGeom prst="rect">
            <a:avLst/>
          </a:prstGeom>
          <a:noFill/>
          <a:ln>
            <a:noFill/>
          </a:ln>
        </p:spPr>
      </p:pic>
      <p:sp>
        <p:nvSpPr>
          <p:cNvPr id="9" name="TextBox 8"/>
          <p:cNvSpPr txBox="1"/>
          <p:nvPr/>
        </p:nvSpPr>
        <p:spPr>
          <a:xfrm>
            <a:off x="1295400" y="4495800"/>
            <a:ext cx="1066800" cy="369332"/>
          </a:xfrm>
          <a:prstGeom prst="rect">
            <a:avLst/>
          </a:prstGeom>
          <a:noFill/>
        </p:spPr>
        <p:txBody>
          <a:bodyPr wrap="square" rtlCol="0">
            <a:spAutoFit/>
          </a:bodyPr>
          <a:lstStyle/>
          <a:p>
            <a:r>
              <a:rPr lang="en-US" i="1" dirty="0" smtClean="0"/>
              <a:t>X </a:t>
            </a:r>
            <a:r>
              <a:rPr lang="en-US" dirty="0" smtClean="0"/>
              <a:t>= 51</a:t>
            </a:r>
            <a:endParaRPr lang="en-US" dirty="0"/>
          </a:p>
        </p:txBody>
      </p:sp>
      <p:sp>
        <p:nvSpPr>
          <p:cNvPr id="10" name="TextBox 9"/>
          <p:cNvSpPr txBox="1"/>
          <p:nvPr/>
        </p:nvSpPr>
        <p:spPr>
          <a:xfrm>
            <a:off x="5562600" y="4572000"/>
            <a:ext cx="1600200" cy="381000"/>
          </a:xfrm>
          <a:prstGeom prst="rect">
            <a:avLst/>
          </a:prstGeom>
          <a:noFill/>
        </p:spPr>
        <p:txBody>
          <a:bodyPr wrap="square" rtlCol="0">
            <a:spAutoFit/>
          </a:bodyPr>
          <a:lstStyle/>
          <a:p>
            <a:r>
              <a:rPr lang="en-US" i="1" dirty="0" smtClean="0"/>
              <a:t>X </a:t>
            </a:r>
            <a:r>
              <a:rPr lang="en-US" dirty="0" smtClean="0"/>
              <a:t>= 46</a:t>
            </a:r>
            <a:endParaRPr lang="en-US" dirty="0"/>
          </a:p>
        </p:txBody>
      </p:sp>
    </p:spTree>
    <p:extLst>
      <p:ext uri="{BB962C8B-B14F-4D97-AF65-F5344CB8AC3E}">
        <p14:creationId xmlns:p14="http://schemas.microsoft.com/office/powerpoint/2010/main" val="4238709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990600"/>
            <a:ext cx="381347" cy="369332"/>
          </a:xfrm>
          <a:prstGeom prst="rect">
            <a:avLst/>
          </a:prstGeom>
        </p:spPr>
        <p:txBody>
          <a:bodyPr wrap="none">
            <a:spAutoFit/>
          </a:bodyPr>
          <a:lstStyle/>
          <a:p>
            <a:r>
              <a:rPr lang="en-US" b="1" dirty="0"/>
              <a:t>4</a:t>
            </a:r>
            <a:r>
              <a:rPr lang="en-US" dirty="0" smtClean="0"/>
              <a:t>. </a:t>
            </a:r>
            <a:endParaRPr lang="en-US" dirty="0"/>
          </a:p>
        </p:txBody>
      </p:sp>
      <p:sp>
        <p:nvSpPr>
          <p:cNvPr id="6" name="Rectangle 5"/>
          <p:cNvSpPr/>
          <p:nvPr/>
        </p:nvSpPr>
        <p:spPr>
          <a:xfrm>
            <a:off x="4495800" y="914400"/>
            <a:ext cx="317214" cy="369332"/>
          </a:xfrm>
          <a:prstGeom prst="rect">
            <a:avLst/>
          </a:prstGeom>
        </p:spPr>
        <p:txBody>
          <a:bodyPr wrap="none">
            <a:spAutoFit/>
          </a:bodyPr>
          <a:lstStyle/>
          <a:p>
            <a:r>
              <a:rPr lang="en-US" b="1" dirty="0"/>
              <a:t>5</a:t>
            </a:r>
            <a:r>
              <a:rPr lang="en-US" dirty="0" smtClean="0"/>
              <a:t> </a:t>
            </a:r>
            <a:endParaRPr lang="en-US" dirty="0"/>
          </a:p>
        </p:txBody>
      </p:sp>
      <p:sp>
        <p:nvSpPr>
          <p:cNvPr id="9" name="TextBox 8"/>
          <p:cNvSpPr txBox="1"/>
          <p:nvPr/>
        </p:nvSpPr>
        <p:spPr>
          <a:xfrm>
            <a:off x="1295400" y="4495800"/>
            <a:ext cx="1066800" cy="923330"/>
          </a:xfrm>
          <a:prstGeom prst="rect">
            <a:avLst/>
          </a:prstGeom>
          <a:noFill/>
        </p:spPr>
        <p:txBody>
          <a:bodyPr wrap="square" rtlCol="0">
            <a:spAutoFit/>
          </a:bodyPr>
          <a:lstStyle/>
          <a:p>
            <a:r>
              <a:rPr lang="en-US" i="1" dirty="0" smtClean="0"/>
              <a:t>X </a:t>
            </a:r>
            <a:r>
              <a:rPr lang="en-US" dirty="0" smtClean="0"/>
              <a:t>=</a:t>
            </a:r>
          </a:p>
          <a:p>
            <a:endParaRPr lang="en-US" dirty="0" smtClean="0"/>
          </a:p>
          <a:p>
            <a:r>
              <a:rPr lang="en-US" i="1" dirty="0" smtClean="0"/>
              <a:t>Y</a:t>
            </a:r>
            <a:r>
              <a:rPr lang="en-US" dirty="0" smtClean="0"/>
              <a:t> =</a:t>
            </a:r>
            <a:endParaRPr lang="en-US" dirty="0"/>
          </a:p>
        </p:txBody>
      </p:sp>
      <p:pic>
        <p:nvPicPr>
          <p:cNvPr id="11" name="Picture 10" descr="https://dr282zn36sxxg.cloudfront.net/datastreams/f-d%3A19a1bea24832cc8d8deeee2692d8022ebfe08182fa0ccd1ac0ce89c5%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90600"/>
            <a:ext cx="3048000" cy="3124200"/>
          </a:xfrm>
          <a:prstGeom prst="rect">
            <a:avLst/>
          </a:prstGeom>
          <a:noFill/>
          <a:ln>
            <a:noFill/>
          </a:ln>
        </p:spPr>
      </p:pic>
      <p:pic>
        <p:nvPicPr>
          <p:cNvPr id="12" name="Picture 11" descr="https://dr282zn36sxxg.cloudfront.net/datastreams/f-d%3A638fa6b0fb9d5d75630c806bb7bedd01c7f6d1180b92654c324425cd%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90600"/>
            <a:ext cx="2971800" cy="3429000"/>
          </a:xfrm>
          <a:prstGeom prst="rect">
            <a:avLst/>
          </a:prstGeom>
          <a:noFill/>
          <a:ln>
            <a:noFill/>
          </a:ln>
        </p:spPr>
      </p:pic>
      <p:sp>
        <p:nvSpPr>
          <p:cNvPr id="13" name="TextBox 12"/>
          <p:cNvSpPr txBox="1"/>
          <p:nvPr/>
        </p:nvSpPr>
        <p:spPr>
          <a:xfrm>
            <a:off x="5029200" y="4724400"/>
            <a:ext cx="1066800" cy="923330"/>
          </a:xfrm>
          <a:prstGeom prst="rect">
            <a:avLst/>
          </a:prstGeom>
          <a:noFill/>
        </p:spPr>
        <p:txBody>
          <a:bodyPr wrap="square" rtlCol="0">
            <a:spAutoFit/>
          </a:bodyPr>
          <a:lstStyle/>
          <a:p>
            <a:r>
              <a:rPr lang="en-US" i="1" dirty="0" smtClean="0"/>
              <a:t>X </a:t>
            </a:r>
            <a:r>
              <a:rPr lang="en-US" dirty="0" smtClean="0"/>
              <a:t>=</a:t>
            </a:r>
          </a:p>
          <a:p>
            <a:endParaRPr lang="en-US" dirty="0" smtClean="0"/>
          </a:p>
          <a:p>
            <a:r>
              <a:rPr lang="en-US" i="1" dirty="0" smtClean="0"/>
              <a:t>Y</a:t>
            </a:r>
            <a:r>
              <a:rPr lang="en-US" dirty="0" smtClean="0"/>
              <a:t> =</a:t>
            </a:r>
            <a:endParaRPr lang="en-US" dirty="0"/>
          </a:p>
        </p:txBody>
      </p:sp>
    </p:spTree>
    <p:extLst>
      <p:ext uri="{BB962C8B-B14F-4D97-AF65-F5344CB8AC3E}">
        <p14:creationId xmlns:p14="http://schemas.microsoft.com/office/powerpoint/2010/main" val="2363469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990600"/>
            <a:ext cx="381347" cy="369332"/>
          </a:xfrm>
          <a:prstGeom prst="rect">
            <a:avLst/>
          </a:prstGeom>
        </p:spPr>
        <p:txBody>
          <a:bodyPr wrap="none">
            <a:spAutoFit/>
          </a:bodyPr>
          <a:lstStyle/>
          <a:p>
            <a:r>
              <a:rPr lang="en-US" b="1" dirty="0"/>
              <a:t>4</a:t>
            </a:r>
            <a:r>
              <a:rPr lang="en-US" dirty="0" smtClean="0"/>
              <a:t>. </a:t>
            </a:r>
            <a:endParaRPr lang="en-US" dirty="0"/>
          </a:p>
        </p:txBody>
      </p:sp>
      <p:sp>
        <p:nvSpPr>
          <p:cNvPr id="6" name="Rectangle 5"/>
          <p:cNvSpPr/>
          <p:nvPr/>
        </p:nvSpPr>
        <p:spPr>
          <a:xfrm>
            <a:off x="4495800" y="914400"/>
            <a:ext cx="317214" cy="369332"/>
          </a:xfrm>
          <a:prstGeom prst="rect">
            <a:avLst/>
          </a:prstGeom>
        </p:spPr>
        <p:txBody>
          <a:bodyPr wrap="none">
            <a:spAutoFit/>
          </a:bodyPr>
          <a:lstStyle/>
          <a:p>
            <a:r>
              <a:rPr lang="en-US" b="1" dirty="0"/>
              <a:t>5</a:t>
            </a:r>
            <a:r>
              <a:rPr lang="en-US" dirty="0" smtClean="0"/>
              <a:t> </a:t>
            </a:r>
            <a:endParaRPr lang="en-US" dirty="0"/>
          </a:p>
        </p:txBody>
      </p:sp>
      <p:sp>
        <p:nvSpPr>
          <p:cNvPr id="9" name="TextBox 8"/>
          <p:cNvSpPr txBox="1"/>
          <p:nvPr/>
        </p:nvSpPr>
        <p:spPr>
          <a:xfrm>
            <a:off x="1295400" y="4495800"/>
            <a:ext cx="1066800" cy="923330"/>
          </a:xfrm>
          <a:prstGeom prst="rect">
            <a:avLst/>
          </a:prstGeom>
          <a:noFill/>
        </p:spPr>
        <p:txBody>
          <a:bodyPr wrap="square" rtlCol="0">
            <a:spAutoFit/>
          </a:bodyPr>
          <a:lstStyle/>
          <a:p>
            <a:r>
              <a:rPr lang="en-US" i="1" dirty="0" smtClean="0"/>
              <a:t>X </a:t>
            </a:r>
            <a:r>
              <a:rPr lang="en-US" dirty="0" smtClean="0"/>
              <a:t>= 180</a:t>
            </a:r>
          </a:p>
          <a:p>
            <a:endParaRPr lang="en-US" dirty="0" smtClean="0"/>
          </a:p>
          <a:p>
            <a:r>
              <a:rPr lang="en-US" i="1" dirty="0" smtClean="0"/>
              <a:t>Y</a:t>
            </a:r>
            <a:r>
              <a:rPr lang="en-US" dirty="0" smtClean="0"/>
              <a:t> = 21</a:t>
            </a:r>
            <a:endParaRPr lang="en-US" dirty="0"/>
          </a:p>
        </p:txBody>
      </p:sp>
      <p:pic>
        <p:nvPicPr>
          <p:cNvPr id="11" name="Picture 10" descr="https://dr282zn36sxxg.cloudfront.net/datastreams/f-d%3A19a1bea24832cc8d8deeee2692d8022ebfe08182fa0ccd1ac0ce89c5%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90600"/>
            <a:ext cx="3048000" cy="3124200"/>
          </a:xfrm>
          <a:prstGeom prst="rect">
            <a:avLst/>
          </a:prstGeom>
          <a:noFill/>
          <a:ln>
            <a:noFill/>
          </a:ln>
        </p:spPr>
      </p:pic>
      <p:pic>
        <p:nvPicPr>
          <p:cNvPr id="12" name="Picture 11" descr="https://dr282zn36sxxg.cloudfront.net/datastreams/f-d%3A638fa6b0fb9d5d75630c806bb7bedd01c7f6d1180b92654c324425cd%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90600"/>
            <a:ext cx="2971800" cy="3429000"/>
          </a:xfrm>
          <a:prstGeom prst="rect">
            <a:avLst/>
          </a:prstGeom>
          <a:noFill/>
          <a:ln>
            <a:noFill/>
          </a:ln>
        </p:spPr>
      </p:pic>
      <p:sp>
        <p:nvSpPr>
          <p:cNvPr id="13" name="TextBox 12"/>
          <p:cNvSpPr txBox="1"/>
          <p:nvPr/>
        </p:nvSpPr>
        <p:spPr>
          <a:xfrm>
            <a:off x="5029200" y="4724400"/>
            <a:ext cx="1066800" cy="923330"/>
          </a:xfrm>
          <a:prstGeom prst="rect">
            <a:avLst/>
          </a:prstGeom>
          <a:noFill/>
        </p:spPr>
        <p:txBody>
          <a:bodyPr wrap="square" rtlCol="0">
            <a:spAutoFit/>
          </a:bodyPr>
          <a:lstStyle/>
          <a:p>
            <a:r>
              <a:rPr lang="en-US" i="1" dirty="0" smtClean="0"/>
              <a:t>X </a:t>
            </a:r>
            <a:r>
              <a:rPr lang="en-US" dirty="0" smtClean="0"/>
              <a:t>= 60</a:t>
            </a:r>
          </a:p>
          <a:p>
            <a:endParaRPr lang="en-US" dirty="0" smtClean="0"/>
          </a:p>
          <a:p>
            <a:r>
              <a:rPr lang="en-US" i="1" dirty="0" smtClean="0"/>
              <a:t>Y</a:t>
            </a:r>
            <a:r>
              <a:rPr lang="en-US" dirty="0" smtClean="0"/>
              <a:t> = 49</a:t>
            </a:r>
            <a:endParaRPr lang="en-US" dirty="0"/>
          </a:p>
        </p:txBody>
      </p:sp>
    </p:spTree>
    <p:extLst>
      <p:ext uri="{BB962C8B-B14F-4D97-AF65-F5344CB8AC3E}">
        <p14:creationId xmlns:p14="http://schemas.microsoft.com/office/powerpoint/2010/main" val="3618501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dr282zn36sxxg.cloudfront.net/datastreams/f-d%3A47bdf7156c9d77100d338b4576ce7f8cf6d40b1aeb55ac616b7c11c3%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676400"/>
            <a:ext cx="3429000" cy="2895600"/>
          </a:xfrm>
          <a:prstGeom prst="rect">
            <a:avLst/>
          </a:prstGeom>
          <a:noFill/>
          <a:ln>
            <a:noFill/>
          </a:ln>
        </p:spPr>
      </p:pic>
      <p:sp>
        <p:nvSpPr>
          <p:cNvPr id="3" name="TextBox 2"/>
          <p:cNvSpPr txBox="1"/>
          <p:nvPr/>
        </p:nvSpPr>
        <p:spPr>
          <a:xfrm>
            <a:off x="1295400" y="1600200"/>
            <a:ext cx="457200" cy="369332"/>
          </a:xfrm>
          <a:prstGeom prst="rect">
            <a:avLst/>
          </a:prstGeom>
          <a:noFill/>
        </p:spPr>
        <p:txBody>
          <a:bodyPr wrap="square" rtlCol="0">
            <a:spAutoFit/>
          </a:bodyPr>
          <a:lstStyle/>
          <a:p>
            <a:r>
              <a:rPr lang="en-US" dirty="0" smtClean="0"/>
              <a:t>6. </a:t>
            </a:r>
            <a:endParaRPr lang="en-US" dirty="0"/>
          </a:p>
        </p:txBody>
      </p:sp>
      <p:sp>
        <p:nvSpPr>
          <p:cNvPr id="4" name="TextBox 3"/>
          <p:cNvSpPr txBox="1"/>
          <p:nvPr/>
        </p:nvSpPr>
        <p:spPr>
          <a:xfrm>
            <a:off x="2133600" y="4953000"/>
            <a:ext cx="1066800" cy="923330"/>
          </a:xfrm>
          <a:prstGeom prst="rect">
            <a:avLst/>
          </a:prstGeom>
          <a:noFill/>
        </p:spPr>
        <p:txBody>
          <a:bodyPr wrap="square" rtlCol="0">
            <a:spAutoFit/>
          </a:bodyPr>
          <a:lstStyle/>
          <a:p>
            <a:r>
              <a:rPr lang="en-US" i="1" dirty="0" smtClean="0"/>
              <a:t>X </a:t>
            </a:r>
            <a:r>
              <a:rPr lang="en-US" dirty="0" smtClean="0"/>
              <a:t>=</a:t>
            </a:r>
          </a:p>
          <a:p>
            <a:endParaRPr lang="en-US" dirty="0" smtClean="0"/>
          </a:p>
          <a:p>
            <a:r>
              <a:rPr lang="en-US" i="1" dirty="0" smtClean="0"/>
              <a:t>Y</a:t>
            </a:r>
            <a:r>
              <a:rPr lang="en-US" dirty="0" smtClean="0"/>
              <a:t> =</a:t>
            </a:r>
            <a:endParaRPr lang="en-US" dirty="0"/>
          </a:p>
        </p:txBody>
      </p:sp>
      <p:sp>
        <p:nvSpPr>
          <p:cNvPr id="5" name="Rectangle 4"/>
          <p:cNvSpPr/>
          <p:nvPr/>
        </p:nvSpPr>
        <p:spPr>
          <a:xfrm>
            <a:off x="1439229" y="609600"/>
            <a:ext cx="557688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Challenge!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680158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dr282zn36sxxg.cloudfront.net/datastreams/f-d%3A47bdf7156c9d77100d338b4576ce7f8cf6d40b1aeb55ac616b7c11c3%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676400"/>
            <a:ext cx="3429000" cy="2895600"/>
          </a:xfrm>
          <a:prstGeom prst="rect">
            <a:avLst/>
          </a:prstGeom>
          <a:noFill/>
          <a:ln>
            <a:noFill/>
          </a:ln>
        </p:spPr>
      </p:pic>
      <p:sp>
        <p:nvSpPr>
          <p:cNvPr id="3" name="TextBox 2"/>
          <p:cNvSpPr txBox="1"/>
          <p:nvPr/>
        </p:nvSpPr>
        <p:spPr>
          <a:xfrm>
            <a:off x="1295400" y="1600200"/>
            <a:ext cx="457200" cy="369332"/>
          </a:xfrm>
          <a:prstGeom prst="rect">
            <a:avLst/>
          </a:prstGeom>
          <a:noFill/>
        </p:spPr>
        <p:txBody>
          <a:bodyPr wrap="square" rtlCol="0">
            <a:spAutoFit/>
          </a:bodyPr>
          <a:lstStyle/>
          <a:p>
            <a:r>
              <a:rPr lang="en-US" dirty="0" smtClean="0"/>
              <a:t>6. </a:t>
            </a:r>
            <a:endParaRPr lang="en-US" dirty="0"/>
          </a:p>
        </p:txBody>
      </p:sp>
      <p:sp>
        <p:nvSpPr>
          <p:cNvPr id="4" name="TextBox 3"/>
          <p:cNvSpPr txBox="1"/>
          <p:nvPr/>
        </p:nvSpPr>
        <p:spPr>
          <a:xfrm>
            <a:off x="2133600" y="4953000"/>
            <a:ext cx="1066800" cy="923330"/>
          </a:xfrm>
          <a:prstGeom prst="rect">
            <a:avLst/>
          </a:prstGeom>
          <a:noFill/>
        </p:spPr>
        <p:txBody>
          <a:bodyPr wrap="square" rtlCol="0">
            <a:spAutoFit/>
          </a:bodyPr>
          <a:lstStyle/>
          <a:p>
            <a:r>
              <a:rPr lang="en-US" i="1" dirty="0" smtClean="0"/>
              <a:t>X </a:t>
            </a:r>
            <a:r>
              <a:rPr lang="en-US" dirty="0" smtClean="0"/>
              <a:t>= 30</a:t>
            </a:r>
          </a:p>
          <a:p>
            <a:endParaRPr lang="en-US" dirty="0" smtClean="0"/>
          </a:p>
          <a:p>
            <a:r>
              <a:rPr lang="en-US" i="1" dirty="0" smtClean="0"/>
              <a:t>Y</a:t>
            </a:r>
            <a:r>
              <a:rPr lang="en-US" dirty="0" smtClean="0"/>
              <a:t> = 60</a:t>
            </a:r>
            <a:endParaRPr lang="en-US" dirty="0"/>
          </a:p>
        </p:txBody>
      </p:sp>
      <p:sp>
        <p:nvSpPr>
          <p:cNvPr id="5" name="Rectangle 4"/>
          <p:cNvSpPr/>
          <p:nvPr/>
        </p:nvSpPr>
        <p:spPr>
          <a:xfrm>
            <a:off x="1439229" y="609600"/>
            <a:ext cx="557688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Challenge!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006697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409599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Solve for X</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descr="https://dr282zn36sxxg.cloudfront.net/datastreams/f-d%3A607861dca46e4880e7a86fd7d4149eef46517a8050e2a7e41e07924d%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828800"/>
            <a:ext cx="3733800" cy="2743200"/>
          </a:xfrm>
          <a:prstGeom prst="rect">
            <a:avLst/>
          </a:prstGeom>
          <a:noFill/>
          <a:ln>
            <a:noFill/>
          </a:ln>
        </p:spPr>
      </p:pic>
      <p:pic>
        <p:nvPicPr>
          <p:cNvPr id="6" name="Picture 5" descr="https://dr282zn36sxxg.cloudfront.net/datastreams/f-d%3Aae2b989e1759b074a31534f1b7b6749fa066f4db19f0f14ec18afdb6%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752600"/>
            <a:ext cx="3124200" cy="2971800"/>
          </a:xfrm>
          <a:prstGeom prst="rect">
            <a:avLst/>
          </a:prstGeom>
          <a:noFill/>
          <a:ln>
            <a:noFill/>
          </a:ln>
        </p:spPr>
      </p:pic>
      <p:sp>
        <p:nvSpPr>
          <p:cNvPr id="7" name="TextBox 6"/>
          <p:cNvSpPr txBox="1"/>
          <p:nvPr/>
        </p:nvSpPr>
        <p:spPr>
          <a:xfrm>
            <a:off x="685800" y="1828800"/>
            <a:ext cx="533400" cy="369332"/>
          </a:xfrm>
          <a:prstGeom prst="rect">
            <a:avLst/>
          </a:prstGeom>
          <a:noFill/>
        </p:spPr>
        <p:txBody>
          <a:bodyPr wrap="square" rtlCol="0">
            <a:spAutoFit/>
          </a:bodyPr>
          <a:lstStyle/>
          <a:p>
            <a:r>
              <a:rPr lang="en-US" dirty="0" smtClean="0"/>
              <a:t>7.</a:t>
            </a:r>
            <a:endParaRPr lang="en-US" dirty="0"/>
          </a:p>
        </p:txBody>
      </p:sp>
      <p:sp>
        <p:nvSpPr>
          <p:cNvPr id="8" name="TextBox 7"/>
          <p:cNvSpPr txBox="1"/>
          <p:nvPr/>
        </p:nvSpPr>
        <p:spPr>
          <a:xfrm>
            <a:off x="4953000" y="1905000"/>
            <a:ext cx="533400" cy="369332"/>
          </a:xfrm>
          <a:prstGeom prst="rect">
            <a:avLst/>
          </a:prstGeom>
          <a:noFill/>
        </p:spPr>
        <p:txBody>
          <a:bodyPr wrap="square" rtlCol="0">
            <a:spAutoFit/>
          </a:bodyPr>
          <a:lstStyle/>
          <a:p>
            <a:r>
              <a:rPr lang="en-US" dirty="0"/>
              <a:t>8</a:t>
            </a:r>
            <a:r>
              <a:rPr lang="en-US" dirty="0" smtClean="0"/>
              <a:t>.</a:t>
            </a:r>
            <a:endParaRPr lang="en-US" dirty="0"/>
          </a:p>
        </p:txBody>
      </p:sp>
      <p:sp>
        <p:nvSpPr>
          <p:cNvPr id="10" name="TextBox 9"/>
          <p:cNvSpPr txBox="1"/>
          <p:nvPr/>
        </p:nvSpPr>
        <p:spPr>
          <a:xfrm>
            <a:off x="5334000" y="5181600"/>
            <a:ext cx="1143000" cy="369332"/>
          </a:xfrm>
          <a:prstGeom prst="rect">
            <a:avLst/>
          </a:prstGeom>
          <a:noFill/>
        </p:spPr>
        <p:txBody>
          <a:bodyPr wrap="square" rtlCol="0">
            <a:spAutoFit/>
          </a:bodyPr>
          <a:lstStyle/>
          <a:p>
            <a:r>
              <a:rPr lang="en-US" i="1" dirty="0" smtClean="0"/>
              <a:t> X </a:t>
            </a:r>
            <a:r>
              <a:rPr lang="en-US" dirty="0" smtClean="0"/>
              <a:t>=</a:t>
            </a:r>
            <a:endParaRPr lang="en-US" dirty="0"/>
          </a:p>
        </p:txBody>
      </p:sp>
      <p:sp>
        <p:nvSpPr>
          <p:cNvPr id="11" name="TextBox 10"/>
          <p:cNvSpPr txBox="1"/>
          <p:nvPr/>
        </p:nvSpPr>
        <p:spPr>
          <a:xfrm>
            <a:off x="1524000" y="5181600"/>
            <a:ext cx="1143000" cy="369332"/>
          </a:xfrm>
          <a:prstGeom prst="rect">
            <a:avLst/>
          </a:prstGeom>
          <a:noFill/>
        </p:spPr>
        <p:txBody>
          <a:bodyPr wrap="square" rtlCol="0">
            <a:spAutoFit/>
          </a:bodyPr>
          <a:lstStyle/>
          <a:p>
            <a:r>
              <a:rPr lang="en-US" i="1" dirty="0" smtClean="0"/>
              <a:t> X </a:t>
            </a:r>
            <a:r>
              <a:rPr lang="en-US" dirty="0" smtClean="0"/>
              <a:t>=</a:t>
            </a:r>
            <a:endParaRPr lang="en-US" dirty="0"/>
          </a:p>
        </p:txBody>
      </p:sp>
    </p:spTree>
    <p:extLst>
      <p:ext uri="{BB962C8B-B14F-4D97-AF65-F5344CB8AC3E}">
        <p14:creationId xmlns:p14="http://schemas.microsoft.com/office/powerpoint/2010/main" val="25962220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409599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Solve for X</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descr="https://dr282zn36sxxg.cloudfront.net/datastreams/f-d%3A607861dca46e4880e7a86fd7d4149eef46517a8050e2a7e41e07924d%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828800"/>
            <a:ext cx="3733800" cy="2743200"/>
          </a:xfrm>
          <a:prstGeom prst="rect">
            <a:avLst/>
          </a:prstGeom>
          <a:noFill/>
          <a:ln>
            <a:noFill/>
          </a:ln>
        </p:spPr>
      </p:pic>
      <p:pic>
        <p:nvPicPr>
          <p:cNvPr id="6" name="Picture 5" descr="https://dr282zn36sxxg.cloudfront.net/datastreams/f-d%3Aae2b989e1759b074a31534f1b7b6749fa066f4db19f0f14ec18afdb6%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752600"/>
            <a:ext cx="3124200" cy="2971800"/>
          </a:xfrm>
          <a:prstGeom prst="rect">
            <a:avLst/>
          </a:prstGeom>
          <a:noFill/>
          <a:ln>
            <a:noFill/>
          </a:ln>
        </p:spPr>
      </p:pic>
      <p:sp>
        <p:nvSpPr>
          <p:cNvPr id="7" name="TextBox 6"/>
          <p:cNvSpPr txBox="1"/>
          <p:nvPr/>
        </p:nvSpPr>
        <p:spPr>
          <a:xfrm>
            <a:off x="685800" y="1828800"/>
            <a:ext cx="533400" cy="369332"/>
          </a:xfrm>
          <a:prstGeom prst="rect">
            <a:avLst/>
          </a:prstGeom>
          <a:noFill/>
        </p:spPr>
        <p:txBody>
          <a:bodyPr wrap="square" rtlCol="0">
            <a:spAutoFit/>
          </a:bodyPr>
          <a:lstStyle/>
          <a:p>
            <a:r>
              <a:rPr lang="en-US" dirty="0" smtClean="0"/>
              <a:t>7.</a:t>
            </a:r>
            <a:endParaRPr lang="en-US" dirty="0"/>
          </a:p>
        </p:txBody>
      </p:sp>
      <p:sp>
        <p:nvSpPr>
          <p:cNvPr id="8" name="TextBox 7"/>
          <p:cNvSpPr txBox="1"/>
          <p:nvPr/>
        </p:nvSpPr>
        <p:spPr>
          <a:xfrm>
            <a:off x="4953000" y="1905000"/>
            <a:ext cx="533400" cy="369332"/>
          </a:xfrm>
          <a:prstGeom prst="rect">
            <a:avLst/>
          </a:prstGeom>
          <a:noFill/>
        </p:spPr>
        <p:txBody>
          <a:bodyPr wrap="square" rtlCol="0">
            <a:spAutoFit/>
          </a:bodyPr>
          <a:lstStyle/>
          <a:p>
            <a:r>
              <a:rPr lang="en-US" dirty="0"/>
              <a:t>8</a:t>
            </a:r>
            <a:r>
              <a:rPr lang="en-US" dirty="0" smtClean="0"/>
              <a:t>.</a:t>
            </a:r>
            <a:endParaRPr lang="en-US" dirty="0"/>
          </a:p>
        </p:txBody>
      </p:sp>
      <p:sp>
        <p:nvSpPr>
          <p:cNvPr id="10" name="TextBox 9"/>
          <p:cNvSpPr txBox="1"/>
          <p:nvPr/>
        </p:nvSpPr>
        <p:spPr>
          <a:xfrm>
            <a:off x="5334000" y="5181600"/>
            <a:ext cx="1143000" cy="369332"/>
          </a:xfrm>
          <a:prstGeom prst="rect">
            <a:avLst/>
          </a:prstGeom>
          <a:noFill/>
        </p:spPr>
        <p:txBody>
          <a:bodyPr wrap="square" rtlCol="0">
            <a:spAutoFit/>
          </a:bodyPr>
          <a:lstStyle/>
          <a:p>
            <a:r>
              <a:rPr lang="en-US" i="1" dirty="0" smtClean="0"/>
              <a:t> X </a:t>
            </a:r>
            <a:r>
              <a:rPr lang="en-US" dirty="0" smtClean="0"/>
              <a:t>= 42</a:t>
            </a:r>
            <a:endParaRPr lang="en-US" dirty="0"/>
          </a:p>
        </p:txBody>
      </p:sp>
      <p:sp>
        <p:nvSpPr>
          <p:cNvPr id="11" name="TextBox 10"/>
          <p:cNvSpPr txBox="1"/>
          <p:nvPr/>
        </p:nvSpPr>
        <p:spPr>
          <a:xfrm>
            <a:off x="1524000" y="5181600"/>
            <a:ext cx="1143000" cy="369332"/>
          </a:xfrm>
          <a:prstGeom prst="rect">
            <a:avLst/>
          </a:prstGeom>
          <a:noFill/>
        </p:spPr>
        <p:txBody>
          <a:bodyPr wrap="square" rtlCol="0">
            <a:spAutoFit/>
          </a:bodyPr>
          <a:lstStyle/>
          <a:p>
            <a:r>
              <a:rPr lang="en-US" i="1" dirty="0" smtClean="0"/>
              <a:t> X </a:t>
            </a:r>
            <a:r>
              <a:rPr lang="en-US" dirty="0" smtClean="0"/>
              <a:t>= 37</a:t>
            </a:r>
            <a:endParaRPr lang="en-US" dirty="0"/>
          </a:p>
        </p:txBody>
      </p:sp>
    </p:spTree>
    <p:extLst>
      <p:ext uri="{BB962C8B-B14F-4D97-AF65-F5344CB8AC3E}">
        <p14:creationId xmlns:p14="http://schemas.microsoft.com/office/powerpoint/2010/main" val="28613898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409599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Solve for X</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685800" y="1828800"/>
            <a:ext cx="533400" cy="369332"/>
          </a:xfrm>
          <a:prstGeom prst="rect">
            <a:avLst/>
          </a:prstGeom>
          <a:noFill/>
        </p:spPr>
        <p:txBody>
          <a:bodyPr wrap="square" rtlCol="0">
            <a:spAutoFit/>
          </a:bodyPr>
          <a:lstStyle/>
          <a:p>
            <a:r>
              <a:rPr lang="en-US" dirty="0"/>
              <a:t>9</a:t>
            </a:r>
            <a:r>
              <a:rPr lang="en-US" dirty="0" smtClean="0"/>
              <a:t>.</a:t>
            </a:r>
            <a:endParaRPr lang="en-US" dirty="0"/>
          </a:p>
        </p:txBody>
      </p:sp>
      <p:sp>
        <p:nvSpPr>
          <p:cNvPr id="8" name="TextBox 7"/>
          <p:cNvSpPr txBox="1"/>
          <p:nvPr/>
        </p:nvSpPr>
        <p:spPr>
          <a:xfrm>
            <a:off x="4724400" y="1905000"/>
            <a:ext cx="533400" cy="369332"/>
          </a:xfrm>
          <a:prstGeom prst="rect">
            <a:avLst/>
          </a:prstGeom>
          <a:noFill/>
        </p:spPr>
        <p:txBody>
          <a:bodyPr wrap="square" rtlCol="0">
            <a:spAutoFit/>
          </a:bodyPr>
          <a:lstStyle/>
          <a:p>
            <a:r>
              <a:rPr lang="en-US" dirty="0" smtClean="0"/>
              <a:t>10.</a:t>
            </a:r>
            <a:endParaRPr lang="en-US" dirty="0"/>
          </a:p>
        </p:txBody>
      </p:sp>
      <p:sp>
        <p:nvSpPr>
          <p:cNvPr id="10" name="TextBox 9"/>
          <p:cNvSpPr txBox="1"/>
          <p:nvPr/>
        </p:nvSpPr>
        <p:spPr>
          <a:xfrm>
            <a:off x="5334000" y="5181600"/>
            <a:ext cx="1143000" cy="369332"/>
          </a:xfrm>
          <a:prstGeom prst="rect">
            <a:avLst/>
          </a:prstGeom>
          <a:noFill/>
        </p:spPr>
        <p:txBody>
          <a:bodyPr wrap="square" rtlCol="0">
            <a:spAutoFit/>
          </a:bodyPr>
          <a:lstStyle/>
          <a:p>
            <a:r>
              <a:rPr lang="en-US" dirty="0" smtClean="0"/>
              <a:t>10.</a:t>
            </a:r>
            <a:r>
              <a:rPr lang="en-US" i="1" dirty="0" smtClean="0"/>
              <a:t>  X </a:t>
            </a:r>
            <a:r>
              <a:rPr lang="en-US" dirty="0" smtClean="0"/>
              <a:t>=</a:t>
            </a:r>
            <a:endParaRPr lang="en-US" dirty="0"/>
          </a:p>
        </p:txBody>
      </p:sp>
      <p:sp>
        <p:nvSpPr>
          <p:cNvPr id="11" name="TextBox 10"/>
          <p:cNvSpPr txBox="1"/>
          <p:nvPr/>
        </p:nvSpPr>
        <p:spPr>
          <a:xfrm>
            <a:off x="1524000" y="5181600"/>
            <a:ext cx="1143000" cy="369332"/>
          </a:xfrm>
          <a:prstGeom prst="rect">
            <a:avLst/>
          </a:prstGeom>
          <a:noFill/>
        </p:spPr>
        <p:txBody>
          <a:bodyPr wrap="square" rtlCol="0">
            <a:spAutoFit/>
          </a:bodyPr>
          <a:lstStyle/>
          <a:p>
            <a:r>
              <a:rPr lang="en-US" dirty="0" smtClean="0"/>
              <a:t>9</a:t>
            </a:r>
            <a:r>
              <a:rPr lang="en-US" i="1" dirty="0" smtClean="0"/>
              <a:t>.  X </a:t>
            </a:r>
            <a:r>
              <a:rPr lang="en-US" dirty="0" smtClean="0"/>
              <a:t>=</a:t>
            </a:r>
            <a:endParaRPr lang="en-US" dirty="0"/>
          </a:p>
        </p:txBody>
      </p:sp>
      <p:pic>
        <p:nvPicPr>
          <p:cNvPr id="9" name="Picture 8" descr="https://dr282zn36sxxg.cloudfront.net/datastreams/f-d%3A9721891b7abfb8b8fd91b688ee12a3f3353c1666e6abc63d556478e4%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828800"/>
            <a:ext cx="3581400" cy="2743200"/>
          </a:xfrm>
          <a:prstGeom prst="rect">
            <a:avLst/>
          </a:prstGeom>
          <a:noFill/>
          <a:ln>
            <a:noFill/>
          </a:ln>
        </p:spPr>
      </p:pic>
      <p:pic>
        <p:nvPicPr>
          <p:cNvPr id="12" name="Picture 11" descr="https://dr282zn36sxxg.cloudfront.net/datastreams/f-d%3Ac5858e28e3a582cb5f2742a8de0a4e3537e99dd50d542dddad82ae7f%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905000"/>
            <a:ext cx="3276600" cy="3048000"/>
          </a:xfrm>
          <a:prstGeom prst="rect">
            <a:avLst/>
          </a:prstGeom>
          <a:noFill/>
          <a:ln>
            <a:noFill/>
          </a:ln>
        </p:spPr>
      </p:pic>
    </p:spTree>
    <p:extLst>
      <p:ext uri="{BB962C8B-B14F-4D97-AF65-F5344CB8AC3E}">
        <p14:creationId xmlns:p14="http://schemas.microsoft.com/office/powerpoint/2010/main" val="2246212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 </a:t>
            </a:r>
            <a:r>
              <a:rPr lang="en-US" dirty="0" err="1" smtClean="0"/>
              <a:t>Hiele</a:t>
            </a:r>
            <a:r>
              <a:rPr lang="en-US" dirty="0" smtClean="0"/>
              <a:t> Model</a:t>
            </a:r>
            <a:endParaRPr lang="en-US" dirty="0"/>
          </a:p>
        </p:txBody>
      </p:sp>
      <p:sp>
        <p:nvSpPr>
          <p:cNvPr id="3" name="Content Placeholder 2"/>
          <p:cNvSpPr>
            <a:spLocks noGrp="1"/>
          </p:cNvSpPr>
          <p:nvPr>
            <p:ph sz="quarter" idx="1"/>
          </p:nvPr>
        </p:nvSpPr>
        <p:spPr/>
        <p:txBody>
          <a:bodyPr/>
          <a:lstStyle/>
          <a:p>
            <a:pPr marL="0" indent="0">
              <a:buNone/>
            </a:pPr>
            <a:r>
              <a:rPr lang="en-US" b="1" dirty="0"/>
              <a:t>Level 2: Descriptive/Analytic </a:t>
            </a:r>
            <a:endParaRPr lang="en-US" dirty="0"/>
          </a:p>
          <a:p>
            <a:r>
              <a:rPr lang="en-US" dirty="0"/>
              <a:t>Students at this level recognize/analyze figures by their properties or components. For example, students will describe figures </a:t>
            </a:r>
            <a:r>
              <a:rPr lang="en-US" dirty="0" smtClean="0"/>
              <a:t>below </a:t>
            </a:r>
            <a:r>
              <a:rPr lang="en-US" dirty="0"/>
              <a:t>as squares because they both have 4 sides, 4 right angles, opposite sides equal....and as many other properties as they know about squares. </a:t>
            </a:r>
          </a:p>
          <a:p>
            <a:endParaRPr lang="en-US" dirty="0"/>
          </a:p>
        </p:txBody>
      </p:sp>
      <p:sp>
        <p:nvSpPr>
          <p:cNvPr id="4" name="Rectangle 3"/>
          <p:cNvSpPr/>
          <p:nvPr/>
        </p:nvSpPr>
        <p:spPr>
          <a:xfrm>
            <a:off x="2057400" y="4800600"/>
            <a:ext cx="1371600" cy="1371600"/>
          </a:xfrm>
          <a:prstGeom prst="rect">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rot="2631074">
            <a:off x="4627273" y="4779673"/>
            <a:ext cx="1371600" cy="1371600"/>
          </a:xfrm>
          <a:prstGeom prst="rect">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1920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409599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Solve for X</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685800" y="1828800"/>
            <a:ext cx="533400" cy="369332"/>
          </a:xfrm>
          <a:prstGeom prst="rect">
            <a:avLst/>
          </a:prstGeom>
          <a:noFill/>
        </p:spPr>
        <p:txBody>
          <a:bodyPr wrap="square" rtlCol="0">
            <a:spAutoFit/>
          </a:bodyPr>
          <a:lstStyle/>
          <a:p>
            <a:r>
              <a:rPr lang="en-US" dirty="0"/>
              <a:t>9</a:t>
            </a:r>
            <a:r>
              <a:rPr lang="en-US" dirty="0" smtClean="0"/>
              <a:t>.</a:t>
            </a:r>
            <a:endParaRPr lang="en-US" dirty="0"/>
          </a:p>
        </p:txBody>
      </p:sp>
      <p:sp>
        <p:nvSpPr>
          <p:cNvPr id="8" name="TextBox 7"/>
          <p:cNvSpPr txBox="1"/>
          <p:nvPr/>
        </p:nvSpPr>
        <p:spPr>
          <a:xfrm>
            <a:off x="4724400" y="1905000"/>
            <a:ext cx="533400" cy="369332"/>
          </a:xfrm>
          <a:prstGeom prst="rect">
            <a:avLst/>
          </a:prstGeom>
          <a:noFill/>
        </p:spPr>
        <p:txBody>
          <a:bodyPr wrap="square" rtlCol="0">
            <a:spAutoFit/>
          </a:bodyPr>
          <a:lstStyle/>
          <a:p>
            <a:r>
              <a:rPr lang="en-US" dirty="0" smtClean="0"/>
              <a:t>10.</a:t>
            </a:r>
            <a:endParaRPr lang="en-US" dirty="0"/>
          </a:p>
        </p:txBody>
      </p:sp>
      <p:sp>
        <p:nvSpPr>
          <p:cNvPr id="10" name="TextBox 9"/>
          <p:cNvSpPr txBox="1"/>
          <p:nvPr/>
        </p:nvSpPr>
        <p:spPr>
          <a:xfrm>
            <a:off x="5334000" y="5181600"/>
            <a:ext cx="1524000" cy="369332"/>
          </a:xfrm>
          <a:prstGeom prst="rect">
            <a:avLst/>
          </a:prstGeom>
          <a:noFill/>
        </p:spPr>
        <p:txBody>
          <a:bodyPr wrap="square" rtlCol="0">
            <a:spAutoFit/>
          </a:bodyPr>
          <a:lstStyle/>
          <a:p>
            <a:r>
              <a:rPr lang="en-US" dirty="0" smtClean="0"/>
              <a:t>10.</a:t>
            </a:r>
            <a:r>
              <a:rPr lang="en-US" i="1" dirty="0" smtClean="0"/>
              <a:t>  </a:t>
            </a:r>
            <a:r>
              <a:rPr lang="en-US" i="1" dirty="0"/>
              <a:t>x</a:t>
            </a:r>
            <a:r>
              <a:rPr lang="en-US" i="1" dirty="0" smtClean="0"/>
              <a:t> </a:t>
            </a:r>
            <a:r>
              <a:rPr lang="en-US" dirty="0" smtClean="0"/>
              <a:t>= 10</a:t>
            </a:r>
            <a:endParaRPr lang="en-US" dirty="0"/>
          </a:p>
        </p:txBody>
      </p:sp>
      <p:sp>
        <p:nvSpPr>
          <p:cNvPr id="11" name="TextBox 10"/>
          <p:cNvSpPr txBox="1"/>
          <p:nvPr/>
        </p:nvSpPr>
        <p:spPr>
          <a:xfrm>
            <a:off x="1524000" y="5181600"/>
            <a:ext cx="1143000" cy="369332"/>
          </a:xfrm>
          <a:prstGeom prst="rect">
            <a:avLst/>
          </a:prstGeom>
          <a:noFill/>
        </p:spPr>
        <p:txBody>
          <a:bodyPr wrap="square" rtlCol="0">
            <a:spAutoFit/>
          </a:bodyPr>
          <a:lstStyle/>
          <a:p>
            <a:r>
              <a:rPr lang="en-US" dirty="0" smtClean="0"/>
              <a:t>9</a:t>
            </a:r>
            <a:r>
              <a:rPr lang="en-US" i="1" dirty="0" smtClean="0"/>
              <a:t>.  </a:t>
            </a:r>
            <a:r>
              <a:rPr lang="en-US" i="1" dirty="0"/>
              <a:t>x</a:t>
            </a:r>
            <a:r>
              <a:rPr lang="en-US" i="1" dirty="0" smtClean="0"/>
              <a:t> </a:t>
            </a:r>
            <a:r>
              <a:rPr lang="en-US" dirty="0" smtClean="0"/>
              <a:t>= 6</a:t>
            </a:r>
            <a:endParaRPr lang="en-US" dirty="0"/>
          </a:p>
        </p:txBody>
      </p:sp>
      <p:pic>
        <p:nvPicPr>
          <p:cNvPr id="9" name="Picture 8" descr="https://dr282zn36sxxg.cloudfront.net/datastreams/f-d%3A9721891b7abfb8b8fd91b688ee12a3f3353c1666e6abc63d556478e4%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828800"/>
            <a:ext cx="3581400" cy="2743200"/>
          </a:xfrm>
          <a:prstGeom prst="rect">
            <a:avLst/>
          </a:prstGeom>
          <a:noFill/>
          <a:ln>
            <a:noFill/>
          </a:ln>
        </p:spPr>
      </p:pic>
      <p:pic>
        <p:nvPicPr>
          <p:cNvPr id="12" name="Picture 11" descr="https://dr282zn36sxxg.cloudfront.net/datastreams/f-d%3Ac5858e28e3a582cb5f2742a8de0a4e3537e99dd50d542dddad82ae7f%2BIMAGE%2BIMAG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905000"/>
            <a:ext cx="3276600" cy="3048000"/>
          </a:xfrm>
          <a:prstGeom prst="rect">
            <a:avLst/>
          </a:prstGeom>
          <a:noFill/>
          <a:ln>
            <a:noFill/>
          </a:ln>
        </p:spPr>
      </p:pic>
    </p:spTree>
    <p:extLst>
      <p:ext uri="{BB962C8B-B14F-4D97-AF65-F5344CB8AC3E}">
        <p14:creationId xmlns:p14="http://schemas.microsoft.com/office/powerpoint/2010/main" val="405941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00200"/>
            <a:ext cx="8077200" cy="3046988"/>
          </a:xfrm>
          <a:prstGeom prst="rect">
            <a:avLst/>
          </a:prstGeom>
          <a:noFill/>
        </p:spPr>
        <p:txBody>
          <a:bodyPr wrap="square" rtlCol="0">
            <a:spAutoFit/>
          </a:bodyPr>
          <a:lstStyle/>
          <a:p>
            <a:r>
              <a:rPr lang="en-US" sz="2400" dirty="0"/>
              <a:t>1. True or False: An inscribed angle is an angle with its vertex on the circle and whose sides are chords. </a:t>
            </a:r>
          </a:p>
          <a:p>
            <a:r>
              <a:rPr lang="en-US" sz="2400" dirty="0"/>
              <a:t> </a:t>
            </a:r>
          </a:p>
          <a:p>
            <a:r>
              <a:rPr lang="en-US" sz="2400" dirty="0"/>
              <a:t>2. True or False: The intercepted arc is the arc that is inside the inscribed angle and whose endpoints are on the angle</a:t>
            </a:r>
            <a:r>
              <a:rPr lang="en-US" sz="2400" dirty="0" smtClean="0"/>
              <a:t>.</a:t>
            </a:r>
          </a:p>
          <a:p>
            <a:endParaRPr lang="en-US" sz="2400" dirty="0" smtClean="0"/>
          </a:p>
          <a:p>
            <a:endParaRPr lang="en-US" sz="2400" dirty="0"/>
          </a:p>
        </p:txBody>
      </p:sp>
      <p:sp>
        <p:nvSpPr>
          <p:cNvPr id="5" name="Rectangle 4"/>
          <p:cNvSpPr/>
          <p:nvPr/>
        </p:nvSpPr>
        <p:spPr>
          <a:xfrm>
            <a:off x="1955465" y="304800"/>
            <a:ext cx="378240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Check up!</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64930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00200"/>
            <a:ext cx="8077200" cy="3046988"/>
          </a:xfrm>
          <a:prstGeom prst="rect">
            <a:avLst/>
          </a:prstGeom>
          <a:noFill/>
        </p:spPr>
        <p:txBody>
          <a:bodyPr wrap="square" rtlCol="0">
            <a:spAutoFit/>
          </a:bodyPr>
          <a:lstStyle/>
          <a:p>
            <a:r>
              <a:rPr lang="en-US" sz="2400" dirty="0"/>
              <a:t>1. True or False: An inscribed angle is an angle with its vertex on the circle and whose sides are chords. </a:t>
            </a:r>
            <a:r>
              <a:rPr lang="en-US" sz="2400" b="1" dirty="0" smtClean="0"/>
              <a:t>TRUE</a:t>
            </a:r>
            <a:endParaRPr lang="en-US" sz="2400" dirty="0"/>
          </a:p>
          <a:p>
            <a:r>
              <a:rPr lang="en-US" sz="2400" dirty="0"/>
              <a:t> </a:t>
            </a:r>
          </a:p>
          <a:p>
            <a:r>
              <a:rPr lang="en-US" sz="2400" dirty="0"/>
              <a:t>2. True or False: The intercepted arc is the arc that is inside the inscribed angle and whose endpoints are on the angle</a:t>
            </a:r>
            <a:r>
              <a:rPr lang="en-US" sz="2400" dirty="0" smtClean="0"/>
              <a:t>. </a:t>
            </a:r>
            <a:r>
              <a:rPr lang="en-US" sz="2400" b="1" dirty="0"/>
              <a:t>TRUE</a:t>
            </a:r>
            <a:endParaRPr lang="en-US" sz="2400" dirty="0" smtClean="0"/>
          </a:p>
          <a:p>
            <a:endParaRPr lang="en-US" sz="2400" dirty="0" smtClean="0"/>
          </a:p>
          <a:p>
            <a:endParaRPr lang="en-US" sz="2400" dirty="0"/>
          </a:p>
        </p:txBody>
      </p:sp>
      <p:sp>
        <p:nvSpPr>
          <p:cNvPr id="5" name="Rectangle 4"/>
          <p:cNvSpPr/>
          <p:nvPr/>
        </p:nvSpPr>
        <p:spPr>
          <a:xfrm>
            <a:off x="1955465" y="304800"/>
            <a:ext cx="378240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Check up!</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049542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077200" cy="1200328"/>
          </a:xfrm>
          <a:prstGeom prst="rect">
            <a:avLst/>
          </a:prstGeom>
          <a:noFill/>
        </p:spPr>
        <p:txBody>
          <a:bodyPr wrap="square" rtlCol="0">
            <a:spAutoFit/>
          </a:bodyPr>
          <a:lstStyle/>
          <a:p>
            <a:endParaRPr lang="en-US" sz="2400" dirty="0" smtClean="0"/>
          </a:p>
          <a:p>
            <a:r>
              <a:rPr lang="en-US" sz="2400" dirty="0" smtClean="0"/>
              <a:t>3</a:t>
            </a:r>
            <a:r>
              <a:rPr lang="en-US" sz="2400" dirty="0"/>
              <a:t>. In the given figure what is the measure of arc BC.</a:t>
            </a:r>
          </a:p>
          <a:p>
            <a:endParaRPr lang="en-US" sz="2400" dirty="0"/>
          </a:p>
        </p:txBody>
      </p:sp>
      <p:pic>
        <p:nvPicPr>
          <p:cNvPr id="3" name="Picture 2" descr="20121025023307234428-cache8029266312_067e16c61c"/>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5791200" cy="5410200"/>
          </a:xfrm>
          <a:prstGeom prst="rect">
            <a:avLst/>
          </a:prstGeom>
          <a:noFill/>
          <a:ln>
            <a:noFill/>
          </a:ln>
        </p:spPr>
      </p:pic>
      <p:sp>
        <p:nvSpPr>
          <p:cNvPr id="4" name="Text Box 2"/>
          <p:cNvSpPr txBox="1">
            <a:spLocks noChangeArrowheads="1"/>
          </p:cNvSpPr>
          <p:nvPr/>
        </p:nvSpPr>
        <p:spPr bwMode="auto">
          <a:xfrm>
            <a:off x="6324600" y="2438400"/>
            <a:ext cx="2362200" cy="294388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2800" dirty="0">
                <a:effectLst/>
                <a:latin typeface="Calibri"/>
                <a:ea typeface="Calibri"/>
                <a:cs typeface="Times New Roman"/>
              </a:rPr>
              <a:t>A) 24 degrees</a:t>
            </a:r>
          </a:p>
          <a:p>
            <a:pPr marL="0" marR="0">
              <a:lnSpc>
                <a:spcPct val="115000"/>
              </a:lnSpc>
              <a:spcBef>
                <a:spcPts val="0"/>
              </a:spcBef>
              <a:spcAft>
                <a:spcPts val="1000"/>
              </a:spcAft>
            </a:pPr>
            <a:r>
              <a:rPr lang="en-US" sz="2800" dirty="0">
                <a:effectLst/>
                <a:latin typeface="Calibri"/>
                <a:ea typeface="Calibri"/>
                <a:cs typeface="Times New Roman"/>
              </a:rPr>
              <a:t>B) 48 degrees</a:t>
            </a:r>
          </a:p>
          <a:p>
            <a:pPr marL="0" marR="0">
              <a:lnSpc>
                <a:spcPct val="115000"/>
              </a:lnSpc>
              <a:spcBef>
                <a:spcPts val="0"/>
              </a:spcBef>
              <a:spcAft>
                <a:spcPts val="1000"/>
              </a:spcAft>
            </a:pPr>
            <a:r>
              <a:rPr lang="en-US" sz="2800" dirty="0">
                <a:effectLst/>
                <a:latin typeface="Calibri"/>
                <a:ea typeface="Calibri"/>
                <a:cs typeface="Times New Roman"/>
              </a:rPr>
              <a:t>C) 90 degrees</a:t>
            </a:r>
          </a:p>
          <a:p>
            <a:pPr marL="0" marR="0">
              <a:lnSpc>
                <a:spcPct val="115000"/>
              </a:lnSpc>
              <a:spcBef>
                <a:spcPts val="0"/>
              </a:spcBef>
              <a:spcAft>
                <a:spcPts val="1000"/>
              </a:spcAft>
            </a:pPr>
            <a:r>
              <a:rPr lang="en-US" sz="2800" dirty="0">
                <a:effectLst/>
                <a:latin typeface="Calibri"/>
                <a:ea typeface="Calibri"/>
                <a:cs typeface="Times New Roman"/>
              </a:rPr>
              <a:t>D) none of the above</a:t>
            </a:r>
          </a:p>
        </p:txBody>
      </p:sp>
    </p:spTree>
    <p:extLst>
      <p:ext uri="{BB962C8B-B14F-4D97-AF65-F5344CB8AC3E}">
        <p14:creationId xmlns:p14="http://schemas.microsoft.com/office/powerpoint/2010/main" val="22281052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077200" cy="1200328"/>
          </a:xfrm>
          <a:prstGeom prst="rect">
            <a:avLst/>
          </a:prstGeom>
          <a:noFill/>
        </p:spPr>
        <p:txBody>
          <a:bodyPr wrap="square" rtlCol="0">
            <a:spAutoFit/>
          </a:bodyPr>
          <a:lstStyle/>
          <a:p>
            <a:endParaRPr lang="en-US" sz="2400" dirty="0" smtClean="0"/>
          </a:p>
          <a:p>
            <a:r>
              <a:rPr lang="en-US" sz="2400" dirty="0" smtClean="0"/>
              <a:t>3</a:t>
            </a:r>
            <a:r>
              <a:rPr lang="en-US" sz="2400" dirty="0"/>
              <a:t>. In the given figure what is the measure of arc BC.</a:t>
            </a:r>
          </a:p>
          <a:p>
            <a:endParaRPr lang="en-US" sz="2400" dirty="0"/>
          </a:p>
        </p:txBody>
      </p:sp>
      <p:pic>
        <p:nvPicPr>
          <p:cNvPr id="3" name="Picture 2" descr="20121025023307234428-cache8029266312_067e16c61c"/>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5791200" cy="5410200"/>
          </a:xfrm>
          <a:prstGeom prst="rect">
            <a:avLst/>
          </a:prstGeom>
          <a:noFill/>
          <a:ln>
            <a:noFill/>
          </a:ln>
        </p:spPr>
      </p:pic>
      <p:sp>
        <p:nvSpPr>
          <p:cNvPr id="4" name="Text Box 2"/>
          <p:cNvSpPr txBox="1">
            <a:spLocks noChangeArrowheads="1"/>
          </p:cNvSpPr>
          <p:nvPr/>
        </p:nvSpPr>
        <p:spPr bwMode="auto">
          <a:xfrm>
            <a:off x="6324600" y="2438400"/>
            <a:ext cx="2362200" cy="12008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2800" dirty="0" smtClean="0">
                <a:effectLst/>
                <a:latin typeface="Calibri"/>
                <a:ea typeface="Calibri"/>
                <a:cs typeface="Times New Roman"/>
              </a:rPr>
              <a:t>Answer:</a:t>
            </a:r>
            <a:endParaRPr lang="en-US" sz="2800" dirty="0">
              <a:effectLst/>
              <a:latin typeface="Calibri"/>
              <a:ea typeface="Calibri"/>
              <a:cs typeface="Times New Roman"/>
            </a:endParaRPr>
          </a:p>
          <a:p>
            <a:pPr marL="0" marR="0">
              <a:lnSpc>
                <a:spcPct val="115000"/>
              </a:lnSpc>
              <a:spcBef>
                <a:spcPts val="0"/>
              </a:spcBef>
              <a:spcAft>
                <a:spcPts val="1000"/>
              </a:spcAft>
            </a:pPr>
            <a:r>
              <a:rPr lang="en-US" sz="2800" dirty="0">
                <a:effectLst/>
                <a:latin typeface="Calibri"/>
                <a:ea typeface="Calibri"/>
                <a:cs typeface="Times New Roman"/>
              </a:rPr>
              <a:t>B) 48 </a:t>
            </a:r>
            <a:r>
              <a:rPr lang="en-US" sz="2800" dirty="0" smtClean="0">
                <a:effectLst/>
                <a:latin typeface="Calibri"/>
                <a:ea typeface="Calibri"/>
                <a:cs typeface="Times New Roman"/>
              </a:rPr>
              <a:t>degrees</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14240915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001000" cy="3385542"/>
          </a:xfrm>
          <a:prstGeom prst="rect">
            <a:avLst/>
          </a:prstGeom>
          <a:noFill/>
        </p:spPr>
        <p:txBody>
          <a:bodyPr wrap="square" rtlCol="0">
            <a:spAutoFit/>
          </a:bodyPr>
          <a:lstStyle/>
          <a:p>
            <a:r>
              <a:rPr lang="en-US" sz="2800" dirty="0"/>
              <a:t>4. Anytime a right angle is inscribed in a circle, the endpoints of the angle are the endpoints of a diameter and the diameter is the hypotenuse</a:t>
            </a:r>
            <a:r>
              <a:rPr lang="en-US" sz="2800" dirty="0" smtClean="0"/>
              <a:t>.</a:t>
            </a:r>
          </a:p>
          <a:p>
            <a:endParaRPr lang="en-US" sz="2800" dirty="0"/>
          </a:p>
          <a:p>
            <a:r>
              <a:rPr lang="en-US" sz="2800" dirty="0"/>
              <a:t>5. Given that line segment BD is a diameter of the circle, what must be true about arc CD? </a:t>
            </a:r>
            <a:endParaRPr lang="en-US" sz="2800" dirty="0" smtClean="0"/>
          </a:p>
          <a:p>
            <a:r>
              <a:rPr lang="en-US" sz="2800" dirty="0" smtClean="0"/>
              <a:t> </a:t>
            </a:r>
            <a:endParaRPr lang="en-US" sz="2800" dirty="0"/>
          </a:p>
          <a:p>
            <a:endParaRPr lang="en-US" dirty="0"/>
          </a:p>
        </p:txBody>
      </p:sp>
      <p:pic>
        <p:nvPicPr>
          <p:cNvPr id="3" name="Picture 2" descr="20130706192825899628-cache7889320620_3ff637c682_o"/>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3429000" cy="3124200"/>
          </a:xfrm>
          <a:prstGeom prst="rect">
            <a:avLst/>
          </a:prstGeom>
          <a:noFill/>
          <a:ln>
            <a:noFill/>
          </a:ln>
        </p:spPr>
      </p:pic>
      <p:sp>
        <p:nvSpPr>
          <p:cNvPr id="4" name="Text Box 2"/>
          <p:cNvSpPr txBox="1">
            <a:spLocks noChangeArrowheads="1"/>
          </p:cNvSpPr>
          <p:nvPr/>
        </p:nvSpPr>
        <p:spPr bwMode="auto">
          <a:xfrm>
            <a:off x="4267200" y="3124200"/>
            <a:ext cx="4191000" cy="3124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400" dirty="0">
                <a:effectLst/>
                <a:latin typeface="Times New Roman"/>
                <a:ea typeface="Times New Roman"/>
                <a:cs typeface="Times New Roman"/>
              </a:rPr>
              <a:t>A) It is exactly 90 degrees</a:t>
            </a:r>
            <a:endParaRPr lang="en-US" sz="2400" dirty="0">
              <a:effectLst/>
              <a:latin typeface="Calibri"/>
              <a:ea typeface="Calibri"/>
              <a:cs typeface="Times New Roman"/>
            </a:endParaRPr>
          </a:p>
          <a:p>
            <a:pPr marL="0" marR="0">
              <a:lnSpc>
                <a:spcPct val="115000"/>
              </a:lnSpc>
              <a:spcBef>
                <a:spcPts val="0"/>
              </a:spcBef>
              <a:spcAft>
                <a:spcPts val="1000"/>
              </a:spcAft>
            </a:pPr>
            <a:r>
              <a:rPr lang="en-US" sz="2400" dirty="0">
                <a:effectLst/>
                <a:latin typeface="Times New Roman"/>
                <a:ea typeface="Times New Roman"/>
                <a:cs typeface="Times New Roman"/>
              </a:rPr>
              <a:t>B) It is exactly 180 degrees</a:t>
            </a:r>
            <a:endParaRPr lang="en-US" sz="2400" dirty="0">
              <a:effectLst/>
              <a:latin typeface="Calibri"/>
              <a:ea typeface="Calibri"/>
              <a:cs typeface="Times New Roman"/>
            </a:endParaRPr>
          </a:p>
          <a:p>
            <a:pPr marL="0" marR="0">
              <a:lnSpc>
                <a:spcPct val="115000"/>
              </a:lnSpc>
              <a:spcBef>
                <a:spcPts val="0"/>
              </a:spcBef>
              <a:spcAft>
                <a:spcPts val="1000"/>
              </a:spcAft>
            </a:pPr>
            <a:r>
              <a:rPr lang="en-US" sz="2400" dirty="0">
                <a:effectLst/>
                <a:latin typeface="Times New Roman"/>
                <a:ea typeface="Times New Roman"/>
                <a:cs typeface="Times New Roman"/>
              </a:rPr>
              <a:t>C) It is between 0 and 180 degrees</a:t>
            </a:r>
            <a:endParaRPr lang="en-US" sz="2400" dirty="0">
              <a:effectLst/>
              <a:latin typeface="Calibri"/>
              <a:ea typeface="Calibri"/>
              <a:cs typeface="Times New Roman"/>
            </a:endParaRPr>
          </a:p>
          <a:p>
            <a:pPr marL="0" marR="0">
              <a:lnSpc>
                <a:spcPct val="115000"/>
              </a:lnSpc>
              <a:spcBef>
                <a:spcPts val="0"/>
              </a:spcBef>
              <a:spcAft>
                <a:spcPts val="1000"/>
              </a:spcAft>
            </a:pPr>
            <a:r>
              <a:rPr lang="en-US" sz="2400" dirty="0">
                <a:effectLst/>
                <a:latin typeface="Times New Roman"/>
                <a:ea typeface="Times New Roman"/>
                <a:cs typeface="Times New Roman"/>
              </a:rPr>
              <a:t>D) It is between 180 and 360 degrees</a:t>
            </a:r>
            <a:endParaRPr lang="en-US" sz="24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p:txBody>
      </p:sp>
    </p:spTree>
    <p:extLst>
      <p:ext uri="{BB962C8B-B14F-4D97-AF65-F5344CB8AC3E}">
        <p14:creationId xmlns:p14="http://schemas.microsoft.com/office/powerpoint/2010/main" val="1095551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001000" cy="3385542"/>
          </a:xfrm>
          <a:prstGeom prst="rect">
            <a:avLst/>
          </a:prstGeom>
          <a:noFill/>
        </p:spPr>
        <p:txBody>
          <a:bodyPr wrap="square" rtlCol="0">
            <a:spAutoFit/>
          </a:bodyPr>
          <a:lstStyle/>
          <a:p>
            <a:r>
              <a:rPr lang="en-US" sz="2800" dirty="0"/>
              <a:t>4. Anytime a right angle is inscribed in a circle, the endpoints of the angle are the endpoints of a diameter and the diameter is the hypotenuse</a:t>
            </a:r>
            <a:r>
              <a:rPr lang="en-US" sz="2800" dirty="0" smtClean="0"/>
              <a:t>.</a:t>
            </a:r>
          </a:p>
          <a:p>
            <a:r>
              <a:rPr lang="en-US" sz="2800" b="1" dirty="0"/>
              <a:t>TRUE</a:t>
            </a:r>
            <a:endParaRPr lang="en-US" sz="2800" dirty="0"/>
          </a:p>
          <a:p>
            <a:r>
              <a:rPr lang="en-US" sz="2800" dirty="0"/>
              <a:t>5. Given that line segment BD is a diameter of the circle, what must be true about arc CD? </a:t>
            </a:r>
            <a:endParaRPr lang="en-US" sz="2800" dirty="0" smtClean="0"/>
          </a:p>
          <a:p>
            <a:r>
              <a:rPr lang="en-US" sz="2800" dirty="0" smtClean="0"/>
              <a:t> </a:t>
            </a:r>
            <a:endParaRPr lang="en-US" sz="2800" dirty="0"/>
          </a:p>
          <a:p>
            <a:endParaRPr lang="en-US" dirty="0"/>
          </a:p>
        </p:txBody>
      </p:sp>
      <p:pic>
        <p:nvPicPr>
          <p:cNvPr id="3" name="Picture 2" descr="20130706192825899628-cache7889320620_3ff637c682_o"/>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3429000" cy="3124200"/>
          </a:xfrm>
          <a:prstGeom prst="rect">
            <a:avLst/>
          </a:prstGeom>
          <a:noFill/>
          <a:ln>
            <a:noFill/>
          </a:ln>
        </p:spPr>
      </p:pic>
      <p:sp>
        <p:nvSpPr>
          <p:cNvPr id="4" name="Text Box 2"/>
          <p:cNvSpPr txBox="1">
            <a:spLocks noChangeArrowheads="1"/>
          </p:cNvSpPr>
          <p:nvPr/>
        </p:nvSpPr>
        <p:spPr bwMode="auto">
          <a:xfrm>
            <a:off x="4267200" y="3124200"/>
            <a:ext cx="4191000" cy="3124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400" dirty="0" smtClean="0">
                <a:effectLst/>
                <a:latin typeface="Times New Roman"/>
                <a:ea typeface="Times New Roman"/>
                <a:cs typeface="Times New Roman"/>
              </a:rPr>
              <a:t>Answer:</a:t>
            </a:r>
            <a:endParaRPr lang="en-US" sz="2400" dirty="0">
              <a:effectLst/>
              <a:latin typeface="Calibri"/>
              <a:ea typeface="Calibri"/>
              <a:cs typeface="Times New Roman"/>
            </a:endParaRPr>
          </a:p>
          <a:p>
            <a:pPr marL="0" marR="0">
              <a:lnSpc>
                <a:spcPct val="115000"/>
              </a:lnSpc>
              <a:spcBef>
                <a:spcPts val="0"/>
              </a:spcBef>
              <a:spcAft>
                <a:spcPts val="1000"/>
              </a:spcAft>
            </a:pPr>
            <a:r>
              <a:rPr lang="en-US" sz="2400" dirty="0">
                <a:effectLst/>
                <a:latin typeface="Times New Roman"/>
                <a:ea typeface="Times New Roman"/>
                <a:cs typeface="Times New Roman"/>
              </a:rPr>
              <a:t>C) It is between 0 and 180 degrees</a:t>
            </a:r>
            <a:endParaRPr lang="en-US" sz="24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p:txBody>
      </p:sp>
    </p:spTree>
    <p:extLst>
      <p:ext uri="{BB962C8B-B14F-4D97-AF65-F5344CB8AC3E}">
        <p14:creationId xmlns:p14="http://schemas.microsoft.com/office/powerpoint/2010/main" val="23051783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1"/>
            <a:ext cx="8229600" cy="923330"/>
          </a:xfrm>
          <a:prstGeom prst="rect">
            <a:avLst/>
          </a:prstGeom>
        </p:spPr>
        <p:txBody>
          <a:bodyPr wrap="square">
            <a:spAutoFit/>
          </a:bodyPr>
          <a:lstStyle/>
          <a:p>
            <a:r>
              <a:rPr lang="en-US" dirty="0"/>
              <a:t>6. In the given figure find the measure of the angle ADB</a:t>
            </a:r>
            <a:r>
              <a:rPr lang="en-US" dirty="0" smtClean="0"/>
              <a:t>.</a:t>
            </a:r>
          </a:p>
          <a:p>
            <a:endParaRPr lang="en-US" dirty="0"/>
          </a:p>
          <a:p>
            <a:r>
              <a:rPr lang="en-US" dirty="0" smtClean="0"/>
              <a:t> </a:t>
            </a:r>
            <a:endParaRPr lang="en-US" dirty="0"/>
          </a:p>
        </p:txBody>
      </p:sp>
      <p:pic>
        <p:nvPicPr>
          <p:cNvPr id="5" name="Picture 4" descr="20130706192817601527-cache7889325678_d4d0a3b3f9_o"/>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3276600" cy="2667000"/>
          </a:xfrm>
          <a:prstGeom prst="rect">
            <a:avLst/>
          </a:prstGeom>
          <a:noFill/>
          <a:ln>
            <a:noFill/>
          </a:ln>
        </p:spPr>
      </p:pic>
      <p:sp>
        <p:nvSpPr>
          <p:cNvPr id="6" name="Text Box 2"/>
          <p:cNvSpPr txBox="1">
            <a:spLocks noChangeArrowheads="1"/>
          </p:cNvSpPr>
          <p:nvPr/>
        </p:nvSpPr>
        <p:spPr bwMode="auto">
          <a:xfrm>
            <a:off x="3810000" y="685800"/>
            <a:ext cx="3810000" cy="2667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400" dirty="0">
                <a:effectLst/>
                <a:latin typeface="Times New Roman"/>
                <a:ea typeface="Times New Roman"/>
                <a:cs typeface="Times New Roman"/>
              </a:rPr>
              <a:t> A) 38 degrees</a:t>
            </a:r>
            <a:endParaRPr lang="en-US" sz="2400" dirty="0">
              <a:effectLst/>
              <a:latin typeface="Calibri"/>
              <a:ea typeface="Calibri"/>
              <a:cs typeface="Times New Roman"/>
            </a:endParaRPr>
          </a:p>
          <a:p>
            <a:pPr marL="0" marR="0">
              <a:lnSpc>
                <a:spcPct val="115000"/>
              </a:lnSpc>
              <a:spcBef>
                <a:spcPts val="0"/>
              </a:spcBef>
              <a:spcAft>
                <a:spcPts val="1000"/>
              </a:spcAft>
            </a:pPr>
            <a:r>
              <a:rPr lang="en-US" sz="2400" dirty="0">
                <a:effectLst/>
                <a:latin typeface="Times New Roman"/>
                <a:ea typeface="Times New Roman"/>
                <a:cs typeface="Times New Roman"/>
              </a:rPr>
              <a:t>B) 76 degrees</a:t>
            </a:r>
            <a:endParaRPr lang="en-US" sz="2400" dirty="0">
              <a:effectLst/>
              <a:latin typeface="Calibri"/>
              <a:ea typeface="Calibri"/>
              <a:cs typeface="Times New Roman"/>
            </a:endParaRPr>
          </a:p>
          <a:p>
            <a:pPr marL="0" marR="0">
              <a:lnSpc>
                <a:spcPct val="115000"/>
              </a:lnSpc>
              <a:spcBef>
                <a:spcPts val="0"/>
              </a:spcBef>
              <a:spcAft>
                <a:spcPts val="1000"/>
              </a:spcAft>
            </a:pPr>
            <a:r>
              <a:rPr lang="en-US" sz="2400" dirty="0">
                <a:effectLst/>
                <a:latin typeface="Times New Roman"/>
                <a:ea typeface="Times New Roman"/>
                <a:cs typeface="Times New Roman"/>
              </a:rPr>
              <a:t>C) 114 degrees</a:t>
            </a:r>
            <a:endParaRPr lang="en-US" sz="2400" dirty="0">
              <a:effectLst/>
              <a:latin typeface="Calibri"/>
              <a:ea typeface="Calibri"/>
              <a:cs typeface="Times New Roman"/>
            </a:endParaRPr>
          </a:p>
          <a:p>
            <a:pPr marL="0" marR="0">
              <a:lnSpc>
                <a:spcPct val="115000"/>
              </a:lnSpc>
              <a:spcBef>
                <a:spcPts val="0"/>
              </a:spcBef>
              <a:spcAft>
                <a:spcPts val="1000"/>
              </a:spcAft>
            </a:pPr>
            <a:r>
              <a:rPr lang="en-US" sz="2400" dirty="0">
                <a:effectLst/>
                <a:latin typeface="Times New Roman"/>
                <a:ea typeface="Times New Roman"/>
                <a:cs typeface="Times New Roman"/>
              </a:rPr>
              <a:t>D) none of the above</a:t>
            </a:r>
            <a:endParaRPr lang="en-US" sz="2400" dirty="0">
              <a:effectLst/>
              <a:latin typeface="Calibri"/>
              <a:ea typeface="Calibri"/>
              <a:cs typeface="Times New Roman"/>
            </a:endParaRPr>
          </a:p>
          <a:p>
            <a:pPr marL="0" marR="0">
              <a:lnSpc>
                <a:spcPct val="115000"/>
              </a:lnSpc>
              <a:spcBef>
                <a:spcPts val="0"/>
              </a:spcBef>
              <a:spcAft>
                <a:spcPts val="1000"/>
              </a:spcAft>
            </a:pPr>
            <a:r>
              <a:rPr lang="en-US" sz="2400" dirty="0">
                <a:effectLst/>
                <a:latin typeface="Calibri"/>
                <a:ea typeface="Calibri"/>
                <a:cs typeface="Times New Roman"/>
              </a:rPr>
              <a:t> </a:t>
            </a:r>
          </a:p>
        </p:txBody>
      </p:sp>
      <p:sp>
        <p:nvSpPr>
          <p:cNvPr id="7" name="TextBox 6"/>
          <p:cNvSpPr txBox="1"/>
          <p:nvPr/>
        </p:nvSpPr>
        <p:spPr>
          <a:xfrm>
            <a:off x="457200" y="3733800"/>
            <a:ext cx="7467600" cy="369332"/>
          </a:xfrm>
          <a:prstGeom prst="rect">
            <a:avLst/>
          </a:prstGeom>
          <a:noFill/>
        </p:spPr>
        <p:txBody>
          <a:bodyPr wrap="square" rtlCol="0">
            <a:spAutoFit/>
          </a:bodyPr>
          <a:lstStyle/>
          <a:p>
            <a:r>
              <a:rPr lang="en-US" dirty="0"/>
              <a:t>7. True or False: Angle ACB is the inscribed angle</a:t>
            </a:r>
            <a:r>
              <a:rPr lang="en-US" dirty="0" smtClean="0"/>
              <a:t>.</a:t>
            </a:r>
            <a:endParaRPr lang="en-US" dirty="0"/>
          </a:p>
        </p:txBody>
      </p:sp>
      <p:pic>
        <p:nvPicPr>
          <p:cNvPr id="8" name="Picture 7" descr="20121025023242571856-cache7889309216_cff16c5b44_o"/>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3429000" cy="2743200"/>
          </a:xfrm>
          <a:prstGeom prst="rect">
            <a:avLst/>
          </a:prstGeom>
          <a:noFill/>
          <a:ln>
            <a:noFill/>
          </a:ln>
        </p:spPr>
      </p:pic>
    </p:spTree>
    <p:extLst>
      <p:ext uri="{BB962C8B-B14F-4D97-AF65-F5344CB8AC3E}">
        <p14:creationId xmlns:p14="http://schemas.microsoft.com/office/powerpoint/2010/main" val="443735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1"/>
            <a:ext cx="8229600" cy="923330"/>
          </a:xfrm>
          <a:prstGeom prst="rect">
            <a:avLst/>
          </a:prstGeom>
        </p:spPr>
        <p:txBody>
          <a:bodyPr wrap="square">
            <a:spAutoFit/>
          </a:bodyPr>
          <a:lstStyle/>
          <a:p>
            <a:r>
              <a:rPr lang="en-US" dirty="0"/>
              <a:t>6. In the given figure find the measure of the angle ADB</a:t>
            </a:r>
            <a:r>
              <a:rPr lang="en-US" dirty="0" smtClean="0"/>
              <a:t>.</a:t>
            </a:r>
          </a:p>
          <a:p>
            <a:endParaRPr lang="en-US" dirty="0"/>
          </a:p>
          <a:p>
            <a:r>
              <a:rPr lang="en-US" dirty="0" smtClean="0"/>
              <a:t> </a:t>
            </a:r>
            <a:endParaRPr lang="en-US" dirty="0"/>
          </a:p>
        </p:txBody>
      </p:sp>
      <p:pic>
        <p:nvPicPr>
          <p:cNvPr id="5" name="Picture 4" descr="20130706192817601527-cache7889325678_d4d0a3b3f9_o"/>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3276600" cy="2667000"/>
          </a:xfrm>
          <a:prstGeom prst="rect">
            <a:avLst/>
          </a:prstGeom>
          <a:noFill/>
          <a:ln>
            <a:noFill/>
          </a:ln>
        </p:spPr>
      </p:pic>
      <p:sp>
        <p:nvSpPr>
          <p:cNvPr id="6" name="Text Box 2"/>
          <p:cNvSpPr txBox="1">
            <a:spLocks noChangeArrowheads="1"/>
          </p:cNvSpPr>
          <p:nvPr/>
        </p:nvSpPr>
        <p:spPr bwMode="auto">
          <a:xfrm>
            <a:off x="3810000" y="762000"/>
            <a:ext cx="3810000" cy="2667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400" dirty="0" smtClean="0">
                <a:effectLst/>
                <a:latin typeface="Times New Roman"/>
                <a:ea typeface="Times New Roman"/>
                <a:cs typeface="Times New Roman"/>
              </a:rPr>
              <a:t>Answer: </a:t>
            </a:r>
          </a:p>
          <a:p>
            <a:pPr marL="0" marR="0">
              <a:lnSpc>
                <a:spcPct val="115000"/>
              </a:lnSpc>
              <a:spcBef>
                <a:spcPts val="0"/>
              </a:spcBef>
              <a:spcAft>
                <a:spcPts val="1000"/>
              </a:spcAft>
            </a:pPr>
            <a:r>
              <a:rPr lang="en-US" sz="2400" dirty="0" smtClean="0">
                <a:effectLst/>
                <a:latin typeface="Times New Roman"/>
                <a:ea typeface="Times New Roman"/>
                <a:cs typeface="Times New Roman"/>
              </a:rPr>
              <a:t>A</a:t>
            </a:r>
            <a:r>
              <a:rPr lang="en-US" sz="2400" dirty="0">
                <a:effectLst/>
                <a:latin typeface="Times New Roman"/>
                <a:ea typeface="Times New Roman"/>
                <a:cs typeface="Times New Roman"/>
              </a:rPr>
              <a:t>) 38 </a:t>
            </a:r>
            <a:r>
              <a:rPr lang="en-US" sz="2400" dirty="0" smtClean="0">
                <a:effectLst/>
                <a:latin typeface="Times New Roman"/>
                <a:ea typeface="Times New Roman"/>
                <a:cs typeface="Times New Roman"/>
              </a:rPr>
              <a:t>degrees</a:t>
            </a:r>
            <a:r>
              <a:rPr lang="en-US" sz="2400" dirty="0">
                <a:effectLst/>
                <a:latin typeface="Calibri"/>
                <a:ea typeface="Calibri"/>
                <a:cs typeface="Times New Roman"/>
              </a:rPr>
              <a:t> </a:t>
            </a:r>
          </a:p>
        </p:txBody>
      </p:sp>
      <p:sp>
        <p:nvSpPr>
          <p:cNvPr id="7" name="TextBox 6"/>
          <p:cNvSpPr txBox="1"/>
          <p:nvPr/>
        </p:nvSpPr>
        <p:spPr>
          <a:xfrm>
            <a:off x="457200" y="3733800"/>
            <a:ext cx="7467600" cy="369332"/>
          </a:xfrm>
          <a:prstGeom prst="rect">
            <a:avLst/>
          </a:prstGeom>
          <a:noFill/>
        </p:spPr>
        <p:txBody>
          <a:bodyPr wrap="square" rtlCol="0">
            <a:spAutoFit/>
          </a:bodyPr>
          <a:lstStyle/>
          <a:p>
            <a:r>
              <a:rPr lang="en-US" dirty="0"/>
              <a:t>7. True or False: Angle ACB is the inscribed angle</a:t>
            </a:r>
            <a:r>
              <a:rPr lang="en-US" dirty="0" smtClean="0"/>
              <a:t>. </a:t>
            </a:r>
            <a:r>
              <a:rPr lang="en-US" b="1" dirty="0"/>
              <a:t>TRUE</a:t>
            </a:r>
            <a:endParaRPr lang="en-US" dirty="0"/>
          </a:p>
        </p:txBody>
      </p:sp>
      <p:pic>
        <p:nvPicPr>
          <p:cNvPr id="8" name="Picture 7" descr="20121025023242571856-cache7889309216_cff16c5b44_o"/>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3429000" cy="2743200"/>
          </a:xfrm>
          <a:prstGeom prst="rect">
            <a:avLst/>
          </a:prstGeom>
          <a:noFill/>
          <a:ln>
            <a:noFill/>
          </a:ln>
        </p:spPr>
      </p:pic>
    </p:spTree>
    <p:extLst>
      <p:ext uri="{BB962C8B-B14F-4D97-AF65-F5344CB8AC3E}">
        <p14:creationId xmlns:p14="http://schemas.microsoft.com/office/powerpoint/2010/main" val="26792783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7696200" cy="2954655"/>
          </a:xfrm>
          <a:prstGeom prst="rect">
            <a:avLst/>
          </a:prstGeom>
          <a:noFill/>
        </p:spPr>
        <p:txBody>
          <a:bodyPr wrap="square" rtlCol="0">
            <a:spAutoFit/>
          </a:bodyPr>
          <a:lstStyle/>
          <a:p>
            <a:r>
              <a:rPr lang="en-US" sz="2400" dirty="0"/>
              <a:t>8. Find the measure of angle ACD in the given figure. </a:t>
            </a:r>
          </a:p>
          <a:p>
            <a:endParaRPr lang="en-US" sz="2400" dirty="0"/>
          </a:p>
          <a:p>
            <a:r>
              <a:rPr lang="en-US" sz="2400" dirty="0"/>
              <a:t> A) 67 degrees</a:t>
            </a:r>
          </a:p>
          <a:p>
            <a:r>
              <a:rPr lang="en-US" sz="2400" dirty="0"/>
              <a:t>B) 42.8 degrees</a:t>
            </a:r>
          </a:p>
          <a:p>
            <a:r>
              <a:rPr lang="en-US" sz="2400" dirty="0"/>
              <a:t>C) 33.5 degrees</a:t>
            </a:r>
          </a:p>
          <a:p>
            <a:r>
              <a:rPr lang="en-US" sz="2400" dirty="0"/>
              <a:t>D) 20 degrees</a:t>
            </a:r>
          </a:p>
          <a:p>
            <a:r>
              <a:rPr lang="en-US" dirty="0"/>
              <a:t> </a:t>
            </a:r>
          </a:p>
        </p:txBody>
      </p:sp>
      <p:pic>
        <p:nvPicPr>
          <p:cNvPr id="4" name="Picture 3" descr="20121025023300490088-cache8029266248_eba3493cd6_o"/>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90600"/>
            <a:ext cx="4800600" cy="3581400"/>
          </a:xfrm>
          <a:prstGeom prst="rect">
            <a:avLst/>
          </a:prstGeom>
          <a:noFill/>
          <a:ln>
            <a:noFill/>
          </a:ln>
        </p:spPr>
      </p:pic>
      <p:sp>
        <p:nvSpPr>
          <p:cNvPr id="5" name="TextBox 4"/>
          <p:cNvSpPr txBox="1"/>
          <p:nvPr/>
        </p:nvSpPr>
        <p:spPr>
          <a:xfrm>
            <a:off x="381000" y="5029200"/>
            <a:ext cx="7848600" cy="1107996"/>
          </a:xfrm>
          <a:prstGeom prst="rect">
            <a:avLst/>
          </a:prstGeom>
          <a:noFill/>
        </p:spPr>
        <p:txBody>
          <a:bodyPr wrap="square" rtlCol="0">
            <a:spAutoFit/>
          </a:bodyPr>
          <a:lstStyle/>
          <a:p>
            <a:r>
              <a:rPr lang="en-US" sz="2400" dirty="0"/>
              <a:t>9. True or False: Inscribed angles that intercept the same arc are non-congruent.</a:t>
            </a:r>
          </a:p>
          <a:p>
            <a:endParaRPr lang="en-US" dirty="0"/>
          </a:p>
        </p:txBody>
      </p:sp>
    </p:spTree>
    <p:extLst>
      <p:ext uri="{BB962C8B-B14F-4D97-AF65-F5344CB8AC3E}">
        <p14:creationId xmlns:p14="http://schemas.microsoft.com/office/powerpoint/2010/main" val="2669874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639762"/>
          </a:xfrm>
        </p:spPr>
        <p:txBody>
          <a:bodyPr/>
          <a:lstStyle/>
          <a:p>
            <a:pPr algn="ctr"/>
            <a:r>
              <a:rPr lang="en-US" dirty="0"/>
              <a:t>Van </a:t>
            </a:r>
            <a:r>
              <a:rPr lang="en-US" dirty="0" err="1"/>
              <a:t>Hiele</a:t>
            </a:r>
            <a:r>
              <a:rPr lang="en-US" dirty="0"/>
              <a:t> Model</a:t>
            </a:r>
          </a:p>
        </p:txBody>
      </p:sp>
      <p:sp>
        <p:nvSpPr>
          <p:cNvPr id="5" name="Content Placeholder 4"/>
          <p:cNvSpPr>
            <a:spLocks noGrp="1"/>
          </p:cNvSpPr>
          <p:nvPr>
            <p:ph sz="quarter" idx="1"/>
          </p:nvPr>
        </p:nvSpPr>
        <p:spPr/>
        <p:txBody>
          <a:bodyPr>
            <a:normAutofit/>
          </a:bodyPr>
          <a:lstStyle/>
          <a:p>
            <a:pPr marL="0" indent="0">
              <a:buNone/>
            </a:pPr>
            <a:r>
              <a:rPr lang="en-US" sz="2200" b="1" dirty="0"/>
              <a:t>Level 3: Abstract / Relational </a:t>
            </a:r>
            <a:endParaRPr lang="en-US" sz="2200" dirty="0"/>
          </a:p>
          <a:p>
            <a:r>
              <a:rPr lang="en-US" sz="2200" dirty="0"/>
              <a:t>Students at this level can distinguish between necessary and sufficient conditions for a concept; they can also form abstract definitions, and classify figures by elaborating on their interrelationships. For example, a student at this level may define a square as a rectangle with consecutive sides </a:t>
            </a:r>
            <a:r>
              <a:rPr lang="en-US" sz="2200" dirty="0" smtClean="0"/>
              <a:t>congruent</a:t>
            </a:r>
            <a:endParaRPr lang="en-US" sz="2200" dirty="0"/>
          </a:p>
        </p:txBody>
      </p:sp>
      <p:sp>
        <p:nvSpPr>
          <p:cNvPr id="6" name="Rectangle 5"/>
          <p:cNvSpPr/>
          <p:nvPr/>
        </p:nvSpPr>
        <p:spPr>
          <a:xfrm>
            <a:off x="2209800" y="4495800"/>
            <a:ext cx="1371600" cy="1371600"/>
          </a:xfrm>
          <a:prstGeom prst="rect">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406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7696200" cy="1846659"/>
          </a:xfrm>
          <a:prstGeom prst="rect">
            <a:avLst/>
          </a:prstGeom>
          <a:noFill/>
        </p:spPr>
        <p:txBody>
          <a:bodyPr wrap="square" rtlCol="0">
            <a:spAutoFit/>
          </a:bodyPr>
          <a:lstStyle/>
          <a:p>
            <a:r>
              <a:rPr lang="en-US" sz="2400" dirty="0"/>
              <a:t>8. Find the measure of angle ACD in the given figure. </a:t>
            </a:r>
          </a:p>
          <a:p>
            <a:r>
              <a:rPr lang="en-US" sz="2400" dirty="0" smtClean="0"/>
              <a:t>Answer:</a:t>
            </a:r>
            <a:endParaRPr lang="en-US" sz="2400" dirty="0"/>
          </a:p>
          <a:p>
            <a:r>
              <a:rPr lang="en-US" sz="2400" dirty="0" smtClean="0"/>
              <a:t>C</a:t>
            </a:r>
            <a:r>
              <a:rPr lang="en-US" sz="2400" dirty="0"/>
              <a:t>) 33.5 degrees</a:t>
            </a:r>
          </a:p>
          <a:p>
            <a:r>
              <a:rPr lang="en-US" dirty="0"/>
              <a:t> </a:t>
            </a:r>
          </a:p>
        </p:txBody>
      </p:sp>
      <p:pic>
        <p:nvPicPr>
          <p:cNvPr id="4" name="Picture 3" descr="20121025023300490088-cache8029266248_eba3493cd6_o"/>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90600"/>
            <a:ext cx="4800600" cy="3581400"/>
          </a:xfrm>
          <a:prstGeom prst="rect">
            <a:avLst/>
          </a:prstGeom>
          <a:noFill/>
          <a:ln>
            <a:noFill/>
          </a:ln>
        </p:spPr>
      </p:pic>
      <p:sp>
        <p:nvSpPr>
          <p:cNvPr id="5" name="TextBox 4"/>
          <p:cNvSpPr txBox="1"/>
          <p:nvPr/>
        </p:nvSpPr>
        <p:spPr>
          <a:xfrm>
            <a:off x="381000" y="5029200"/>
            <a:ext cx="7848600" cy="1107996"/>
          </a:xfrm>
          <a:prstGeom prst="rect">
            <a:avLst/>
          </a:prstGeom>
          <a:noFill/>
        </p:spPr>
        <p:txBody>
          <a:bodyPr wrap="square" rtlCol="0">
            <a:spAutoFit/>
          </a:bodyPr>
          <a:lstStyle/>
          <a:p>
            <a:r>
              <a:rPr lang="en-US" sz="2400" dirty="0"/>
              <a:t>9. True or False: Inscribed angles that intercept the same arc are non-congruent</a:t>
            </a:r>
            <a:r>
              <a:rPr lang="en-US" sz="2400" dirty="0" smtClean="0"/>
              <a:t>. </a:t>
            </a:r>
            <a:r>
              <a:rPr lang="en-US" sz="2400" b="1" dirty="0" smtClean="0"/>
              <a:t>FALSE</a:t>
            </a:r>
            <a:endParaRPr lang="en-US" sz="2400" dirty="0"/>
          </a:p>
          <a:p>
            <a:endParaRPr lang="en-US" dirty="0"/>
          </a:p>
        </p:txBody>
      </p:sp>
    </p:spTree>
    <p:extLst>
      <p:ext uri="{BB962C8B-B14F-4D97-AF65-F5344CB8AC3E}">
        <p14:creationId xmlns:p14="http://schemas.microsoft.com/office/powerpoint/2010/main" val="29752921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001000" cy="4524315"/>
          </a:xfrm>
          <a:prstGeom prst="rect">
            <a:avLst/>
          </a:prstGeom>
          <a:noFill/>
        </p:spPr>
        <p:txBody>
          <a:bodyPr wrap="square" rtlCol="0">
            <a:spAutoFit/>
          </a:bodyPr>
          <a:lstStyle/>
          <a:p>
            <a:r>
              <a:rPr lang="en-US" sz="2400" dirty="0"/>
              <a:t>10. An angle inscribed in a major </a:t>
            </a:r>
            <a:r>
              <a:rPr lang="en-US" sz="2400" dirty="0" smtClean="0"/>
              <a:t>segment (see below) </a:t>
            </a:r>
            <a:r>
              <a:rPr lang="en-US" sz="2400" dirty="0"/>
              <a:t>is always </a:t>
            </a:r>
            <a:r>
              <a:rPr lang="en-US" sz="2400" dirty="0" smtClean="0"/>
              <a:t>_________</a:t>
            </a:r>
            <a:r>
              <a:rPr lang="en-US" sz="2400" dirty="0"/>
              <a:t>.</a:t>
            </a:r>
          </a:p>
          <a:p>
            <a:r>
              <a:rPr lang="en-US" sz="2400" dirty="0"/>
              <a:t>a) Acute     b) Obtuse    c) Right angle  </a:t>
            </a:r>
          </a:p>
          <a:p>
            <a:r>
              <a:rPr lang="en-US" sz="2400" dirty="0" smtClean="0"/>
              <a:t>d</a:t>
            </a:r>
            <a:r>
              <a:rPr lang="en-US" sz="2400" dirty="0"/>
              <a:t>) Supplementary angle</a:t>
            </a:r>
          </a:p>
          <a:p>
            <a:endParaRPr lang="en-US" sz="2400" dirty="0" smtClean="0"/>
          </a:p>
          <a:p>
            <a:r>
              <a:rPr lang="en-US" sz="2400" dirty="0"/>
              <a:t>11. True or False: The vertex of an inscribed angle can be outside the circle as long as its sides intersect the circle to form an intercepted arc</a:t>
            </a:r>
            <a:r>
              <a:rPr lang="en-US" sz="2400" dirty="0" smtClean="0"/>
              <a:t>.</a:t>
            </a:r>
          </a:p>
          <a:p>
            <a:endParaRPr lang="en-US" sz="2400" dirty="0"/>
          </a:p>
          <a:p>
            <a:r>
              <a:rPr lang="en-US" sz="2400" dirty="0"/>
              <a:t>12. True or False: In the given figure </a:t>
            </a:r>
            <a:r>
              <a:rPr lang="en-US" sz="2400" i="1" dirty="0"/>
              <a:t>x</a:t>
            </a:r>
            <a:r>
              <a:rPr lang="en-US" sz="2400" dirty="0"/>
              <a:t>=85 .</a:t>
            </a:r>
          </a:p>
          <a:p>
            <a:endParaRPr lang="en-US" sz="2400" dirty="0"/>
          </a:p>
          <a:p>
            <a:endParaRPr lang="en-US" sz="2400" dirty="0"/>
          </a:p>
        </p:txBody>
      </p:sp>
      <p:pic>
        <p:nvPicPr>
          <p:cNvPr id="3" name="Picture 2" descr="20121025023313188348-cache8029271189_258ed28e3c_o"/>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14800"/>
            <a:ext cx="3276600" cy="2743200"/>
          </a:xfrm>
          <a:prstGeom prst="rect">
            <a:avLst/>
          </a:prstGeom>
          <a:noFill/>
          <a:ln>
            <a:noFill/>
          </a:ln>
        </p:spPr>
      </p:pic>
      <p:pic>
        <p:nvPicPr>
          <p:cNvPr id="4" name="Picture 3"/>
          <p:cNvPicPr>
            <a:picLocks noChangeAspect="1"/>
          </p:cNvPicPr>
          <p:nvPr/>
        </p:nvPicPr>
        <p:blipFill>
          <a:blip r:embed="rId3"/>
          <a:stretch>
            <a:fillRect/>
          </a:stretch>
        </p:blipFill>
        <p:spPr>
          <a:xfrm>
            <a:off x="4343400" y="4239156"/>
            <a:ext cx="2921000" cy="2584701"/>
          </a:xfrm>
          <a:prstGeom prst="rect">
            <a:avLst/>
          </a:prstGeom>
        </p:spPr>
      </p:pic>
    </p:spTree>
    <p:extLst>
      <p:ext uri="{BB962C8B-B14F-4D97-AF65-F5344CB8AC3E}">
        <p14:creationId xmlns:p14="http://schemas.microsoft.com/office/powerpoint/2010/main" val="34170104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001000" cy="3785652"/>
          </a:xfrm>
          <a:prstGeom prst="rect">
            <a:avLst/>
          </a:prstGeom>
          <a:noFill/>
        </p:spPr>
        <p:txBody>
          <a:bodyPr wrap="square" rtlCol="0">
            <a:spAutoFit/>
          </a:bodyPr>
          <a:lstStyle/>
          <a:p>
            <a:r>
              <a:rPr lang="en-US" sz="2400" dirty="0"/>
              <a:t>10. An angle inscribed in a major segment is </a:t>
            </a:r>
            <a:r>
              <a:rPr lang="en-US" sz="2400"/>
              <a:t>always </a:t>
            </a:r>
            <a:r>
              <a:rPr lang="en-US" sz="2400" b="1" smtClean="0"/>
              <a:t>Acute</a:t>
            </a:r>
            <a:r>
              <a:rPr lang="en-US" sz="2400" smtClean="0"/>
              <a:t>.</a:t>
            </a:r>
            <a:endParaRPr lang="en-US" sz="2400" dirty="0"/>
          </a:p>
          <a:p>
            <a:endParaRPr lang="en-US" sz="2400" dirty="0" smtClean="0"/>
          </a:p>
          <a:p>
            <a:r>
              <a:rPr lang="en-US" sz="2400" dirty="0" smtClean="0"/>
              <a:t>11</a:t>
            </a:r>
            <a:r>
              <a:rPr lang="en-US" sz="2400" dirty="0"/>
              <a:t>. True or False: The vertex of an inscribed angle can be outside the circle as long as its sides intersect the circle to form an intercepted </a:t>
            </a:r>
            <a:r>
              <a:rPr lang="en-US" sz="2400" dirty="0" smtClean="0"/>
              <a:t>arc. FALSE</a:t>
            </a:r>
          </a:p>
          <a:p>
            <a:endParaRPr lang="en-US" sz="2400" dirty="0"/>
          </a:p>
          <a:p>
            <a:r>
              <a:rPr lang="en-US" sz="2400" dirty="0"/>
              <a:t>12. True or False: In the given figure </a:t>
            </a:r>
            <a:r>
              <a:rPr lang="en-US" sz="2400" i="1" dirty="0" smtClean="0"/>
              <a:t>x </a:t>
            </a:r>
            <a:r>
              <a:rPr lang="en-US" sz="2400" dirty="0" smtClean="0"/>
              <a:t>= 85. </a:t>
            </a:r>
            <a:r>
              <a:rPr lang="en-US" sz="2400" b="1" dirty="0" smtClean="0"/>
              <a:t>TRUE</a:t>
            </a:r>
            <a:endParaRPr lang="en-US" sz="2400" dirty="0"/>
          </a:p>
          <a:p>
            <a:endParaRPr lang="en-US" sz="2400" dirty="0"/>
          </a:p>
          <a:p>
            <a:endParaRPr lang="en-US" sz="2400" dirty="0"/>
          </a:p>
        </p:txBody>
      </p:sp>
      <p:pic>
        <p:nvPicPr>
          <p:cNvPr id="3" name="Picture 2" descr="20121025023313188348-cache8029271189_258ed28e3c_o"/>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14800"/>
            <a:ext cx="3276600" cy="2743200"/>
          </a:xfrm>
          <a:prstGeom prst="rect">
            <a:avLst/>
          </a:prstGeom>
          <a:noFill/>
          <a:ln>
            <a:noFill/>
          </a:ln>
        </p:spPr>
      </p:pic>
      <p:pic>
        <p:nvPicPr>
          <p:cNvPr id="4" name="Picture 3"/>
          <p:cNvPicPr>
            <a:picLocks noChangeAspect="1"/>
          </p:cNvPicPr>
          <p:nvPr/>
        </p:nvPicPr>
        <p:blipFill>
          <a:blip r:embed="rId3"/>
          <a:stretch>
            <a:fillRect/>
          </a:stretch>
        </p:blipFill>
        <p:spPr>
          <a:xfrm>
            <a:off x="4343400" y="4239156"/>
            <a:ext cx="2921000" cy="2584701"/>
          </a:xfrm>
          <a:prstGeom prst="rect">
            <a:avLst/>
          </a:prstGeom>
        </p:spPr>
      </p:pic>
    </p:spTree>
    <p:extLst>
      <p:ext uri="{BB962C8B-B14F-4D97-AF65-F5344CB8AC3E}">
        <p14:creationId xmlns:p14="http://schemas.microsoft.com/office/powerpoint/2010/main" val="33919767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001000" cy="830997"/>
          </a:xfrm>
          <a:prstGeom prst="rect">
            <a:avLst/>
          </a:prstGeom>
          <a:noFill/>
        </p:spPr>
        <p:txBody>
          <a:bodyPr wrap="square" rtlCol="0">
            <a:spAutoFit/>
          </a:bodyPr>
          <a:lstStyle/>
          <a:p>
            <a:r>
              <a:rPr lang="en-US" sz="2400" dirty="0"/>
              <a:t>13. In the given figure find the measure of angle ADB.</a:t>
            </a:r>
          </a:p>
          <a:p>
            <a:endParaRPr lang="en-US" sz="2400" dirty="0"/>
          </a:p>
        </p:txBody>
      </p:sp>
      <p:pic>
        <p:nvPicPr>
          <p:cNvPr id="3" name="Picture 2" descr="20130706192813069618-cache8029136587_4118a2cc9e"/>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3733800" cy="3276600"/>
          </a:xfrm>
          <a:prstGeom prst="rect">
            <a:avLst/>
          </a:prstGeom>
          <a:noFill/>
          <a:ln>
            <a:noFill/>
          </a:ln>
        </p:spPr>
      </p:pic>
      <p:sp>
        <p:nvSpPr>
          <p:cNvPr id="4" name="Text Box 2"/>
          <p:cNvSpPr txBox="1">
            <a:spLocks noChangeArrowheads="1"/>
          </p:cNvSpPr>
          <p:nvPr/>
        </p:nvSpPr>
        <p:spPr bwMode="auto">
          <a:xfrm>
            <a:off x="4419600" y="1524000"/>
            <a:ext cx="3124200" cy="24483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2800" dirty="0">
                <a:effectLst/>
                <a:latin typeface="Calibri"/>
                <a:ea typeface="Calibri"/>
                <a:cs typeface="Times New Roman"/>
              </a:rPr>
              <a:t>A) 28 degrees</a:t>
            </a:r>
          </a:p>
          <a:p>
            <a:pPr marL="0" marR="0">
              <a:lnSpc>
                <a:spcPct val="115000"/>
              </a:lnSpc>
              <a:spcBef>
                <a:spcPts val="0"/>
              </a:spcBef>
              <a:spcAft>
                <a:spcPts val="1000"/>
              </a:spcAft>
            </a:pPr>
            <a:r>
              <a:rPr lang="en-US" sz="2800" dirty="0">
                <a:effectLst/>
                <a:latin typeface="Calibri"/>
                <a:ea typeface="Calibri"/>
                <a:cs typeface="Times New Roman"/>
              </a:rPr>
              <a:t>B) 142 degrees</a:t>
            </a:r>
          </a:p>
          <a:p>
            <a:pPr marL="0" marR="0">
              <a:lnSpc>
                <a:spcPct val="115000"/>
              </a:lnSpc>
              <a:spcBef>
                <a:spcPts val="0"/>
              </a:spcBef>
              <a:spcAft>
                <a:spcPts val="1000"/>
              </a:spcAft>
            </a:pPr>
            <a:r>
              <a:rPr lang="en-US" sz="2800" dirty="0">
                <a:effectLst/>
                <a:latin typeface="Calibri"/>
                <a:ea typeface="Calibri"/>
                <a:cs typeface="Times New Roman"/>
              </a:rPr>
              <a:t>C) 48 degrees</a:t>
            </a:r>
          </a:p>
          <a:p>
            <a:pPr marL="0" marR="0">
              <a:lnSpc>
                <a:spcPct val="115000"/>
              </a:lnSpc>
              <a:spcBef>
                <a:spcPts val="0"/>
              </a:spcBef>
              <a:spcAft>
                <a:spcPts val="1000"/>
              </a:spcAft>
            </a:pPr>
            <a:r>
              <a:rPr lang="en-US" sz="2800" dirty="0">
                <a:effectLst/>
                <a:latin typeface="Calibri"/>
                <a:ea typeface="Calibri"/>
                <a:cs typeface="Times New Roman"/>
              </a:rPr>
              <a:t>D) 71 degrees</a:t>
            </a:r>
          </a:p>
        </p:txBody>
      </p:sp>
    </p:spTree>
    <p:extLst>
      <p:ext uri="{BB962C8B-B14F-4D97-AF65-F5344CB8AC3E}">
        <p14:creationId xmlns:p14="http://schemas.microsoft.com/office/powerpoint/2010/main" val="35315086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001000" cy="830997"/>
          </a:xfrm>
          <a:prstGeom prst="rect">
            <a:avLst/>
          </a:prstGeom>
          <a:noFill/>
        </p:spPr>
        <p:txBody>
          <a:bodyPr wrap="square" rtlCol="0">
            <a:spAutoFit/>
          </a:bodyPr>
          <a:lstStyle/>
          <a:p>
            <a:r>
              <a:rPr lang="en-US" sz="2400" dirty="0"/>
              <a:t>13. In the given figure find the measure of angle ADB.</a:t>
            </a:r>
          </a:p>
          <a:p>
            <a:endParaRPr lang="en-US" sz="2400" dirty="0"/>
          </a:p>
        </p:txBody>
      </p:sp>
      <p:pic>
        <p:nvPicPr>
          <p:cNvPr id="3" name="Picture 2" descr="20130706192813069618-cache8029136587_4118a2cc9e"/>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3733800" cy="3276600"/>
          </a:xfrm>
          <a:prstGeom prst="rect">
            <a:avLst/>
          </a:prstGeom>
          <a:noFill/>
          <a:ln>
            <a:noFill/>
          </a:ln>
        </p:spPr>
      </p:pic>
      <p:sp>
        <p:nvSpPr>
          <p:cNvPr id="4" name="Text Box 2"/>
          <p:cNvSpPr txBox="1">
            <a:spLocks noChangeArrowheads="1"/>
          </p:cNvSpPr>
          <p:nvPr/>
        </p:nvSpPr>
        <p:spPr bwMode="auto">
          <a:xfrm>
            <a:off x="4419600" y="1524000"/>
            <a:ext cx="3124200" cy="12008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2800" dirty="0" smtClean="0">
                <a:effectLst/>
                <a:latin typeface="Calibri"/>
                <a:ea typeface="Calibri"/>
                <a:cs typeface="Times New Roman"/>
              </a:rPr>
              <a:t>Answer:</a:t>
            </a:r>
            <a:endParaRPr lang="en-US" sz="2800" dirty="0">
              <a:effectLst/>
              <a:latin typeface="Calibri"/>
              <a:ea typeface="Calibri"/>
              <a:cs typeface="Times New Roman"/>
            </a:endParaRPr>
          </a:p>
          <a:p>
            <a:pPr marL="0" marR="0">
              <a:lnSpc>
                <a:spcPct val="115000"/>
              </a:lnSpc>
              <a:spcBef>
                <a:spcPts val="0"/>
              </a:spcBef>
              <a:spcAft>
                <a:spcPts val="1000"/>
              </a:spcAft>
            </a:pPr>
            <a:r>
              <a:rPr lang="en-US" sz="2800" dirty="0">
                <a:effectLst/>
                <a:latin typeface="Calibri"/>
                <a:ea typeface="Calibri"/>
                <a:cs typeface="Times New Roman"/>
              </a:rPr>
              <a:t>D) 71 degrees</a:t>
            </a:r>
          </a:p>
        </p:txBody>
      </p:sp>
    </p:spTree>
    <p:extLst>
      <p:ext uri="{BB962C8B-B14F-4D97-AF65-F5344CB8AC3E}">
        <p14:creationId xmlns:p14="http://schemas.microsoft.com/office/powerpoint/2010/main" val="23519386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001000" cy="830997"/>
          </a:xfrm>
          <a:prstGeom prst="rect">
            <a:avLst/>
          </a:prstGeom>
          <a:noFill/>
        </p:spPr>
        <p:txBody>
          <a:bodyPr wrap="square" rtlCol="0">
            <a:spAutoFit/>
          </a:bodyPr>
          <a:lstStyle/>
          <a:p>
            <a:r>
              <a:rPr lang="en-US" sz="2400" dirty="0"/>
              <a:t>14. In the given figure find the measure of angle ADB.</a:t>
            </a:r>
          </a:p>
          <a:p>
            <a:endParaRPr lang="en-US" sz="2400" dirty="0"/>
          </a:p>
        </p:txBody>
      </p:sp>
      <p:pic>
        <p:nvPicPr>
          <p:cNvPr id="4" name="Picture 3" descr="20121025023247013878-cache8029123153_742a44b959"/>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4038600" cy="3733800"/>
          </a:xfrm>
          <a:prstGeom prst="rect">
            <a:avLst/>
          </a:prstGeom>
          <a:noFill/>
          <a:ln>
            <a:noFill/>
          </a:ln>
        </p:spPr>
      </p:pic>
      <p:sp>
        <p:nvSpPr>
          <p:cNvPr id="5" name="Text Box 2"/>
          <p:cNvSpPr txBox="1">
            <a:spLocks noChangeArrowheads="1"/>
          </p:cNvSpPr>
          <p:nvPr/>
        </p:nvSpPr>
        <p:spPr bwMode="auto">
          <a:xfrm>
            <a:off x="4800600" y="1295400"/>
            <a:ext cx="3505200" cy="24483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2800" dirty="0">
                <a:effectLst/>
                <a:latin typeface="Calibri"/>
                <a:ea typeface="Calibri"/>
                <a:cs typeface="Times New Roman"/>
              </a:rPr>
              <a:t>A) 104 degrees</a:t>
            </a:r>
          </a:p>
          <a:p>
            <a:pPr marL="0" marR="0">
              <a:lnSpc>
                <a:spcPct val="115000"/>
              </a:lnSpc>
              <a:spcBef>
                <a:spcPts val="0"/>
              </a:spcBef>
              <a:spcAft>
                <a:spcPts val="1000"/>
              </a:spcAft>
            </a:pPr>
            <a:r>
              <a:rPr lang="en-US" sz="2800" dirty="0">
                <a:effectLst/>
                <a:latin typeface="Calibri"/>
                <a:ea typeface="Calibri"/>
                <a:cs typeface="Times New Roman"/>
              </a:rPr>
              <a:t>B) 52 degrees</a:t>
            </a:r>
          </a:p>
          <a:p>
            <a:pPr marL="0" marR="0">
              <a:lnSpc>
                <a:spcPct val="115000"/>
              </a:lnSpc>
              <a:spcBef>
                <a:spcPts val="0"/>
              </a:spcBef>
              <a:spcAft>
                <a:spcPts val="1000"/>
              </a:spcAft>
            </a:pPr>
            <a:r>
              <a:rPr lang="en-US" sz="2800" dirty="0">
                <a:effectLst/>
                <a:latin typeface="Calibri"/>
                <a:ea typeface="Calibri"/>
                <a:cs typeface="Times New Roman"/>
              </a:rPr>
              <a:t>C) 208 degrees</a:t>
            </a:r>
          </a:p>
          <a:p>
            <a:pPr marL="0" marR="0">
              <a:lnSpc>
                <a:spcPct val="115000"/>
              </a:lnSpc>
              <a:spcBef>
                <a:spcPts val="0"/>
              </a:spcBef>
              <a:spcAft>
                <a:spcPts val="1000"/>
              </a:spcAft>
            </a:pPr>
            <a:r>
              <a:rPr lang="en-US" sz="2800" dirty="0">
                <a:effectLst/>
                <a:latin typeface="Calibri"/>
                <a:ea typeface="Calibri"/>
                <a:cs typeface="Times New Roman"/>
              </a:rPr>
              <a:t>D) 90 degrees</a:t>
            </a:r>
          </a:p>
        </p:txBody>
      </p:sp>
    </p:spTree>
    <p:extLst>
      <p:ext uri="{BB962C8B-B14F-4D97-AF65-F5344CB8AC3E}">
        <p14:creationId xmlns:p14="http://schemas.microsoft.com/office/powerpoint/2010/main" val="14368466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001000" cy="830997"/>
          </a:xfrm>
          <a:prstGeom prst="rect">
            <a:avLst/>
          </a:prstGeom>
          <a:noFill/>
        </p:spPr>
        <p:txBody>
          <a:bodyPr wrap="square" rtlCol="0">
            <a:spAutoFit/>
          </a:bodyPr>
          <a:lstStyle/>
          <a:p>
            <a:r>
              <a:rPr lang="en-US" sz="2400" dirty="0"/>
              <a:t>14. In the given figure find the measure of angle ADB.</a:t>
            </a:r>
          </a:p>
          <a:p>
            <a:endParaRPr lang="en-US" sz="2400" dirty="0"/>
          </a:p>
        </p:txBody>
      </p:sp>
      <p:pic>
        <p:nvPicPr>
          <p:cNvPr id="4" name="Picture 3" descr="20121025023247013878-cache8029123153_742a44b959"/>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4038600" cy="3733800"/>
          </a:xfrm>
          <a:prstGeom prst="rect">
            <a:avLst/>
          </a:prstGeom>
          <a:noFill/>
          <a:ln>
            <a:noFill/>
          </a:ln>
        </p:spPr>
      </p:pic>
      <p:sp>
        <p:nvSpPr>
          <p:cNvPr id="5" name="Text Box 2"/>
          <p:cNvSpPr txBox="1">
            <a:spLocks noChangeArrowheads="1"/>
          </p:cNvSpPr>
          <p:nvPr/>
        </p:nvSpPr>
        <p:spPr bwMode="auto">
          <a:xfrm>
            <a:off x="4800600" y="1295400"/>
            <a:ext cx="3505200" cy="12008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2800" dirty="0" smtClean="0">
                <a:effectLst/>
                <a:latin typeface="Calibri"/>
                <a:ea typeface="Calibri"/>
                <a:cs typeface="Times New Roman"/>
              </a:rPr>
              <a:t>Answer:</a:t>
            </a:r>
          </a:p>
          <a:p>
            <a:pPr marL="0" marR="0">
              <a:lnSpc>
                <a:spcPct val="115000"/>
              </a:lnSpc>
              <a:spcBef>
                <a:spcPts val="0"/>
              </a:spcBef>
              <a:spcAft>
                <a:spcPts val="1000"/>
              </a:spcAft>
            </a:pPr>
            <a:r>
              <a:rPr lang="en-US" sz="2800" dirty="0" smtClean="0">
                <a:effectLst/>
                <a:latin typeface="Calibri"/>
                <a:ea typeface="Calibri"/>
                <a:cs typeface="Times New Roman"/>
              </a:rPr>
              <a:t>B</a:t>
            </a:r>
            <a:r>
              <a:rPr lang="en-US" sz="2800" dirty="0">
                <a:effectLst/>
                <a:latin typeface="Calibri"/>
                <a:ea typeface="Calibri"/>
                <a:cs typeface="Times New Roman"/>
              </a:rPr>
              <a:t>) 52 </a:t>
            </a:r>
            <a:r>
              <a:rPr lang="en-US" sz="2800" dirty="0" smtClean="0">
                <a:effectLst/>
                <a:latin typeface="Calibri"/>
                <a:ea typeface="Calibri"/>
                <a:cs typeface="Times New Roman"/>
              </a:rPr>
              <a:t>degrees</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0773243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1"/>
            <a:ext cx="8001000" cy="830997"/>
          </a:xfrm>
          <a:prstGeom prst="rect">
            <a:avLst/>
          </a:prstGeom>
        </p:spPr>
        <p:txBody>
          <a:bodyPr wrap="square">
            <a:spAutoFit/>
          </a:bodyPr>
          <a:lstStyle/>
          <a:p>
            <a:r>
              <a:rPr lang="en-US" sz="2400" dirty="0"/>
              <a:t>15. True or False: In the given figure the measure of angle PRQ is 45 degrees.</a:t>
            </a:r>
          </a:p>
        </p:txBody>
      </p:sp>
      <p:pic>
        <p:nvPicPr>
          <p:cNvPr id="3" name="Picture 2" descr="20130706192822587721-cache8029266178_7b63e9eec5_o"/>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5410200" cy="4191000"/>
          </a:xfrm>
          <a:prstGeom prst="rect">
            <a:avLst/>
          </a:prstGeom>
          <a:noFill/>
          <a:ln>
            <a:noFill/>
          </a:ln>
        </p:spPr>
      </p:pic>
    </p:spTree>
    <p:extLst>
      <p:ext uri="{BB962C8B-B14F-4D97-AF65-F5344CB8AC3E}">
        <p14:creationId xmlns:p14="http://schemas.microsoft.com/office/powerpoint/2010/main" val="29464624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1"/>
            <a:ext cx="8001000" cy="830997"/>
          </a:xfrm>
          <a:prstGeom prst="rect">
            <a:avLst/>
          </a:prstGeom>
        </p:spPr>
        <p:txBody>
          <a:bodyPr wrap="square">
            <a:spAutoFit/>
          </a:bodyPr>
          <a:lstStyle/>
          <a:p>
            <a:r>
              <a:rPr lang="en-US" sz="2400" dirty="0"/>
              <a:t>15. True or False: In the given figure the measure of angle PRQ is 45 degrees</a:t>
            </a:r>
            <a:r>
              <a:rPr lang="en-US" sz="2400" dirty="0" smtClean="0"/>
              <a:t>. FALSE</a:t>
            </a:r>
            <a:endParaRPr lang="en-US" sz="2400" dirty="0"/>
          </a:p>
        </p:txBody>
      </p:sp>
      <p:pic>
        <p:nvPicPr>
          <p:cNvPr id="3" name="Picture 2" descr="20130706192822587721-cache8029266178_7b63e9eec5_o"/>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5410200" cy="4191000"/>
          </a:xfrm>
          <a:prstGeom prst="rect">
            <a:avLst/>
          </a:prstGeom>
          <a:noFill/>
          <a:ln>
            <a:noFill/>
          </a:ln>
        </p:spPr>
      </p:pic>
    </p:spTree>
    <p:extLst>
      <p:ext uri="{BB962C8B-B14F-4D97-AF65-F5344CB8AC3E}">
        <p14:creationId xmlns:p14="http://schemas.microsoft.com/office/powerpoint/2010/main" val="3296751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077200" cy="954107"/>
          </a:xfrm>
          <a:prstGeom prst="rect">
            <a:avLst/>
          </a:prstGeom>
          <a:noFill/>
        </p:spPr>
        <p:txBody>
          <a:bodyPr wrap="square" rtlCol="0">
            <a:spAutoFit/>
          </a:bodyPr>
          <a:lstStyle/>
          <a:p>
            <a:r>
              <a:rPr lang="en-US" sz="2800" dirty="0"/>
              <a:t>16. Find the value of 'x' in the given figure.</a:t>
            </a:r>
          </a:p>
          <a:p>
            <a:endParaRPr lang="en-US" sz="2800" dirty="0"/>
          </a:p>
        </p:txBody>
      </p:sp>
      <p:pic>
        <p:nvPicPr>
          <p:cNvPr id="3" name="Picture 2" descr="20121025023251598999-cache8029218323_0f18c1f93e"/>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5029200" cy="4419600"/>
          </a:xfrm>
          <a:prstGeom prst="rect">
            <a:avLst/>
          </a:prstGeom>
          <a:noFill/>
          <a:ln>
            <a:noFill/>
          </a:ln>
        </p:spPr>
      </p:pic>
    </p:spTree>
    <p:extLst>
      <p:ext uri="{BB962C8B-B14F-4D97-AF65-F5344CB8AC3E}">
        <p14:creationId xmlns:p14="http://schemas.microsoft.com/office/powerpoint/2010/main" val="3099411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792162"/>
          </a:xfrm>
        </p:spPr>
        <p:txBody>
          <a:bodyPr/>
          <a:lstStyle/>
          <a:p>
            <a:pPr algn="ctr"/>
            <a:r>
              <a:rPr lang="en-US" dirty="0" smtClean="0"/>
              <a:t>Van </a:t>
            </a:r>
            <a:r>
              <a:rPr lang="en-US" dirty="0" err="1" smtClean="0"/>
              <a:t>Hiele</a:t>
            </a:r>
            <a:r>
              <a:rPr lang="en-US" dirty="0" smtClean="0"/>
              <a:t> Model</a:t>
            </a:r>
            <a:endParaRPr lang="en-US" dirty="0"/>
          </a:p>
        </p:txBody>
      </p:sp>
      <p:sp>
        <p:nvSpPr>
          <p:cNvPr id="5" name="Content Placeholder 4"/>
          <p:cNvSpPr>
            <a:spLocks noGrp="1"/>
          </p:cNvSpPr>
          <p:nvPr>
            <p:ph sz="quarter" idx="1"/>
          </p:nvPr>
        </p:nvSpPr>
        <p:spPr/>
        <p:txBody>
          <a:bodyPr>
            <a:normAutofit fontScale="92500"/>
          </a:bodyPr>
          <a:lstStyle/>
          <a:p>
            <a:pPr marL="0" indent="0">
              <a:buNone/>
            </a:pPr>
            <a:r>
              <a:rPr lang="en-US" b="1" dirty="0"/>
              <a:t>Level 4: Formal Deduction </a:t>
            </a:r>
            <a:endParaRPr lang="en-US" dirty="0"/>
          </a:p>
          <a:p>
            <a:r>
              <a:rPr lang="en-US" dirty="0"/>
              <a:t>Students establish theorems within an axiomatic system. They recognize the difference between undefined terms, definitions, axioms, and theorems. They are capable of constructing original proofs. </a:t>
            </a:r>
            <a:endParaRPr lang="en-US" dirty="0" smtClean="0"/>
          </a:p>
          <a:p>
            <a:pPr marL="0" indent="0">
              <a:buNone/>
            </a:pPr>
            <a:endParaRPr lang="en-US" dirty="0"/>
          </a:p>
          <a:p>
            <a:pPr marL="0" indent="0">
              <a:buNone/>
            </a:pPr>
            <a:r>
              <a:rPr lang="en-US" b="1" dirty="0"/>
              <a:t>Level 5: Mathematical Rigor </a:t>
            </a:r>
            <a:endParaRPr lang="en-US" dirty="0"/>
          </a:p>
          <a:p>
            <a:r>
              <a:rPr lang="en-US" dirty="0"/>
              <a:t>Students understand the relationship between various systems of geometry. They are able to describe the effect of adding or deleting an axiom on a given geometric system. These students can compare, analyze, and create proofs under different geometric systems. </a:t>
            </a:r>
          </a:p>
          <a:p>
            <a:endParaRPr lang="en-US" dirty="0"/>
          </a:p>
        </p:txBody>
      </p:sp>
    </p:spTree>
    <p:extLst>
      <p:ext uri="{BB962C8B-B14F-4D97-AF65-F5344CB8AC3E}">
        <p14:creationId xmlns:p14="http://schemas.microsoft.com/office/powerpoint/2010/main" val="6619373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077200" cy="954107"/>
          </a:xfrm>
          <a:prstGeom prst="rect">
            <a:avLst/>
          </a:prstGeom>
          <a:noFill/>
        </p:spPr>
        <p:txBody>
          <a:bodyPr wrap="square" rtlCol="0">
            <a:spAutoFit/>
          </a:bodyPr>
          <a:lstStyle/>
          <a:p>
            <a:r>
              <a:rPr lang="en-US" sz="2800" dirty="0"/>
              <a:t>16. Find the value of 'x' in the given figure.</a:t>
            </a:r>
          </a:p>
          <a:p>
            <a:endParaRPr lang="en-US" sz="2800" dirty="0"/>
          </a:p>
        </p:txBody>
      </p:sp>
      <p:pic>
        <p:nvPicPr>
          <p:cNvPr id="3" name="Picture 2" descr="20121025023251598999-cache8029218323_0f18c1f93e"/>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5029200" cy="4419600"/>
          </a:xfrm>
          <a:prstGeom prst="rect">
            <a:avLst/>
          </a:prstGeom>
          <a:noFill/>
          <a:ln>
            <a:noFill/>
          </a:ln>
        </p:spPr>
      </p:pic>
      <p:sp>
        <p:nvSpPr>
          <p:cNvPr id="4" name="TextBox 3"/>
          <p:cNvSpPr txBox="1"/>
          <p:nvPr/>
        </p:nvSpPr>
        <p:spPr>
          <a:xfrm>
            <a:off x="6172200" y="2514600"/>
            <a:ext cx="1981200" cy="369332"/>
          </a:xfrm>
          <a:prstGeom prst="rect">
            <a:avLst/>
          </a:prstGeom>
          <a:noFill/>
        </p:spPr>
        <p:txBody>
          <a:bodyPr wrap="square" rtlCol="0">
            <a:spAutoFit/>
          </a:bodyPr>
          <a:lstStyle/>
          <a:p>
            <a:r>
              <a:rPr lang="en-US" i="1" dirty="0"/>
              <a:t>x</a:t>
            </a:r>
            <a:r>
              <a:rPr lang="en-US" i="1" dirty="0" smtClean="0"/>
              <a:t> = 10</a:t>
            </a:r>
            <a:endParaRPr lang="en-US" i="1" dirty="0"/>
          </a:p>
        </p:txBody>
      </p:sp>
    </p:spTree>
    <p:extLst>
      <p:ext uri="{BB962C8B-B14F-4D97-AF65-F5344CB8AC3E}">
        <p14:creationId xmlns:p14="http://schemas.microsoft.com/office/powerpoint/2010/main" val="21589912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305800" cy="646331"/>
          </a:xfrm>
          <a:prstGeom prst="rect">
            <a:avLst/>
          </a:prstGeom>
          <a:noFill/>
        </p:spPr>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Back to the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
            </a: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hite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t>
            </a: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ouse….</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descr="https://dr282zn36sxxg.cloudfront.net/datastreams/f-d%3A3005f9b6ea333407c624f0e41279303e23da8a1d87ee280ea3ed71d6%2BIMAGE%2BIMAG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352800"/>
            <a:ext cx="4343400" cy="3200400"/>
          </a:xfrm>
          <a:prstGeom prst="rect">
            <a:avLst/>
          </a:prstGeom>
          <a:noFill/>
          <a:ln>
            <a:noFill/>
          </a:ln>
        </p:spPr>
      </p:pic>
      <p:sp>
        <p:nvSpPr>
          <p:cNvPr id="4" name="Rectangle 3"/>
          <p:cNvSpPr/>
          <p:nvPr/>
        </p:nvSpPr>
        <p:spPr>
          <a:xfrm>
            <a:off x="152400" y="762000"/>
            <a:ext cx="8534400" cy="2308324"/>
          </a:xfrm>
          <a:prstGeom prst="rect">
            <a:avLst/>
          </a:prstGeom>
        </p:spPr>
        <p:txBody>
          <a:bodyPr wrap="square">
            <a:spAutoFit/>
          </a:bodyPr>
          <a:lstStyle/>
          <a:p>
            <a:r>
              <a:rPr lang="en-US" sz="2400" dirty="0"/>
              <a:t>Where else could you have taken your picture from to get the same frame of the White House? Where do you think the best place to stand would be? </a:t>
            </a:r>
            <a:r>
              <a:rPr lang="en-US" sz="2400" i="1" dirty="0"/>
              <a:t>Your line of sight in the camera is marked in the picture as the grey lines. The white dotted arcs do not actually exist, but were added to help with this problem. </a:t>
            </a:r>
            <a:endParaRPr lang="en-US" sz="2400" dirty="0"/>
          </a:p>
        </p:txBody>
      </p:sp>
    </p:spTree>
    <p:extLst>
      <p:ext uri="{BB962C8B-B14F-4D97-AF65-F5344CB8AC3E}">
        <p14:creationId xmlns:p14="http://schemas.microsoft.com/office/powerpoint/2010/main" val="18607657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219200"/>
            <a:ext cx="6172200" cy="1752600"/>
          </a:xfrm>
        </p:spPr>
        <p:txBody>
          <a:bodyPr>
            <a:normAutofit/>
          </a:bodyPr>
          <a:lstStyle/>
          <a:p>
            <a:r>
              <a:rPr lang="en-US" sz="4800" dirty="0" smtClean="0"/>
              <a:t>Filling the Room</a:t>
            </a:r>
            <a:br>
              <a:rPr lang="en-US" sz="4800" dirty="0" smtClean="0"/>
            </a:br>
            <a:r>
              <a:rPr lang="en-US" sz="1800" dirty="0"/>
              <a:t>Over, Around, and Within</a:t>
            </a:r>
            <a:br>
              <a:rPr lang="en-US" sz="1800" dirty="0"/>
            </a:br>
            <a:r>
              <a:rPr lang="en-US" sz="1800" dirty="0"/>
              <a:t>Geometry and Measurement</a:t>
            </a:r>
            <a:br>
              <a:rPr lang="en-US" sz="1800" dirty="0"/>
            </a:br>
            <a:endParaRPr lang="en-US" sz="1800" dirty="0"/>
          </a:p>
        </p:txBody>
      </p:sp>
      <p:sp>
        <p:nvSpPr>
          <p:cNvPr id="3" name="Subtitle 2"/>
          <p:cNvSpPr>
            <a:spLocks noGrp="1"/>
          </p:cNvSpPr>
          <p:nvPr>
            <p:ph type="subTitle" idx="1"/>
          </p:nvPr>
        </p:nvSpPr>
        <p:spPr>
          <a:xfrm>
            <a:off x="2286000" y="4724400"/>
            <a:ext cx="6172200" cy="1371600"/>
          </a:xfrm>
        </p:spPr>
        <p:txBody>
          <a:bodyPr>
            <a:normAutofit/>
          </a:bodyPr>
          <a:lstStyle/>
          <a:p>
            <a:r>
              <a:rPr lang="en-US" dirty="0" err="1"/>
              <a:t>EMPower</a:t>
            </a:r>
            <a:r>
              <a:rPr lang="en-US" baseline="30000" dirty="0" err="1"/>
              <a:t>TM</a:t>
            </a:r>
            <a:endParaRPr lang="en-US" baseline="30000" dirty="0"/>
          </a:p>
          <a:p>
            <a:r>
              <a:rPr lang="en-US" dirty="0"/>
              <a:t>extending mathematical power</a:t>
            </a:r>
            <a:br>
              <a:rPr lang="en-US" dirty="0"/>
            </a:br>
            <a:endParaRPr lang="en-US" dirty="0"/>
          </a:p>
        </p:txBody>
      </p:sp>
    </p:spTree>
    <p:extLst>
      <p:ext uri="{BB962C8B-B14F-4D97-AF65-F5344CB8AC3E}">
        <p14:creationId xmlns:p14="http://schemas.microsoft.com/office/powerpoint/2010/main" val="37508277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 (Filling the Room)</a:t>
            </a:r>
            <a:endParaRPr lang="en-US" dirty="0"/>
          </a:p>
        </p:txBody>
      </p:sp>
      <p:sp>
        <p:nvSpPr>
          <p:cNvPr id="5" name="Text Placeholder 4"/>
          <p:cNvSpPr>
            <a:spLocks noGrp="1"/>
          </p:cNvSpPr>
          <p:nvPr>
            <p:ph sz="quarter" idx="1"/>
          </p:nvPr>
        </p:nvSpPr>
        <p:spPr/>
        <p:txBody>
          <a:bodyPr>
            <a:normAutofit/>
          </a:bodyPr>
          <a:lstStyle/>
          <a:p>
            <a:r>
              <a:rPr lang="en-US" dirty="0" smtClean="0"/>
              <a:t>Describe the method for finding the capacity of a rectangular solid.</a:t>
            </a:r>
          </a:p>
          <a:p>
            <a:pPr marL="0" indent="0">
              <a:buNone/>
            </a:pPr>
            <a:endParaRPr lang="en-US" dirty="0" smtClean="0"/>
          </a:p>
          <a:p>
            <a:r>
              <a:rPr lang="en-US" dirty="0" smtClean="0"/>
              <a:t>Determine the three dimensions considered in finding the volume of a rectangular solid: length, width, and height.</a:t>
            </a:r>
          </a:p>
        </p:txBody>
      </p:sp>
    </p:spTree>
    <p:extLst>
      <p:ext uri="{BB962C8B-B14F-4D97-AF65-F5344CB8AC3E}">
        <p14:creationId xmlns:p14="http://schemas.microsoft.com/office/powerpoint/2010/main" val="13421311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the Room</a:t>
            </a:r>
            <a:endParaRPr lang="en-US" dirty="0"/>
          </a:p>
        </p:txBody>
      </p:sp>
      <p:sp>
        <p:nvSpPr>
          <p:cNvPr id="3" name="Content Placeholder 2"/>
          <p:cNvSpPr>
            <a:spLocks noGrp="1"/>
          </p:cNvSpPr>
          <p:nvPr>
            <p:ph sz="quarter" idx="1"/>
          </p:nvPr>
        </p:nvSpPr>
        <p:spPr/>
        <p:txBody>
          <a:bodyPr/>
          <a:lstStyle/>
          <a:p>
            <a:r>
              <a:rPr lang="en-US" dirty="0" smtClean="0"/>
              <a:t>This room will soon be converted into a storage room.  It will be filled with boxes of files because the front-office workers want all their paperwork kept in one spot.</a:t>
            </a:r>
            <a:endParaRPr lang="en-US" dirty="0"/>
          </a:p>
          <a:p>
            <a:r>
              <a:rPr lang="en-US" dirty="0" smtClean="0"/>
              <a:t>You have a sample box that will be used to store all paperwork.</a:t>
            </a:r>
          </a:p>
          <a:p>
            <a:r>
              <a:rPr lang="en-US" dirty="0" smtClean="0"/>
              <a:t>Make a plan to determine how many boxes can fit into this room.</a:t>
            </a:r>
          </a:p>
          <a:p>
            <a:r>
              <a:rPr lang="en-US" dirty="0" smtClean="0"/>
              <a:t>Show all work on a chart paper to share with the group.</a:t>
            </a:r>
          </a:p>
          <a:p>
            <a:r>
              <a:rPr lang="en-US" dirty="0" smtClean="0"/>
              <a:t>How many boxes will fit into this room? ________</a:t>
            </a:r>
            <a:endParaRPr lang="en-US" dirty="0"/>
          </a:p>
        </p:txBody>
      </p:sp>
    </p:spTree>
    <p:extLst>
      <p:ext uri="{BB962C8B-B14F-4D97-AF65-F5344CB8AC3E}">
        <p14:creationId xmlns:p14="http://schemas.microsoft.com/office/powerpoint/2010/main" val="6931858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09600"/>
          </a:xfrm>
        </p:spPr>
        <p:txBody>
          <a:bodyPr>
            <a:normAutofit fontScale="90000"/>
          </a:bodyPr>
          <a:lstStyle/>
          <a:p>
            <a:r>
              <a:rPr lang="en-US" sz="2400" dirty="0" smtClean="0"/>
              <a:t/>
            </a:r>
            <a:br>
              <a:rPr lang="en-US" sz="2400" dirty="0" smtClean="0"/>
            </a:br>
            <a:r>
              <a:rPr lang="en-US" sz="2400" dirty="0" smtClean="0"/>
              <a:t/>
            </a:r>
            <a:br>
              <a:rPr lang="en-US" sz="2400" dirty="0" smtClean="0"/>
            </a:br>
            <a:r>
              <a:rPr lang="en-US" sz="3100" dirty="0"/>
              <a:t>Cuboid Challenge</a:t>
            </a:r>
          </a:p>
        </p:txBody>
      </p:sp>
      <p:sp>
        <p:nvSpPr>
          <p:cNvPr id="3" name="Content Placeholder 2"/>
          <p:cNvSpPr>
            <a:spLocks noGrp="1"/>
          </p:cNvSpPr>
          <p:nvPr>
            <p:ph sz="quarter" idx="1"/>
          </p:nvPr>
        </p:nvSpPr>
        <p:spPr>
          <a:xfrm>
            <a:off x="304800" y="1143000"/>
            <a:ext cx="8229600" cy="5330952"/>
          </a:xfrm>
        </p:spPr>
        <p:txBody>
          <a:bodyPr>
            <a:normAutofit fontScale="70000" lnSpcReduction="20000"/>
          </a:bodyPr>
          <a:lstStyle/>
          <a:p>
            <a:pPr marL="0" indent="0">
              <a:buNone/>
            </a:pPr>
            <a:r>
              <a:rPr lang="en-US" dirty="0"/>
              <a:t>From a square sheet of paper 20 cm by 20 cm, we can make a box without a lid.</a:t>
            </a:r>
            <a:br>
              <a:rPr lang="en-US" dirty="0"/>
            </a:br>
            <a:r>
              <a:rPr lang="en-US" dirty="0"/>
              <a:t>We do this by cutting a square from each corner and folding up the flaps.</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Will </a:t>
            </a:r>
            <a:r>
              <a:rPr lang="en-US" dirty="0"/>
              <a:t>you get the same volume irrespective of the size of the squares that are cut out?</a:t>
            </a:r>
            <a:br>
              <a:rPr lang="en-US" dirty="0"/>
            </a:br>
            <a:r>
              <a:rPr lang="en-US" dirty="0"/>
              <a:t>Investigate what volumes are possible for different sizes of cut-out squares.</a:t>
            </a:r>
            <a:br>
              <a:rPr lang="en-US" dirty="0"/>
            </a:br>
            <a:r>
              <a:rPr lang="en-US" dirty="0"/>
              <a:t>What is the maximum possible volume and what size cut produces it?</a:t>
            </a:r>
            <a:br>
              <a:rPr lang="en-US" dirty="0"/>
            </a:b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828800"/>
            <a:ext cx="2971800" cy="2971800"/>
          </a:xfrm>
          <a:prstGeom prst="rect">
            <a:avLst/>
          </a:prstGeom>
        </p:spPr>
      </p:pic>
    </p:spTree>
    <p:extLst>
      <p:ext uri="{BB962C8B-B14F-4D97-AF65-F5344CB8AC3E}">
        <p14:creationId xmlns:p14="http://schemas.microsoft.com/office/powerpoint/2010/main" val="6268266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Cuboid </a:t>
            </a:r>
            <a:r>
              <a:rPr lang="en-US" sz="3200" dirty="0" smtClean="0"/>
              <a:t>Challenge     </a:t>
            </a:r>
            <a:r>
              <a:rPr lang="en-US" sz="2400" dirty="0" smtClean="0"/>
              <a:t>EXTENSION</a:t>
            </a:r>
            <a:endParaRPr lang="en-US" sz="2400" dirty="0"/>
          </a:p>
        </p:txBody>
      </p:sp>
      <p:sp>
        <p:nvSpPr>
          <p:cNvPr id="3" name="Content Placeholder 2"/>
          <p:cNvSpPr>
            <a:spLocks noGrp="1"/>
          </p:cNvSpPr>
          <p:nvPr>
            <p:ph sz="quarter" idx="1"/>
          </p:nvPr>
        </p:nvSpPr>
        <p:spPr/>
        <p:txBody>
          <a:bodyPr/>
          <a:lstStyle/>
          <a:p>
            <a:pPr marL="0" indent="0">
              <a:buNone/>
            </a:pPr>
            <a:endParaRPr lang="en-US" dirty="0"/>
          </a:p>
          <a:p>
            <a:r>
              <a:rPr lang="en-US" dirty="0"/>
              <a:t>Try different sized square sheets of paper.</a:t>
            </a:r>
            <a:br>
              <a:rPr lang="en-US" dirty="0"/>
            </a:br>
            <a:r>
              <a:rPr lang="en-US" dirty="0"/>
              <a:t>Can you find a relationship between the size of paper and the size of cut that produces the maximum volume?</a:t>
            </a:r>
            <a:br>
              <a:rPr lang="en-US" dirty="0"/>
            </a:br>
            <a:r>
              <a:rPr lang="en-US" dirty="0"/>
              <a:t/>
            </a:r>
            <a:br>
              <a:rPr lang="en-US" dirty="0"/>
            </a:br>
            <a:endParaRPr lang="en-US" dirty="0" smtClean="0"/>
          </a:p>
        </p:txBody>
      </p:sp>
    </p:spTree>
    <p:extLst>
      <p:ext uri="{BB962C8B-B14F-4D97-AF65-F5344CB8AC3E}">
        <p14:creationId xmlns:p14="http://schemas.microsoft.com/office/powerpoint/2010/main" val="2632427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05600" y="6248400"/>
            <a:ext cx="1905000" cy="457200"/>
          </a:xfrm>
          <a:prstGeom prst="rect">
            <a:avLst/>
          </a:prstGeom>
        </p:spPr>
        <p:txBody>
          <a:bodyPr/>
          <a:lstStyle/>
          <a:p>
            <a:fld id="{1C6FD19E-5C3F-4646-8B0A-EAD3B14276B4}" type="slidenum">
              <a:rPr lang="en-US"/>
              <a:pPr/>
              <a:t>8</a:t>
            </a:fld>
            <a:endParaRPr lang="en-US"/>
          </a:p>
        </p:txBody>
      </p:sp>
      <p:sp>
        <p:nvSpPr>
          <p:cNvPr id="70658" name="Rectangle 2"/>
          <p:cNvSpPr>
            <a:spLocks noGrp="1" noChangeArrowheads="1"/>
          </p:cNvSpPr>
          <p:nvPr>
            <p:ph type="title"/>
          </p:nvPr>
        </p:nvSpPr>
        <p:spPr/>
        <p:txBody>
          <a:bodyPr/>
          <a:lstStyle/>
          <a:p>
            <a:r>
              <a:rPr lang="en-US"/>
              <a:t>Visual Level Characteristics</a:t>
            </a:r>
          </a:p>
        </p:txBody>
      </p:sp>
      <p:sp>
        <p:nvSpPr>
          <p:cNvPr id="70659" name="Rectangle 3"/>
          <p:cNvSpPr>
            <a:spLocks noGrp="1" noChangeArrowheads="1"/>
          </p:cNvSpPr>
          <p:nvPr>
            <p:ph type="body" idx="1"/>
          </p:nvPr>
        </p:nvSpPr>
        <p:spPr/>
        <p:txBody>
          <a:bodyPr/>
          <a:lstStyle/>
          <a:p>
            <a:endParaRPr lang="en-US" sz="2800"/>
          </a:p>
          <a:p>
            <a:pPr lvl="1">
              <a:buFontTx/>
              <a:buNone/>
            </a:pPr>
            <a:r>
              <a:rPr lang="en-US" sz="2400"/>
              <a:t>The student </a:t>
            </a:r>
          </a:p>
          <a:p>
            <a:pPr lvl="1"/>
            <a:r>
              <a:rPr lang="en-US" sz="2400"/>
              <a:t>identifies, compares and sorts shapes on the basis of their appearance as a whole.</a:t>
            </a:r>
          </a:p>
          <a:p>
            <a:pPr lvl="1"/>
            <a:r>
              <a:rPr lang="en-US" sz="2400"/>
              <a:t>solves problems using general properties and techniques (e.g., overlaying, measuring).</a:t>
            </a:r>
          </a:p>
          <a:p>
            <a:pPr lvl="1"/>
            <a:r>
              <a:rPr lang="en-US" sz="2400"/>
              <a:t>uses informal language.</a:t>
            </a:r>
          </a:p>
          <a:p>
            <a:pPr lvl="1"/>
            <a:r>
              <a:rPr lang="en-US" sz="2400"/>
              <a:t>does NOT analyze in terms of components.</a:t>
            </a:r>
          </a:p>
          <a:p>
            <a:pPr lvl="1"/>
            <a:endParaRPr lang="en-US" sz="2400"/>
          </a:p>
          <a:p>
            <a:pPr>
              <a:buFont typeface="Wingdings" charset="0"/>
              <a:buNone/>
            </a:pPr>
            <a:endParaRPr lang="en-US" sz="2800"/>
          </a:p>
        </p:txBody>
      </p:sp>
    </p:spTree>
    <p:extLst>
      <p:ext uri="{BB962C8B-B14F-4D97-AF65-F5344CB8AC3E}">
        <p14:creationId xmlns:p14="http://schemas.microsoft.com/office/powerpoint/2010/main" val="3307204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05600" y="6248400"/>
            <a:ext cx="1905000" cy="457200"/>
          </a:xfrm>
          <a:prstGeom prst="rect">
            <a:avLst/>
          </a:prstGeom>
        </p:spPr>
        <p:txBody>
          <a:bodyPr/>
          <a:lstStyle/>
          <a:p>
            <a:fld id="{B4A3154B-C6B5-0D41-B42C-F12563A92612}" type="slidenum">
              <a:rPr lang="en-US"/>
              <a:pPr/>
              <a:t>9</a:t>
            </a:fld>
            <a:endParaRPr lang="en-US"/>
          </a:p>
        </p:txBody>
      </p:sp>
      <p:sp>
        <p:nvSpPr>
          <p:cNvPr id="71682" name="Rectangle 2"/>
          <p:cNvSpPr>
            <a:spLocks noGrp="1" noChangeArrowheads="1"/>
          </p:cNvSpPr>
          <p:nvPr>
            <p:ph type="title"/>
          </p:nvPr>
        </p:nvSpPr>
        <p:spPr/>
        <p:txBody>
          <a:bodyPr/>
          <a:lstStyle/>
          <a:p>
            <a:r>
              <a:rPr lang="en-US"/>
              <a:t>Descriptive Level Characteristics</a:t>
            </a:r>
            <a:br>
              <a:rPr lang="en-US"/>
            </a:br>
            <a:endParaRPr lang="en-US"/>
          </a:p>
        </p:txBody>
      </p:sp>
      <p:sp>
        <p:nvSpPr>
          <p:cNvPr id="71683" name="Rectangle 3"/>
          <p:cNvSpPr>
            <a:spLocks noGrp="1" noChangeArrowheads="1"/>
          </p:cNvSpPr>
          <p:nvPr>
            <p:ph type="body" idx="1"/>
          </p:nvPr>
        </p:nvSpPr>
        <p:spPr>
          <a:xfrm>
            <a:off x="609600" y="1447800"/>
            <a:ext cx="7543800" cy="4876800"/>
          </a:xfrm>
        </p:spPr>
        <p:txBody>
          <a:bodyPr/>
          <a:lstStyle/>
          <a:p>
            <a:pPr lvl="1">
              <a:buFontTx/>
              <a:buNone/>
            </a:pPr>
            <a:r>
              <a:rPr lang="en-US" dirty="0"/>
              <a:t>The student</a:t>
            </a:r>
          </a:p>
          <a:p>
            <a:pPr lvl="1"/>
            <a:r>
              <a:rPr lang="en-US" sz="2400" dirty="0"/>
              <a:t>recognizes and describes a shape (e.g., parallelogram) in terms of its properties.</a:t>
            </a:r>
          </a:p>
          <a:p>
            <a:pPr lvl="1"/>
            <a:r>
              <a:rPr lang="en-US" sz="2400" dirty="0"/>
              <a:t>discovers properties experimentally by observing, measuring, drawing and modeling.</a:t>
            </a:r>
          </a:p>
          <a:p>
            <a:pPr lvl="1"/>
            <a:r>
              <a:rPr lang="en-US" sz="2400" dirty="0"/>
              <a:t>uses formal language and symbols.</a:t>
            </a:r>
          </a:p>
          <a:p>
            <a:pPr lvl="1"/>
            <a:r>
              <a:rPr lang="en-US" sz="2400" dirty="0"/>
              <a:t>does NOT use sufficient definitions. Lists many properties.</a:t>
            </a:r>
          </a:p>
          <a:p>
            <a:pPr lvl="1"/>
            <a:r>
              <a:rPr lang="en-US" sz="2400" dirty="0"/>
              <a:t>does NOT see a need for proof of generalizations discovered empirically (inductively).</a:t>
            </a:r>
          </a:p>
          <a:p>
            <a:pPr>
              <a:buFont typeface="Wingdings" charset="0"/>
              <a:buNone/>
            </a:pPr>
            <a:endParaRPr lang="en-US" sz="2800" dirty="0"/>
          </a:p>
        </p:txBody>
      </p:sp>
    </p:spTree>
    <p:extLst>
      <p:ext uri="{BB962C8B-B14F-4D97-AF65-F5344CB8AC3E}">
        <p14:creationId xmlns:p14="http://schemas.microsoft.com/office/powerpoint/2010/main" val="2336241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1477</TotalTime>
  <Words>3504</Words>
  <Application>Microsoft Office PowerPoint</Application>
  <PresentationFormat>On-screen Show (4:3)</PresentationFormat>
  <Paragraphs>431</Paragraphs>
  <Slides>76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Calibri</vt:lpstr>
      <vt:lpstr>Century Schoolbook</vt:lpstr>
      <vt:lpstr>Times New Roman</vt:lpstr>
      <vt:lpstr>Wingdings</vt:lpstr>
      <vt:lpstr>Wingdings 2</vt:lpstr>
      <vt:lpstr>Oriel</vt:lpstr>
      <vt:lpstr>Central Southern RAEN Syracuse December 9, 2014</vt:lpstr>
      <vt:lpstr>Van hiele Model</vt:lpstr>
      <vt:lpstr>Levels of Thinking in Geometry</vt:lpstr>
      <vt:lpstr>Van Hiele Model</vt:lpstr>
      <vt:lpstr>Van Hiele Model</vt:lpstr>
      <vt:lpstr>Van Hiele Model</vt:lpstr>
      <vt:lpstr>Van Hiele Model</vt:lpstr>
      <vt:lpstr>Visual Level Characteristics</vt:lpstr>
      <vt:lpstr>Descriptive Level Characteristics </vt:lpstr>
      <vt:lpstr>Relational Level Characteristics </vt:lpstr>
      <vt:lpstr>Deductive Level Characteristics</vt:lpstr>
      <vt:lpstr>Rigor</vt:lpstr>
      <vt:lpstr>Is the development of geometric understanding related to age or maturation? experience? instruction?  </vt:lpstr>
      <vt:lpstr>Can a student skip levels?  </vt:lpstr>
      <vt:lpstr> What if the teacher is thinking at a different van Hiele level than the students?  </vt:lpstr>
      <vt:lpstr>agenda</vt:lpstr>
      <vt:lpstr>Combining Rectangles Over, Around, and Within Geometry and Measurement </vt:lpstr>
      <vt:lpstr>Objectives (Combining Rectangles)</vt:lpstr>
      <vt:lpstr>Combining Rectangles</vt:lpstr>
      <vt:lpstr>Drawing Four Rectangles</vt:lpstr>
      <vt:lpstr>Drawing Four Rectangles</vt:lpstr>
      <vt:lpstr>Area &amp; perimeter  problem</vt:lpstr>
      <vt:lpstr>Central Angles, Inscribed angles, and Intercepted Arcs    Objectives: </vt:lpstr>
      <vt:lpstr>Inscribed Angles in Circles  </vt:lpstr>
      <vt:lpstr>PowerPoint Presentation</vt:lpstr>
      <vt:lpstr>What are the parts of a circle?</vt:lpstr>
      <vt:lpstr>Some terminology before we begin….</vt:lpstr>
      <vt:lpstr>Which one’s the compass?!</vt:lpstr>
      <vt:lpstr>Lets practice drawing a circle</vt:lpstr>
      <vt:lpstr>Investigation: Measuring an Inscribed Angle: Circle a  </vt:lpstr>
      <vt:lpstr>Investigation: Measuring an Inscribed Angle: Circle b   </vt:lpstr>
      <vt:lpstr>Investigation: Measuring an Inscribed Angle: Circle c   </vt:lpstr>
      <vt:lpstr>PowerPoint Presentation</vt:lpstr>
      <vt:lpstr>Time for some math!  Example A: </vt:lpstr>
      <vt:lpstr>Example B: </vt:lpstr>
      <vt:lpstr>Congruent Inscribed Angles Theorem</vt:lpstr>
      <vt:lpstr>Example C:</vt:lpstr>
      <vt:lpstr>SEMICIRCLE THEOREM</vt:lpstr>
      <vt:lpstr>More Guided Practice  </vt:lpstr>
      <vt:lpstr>More Guided 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Filling the Room Over, Around, and Within Geometry and Measurement </vt:lpstr>
      <vt:lpstr>Objectives (Filling the Room)</vt:lpstr>
      <vt:lpstr>Filling the Room</vt:lpstr>
      <vt:lpstr>  Cuboid Challenge</vt:lpstr>
      <vt:lpstr>Cuboid Challenge     EXTENSION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Combining Rectangles Over, Around, and Within Geometry and Measurement</dc:title>
  <dc:creator>PCravillion</dc:creator>
  <cp:lastModifiedBy>Melissa Jenkin</cp:lastModifiedBy>
  <cp:revision>70</cp:revision>
  <cp:lastPrinted>2014-12-07T23:56:15Z</cp:lastPrinted>
  <dcterms:created xsi:type="dcterms:W3CDTF">2014-12-01T18:20:31Z</dcterms:created>
  <dcterms:modified xsi:type="dcterms:W3CDTF">2014-12-16T19:14:17Z</dcterms:modified>
</cp:coreProperties>
</file>