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8" r:id="rId7"/>
    <p:sldId id="261" r:id="rId8"/>
    <p:sldId id="269" r:id="rId9"/>
    <p:sldId id="262" r:id="rId10"/>
    <p:sldId id="270" r:id="rId11"/>
    <p:sldId id="263" r:id="rId12"/>
    <p:sldId id="264" r:id="rId13"/>
    <p:sldId id="271" r:id="rId14"/>
    <p:sldId id="266" r:id="rId15"/>
    <p:sldId id="265" r:id="rId16"/>
    <p:sldId id="267"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521" autoAdjust="0"/>
  </p:normalViewPr>
  <p:slideViewPr>
    <p:cSldViewPr>
      <p:cViewPr>
        <p:scale>
          <a:sx n="35" d="100"/>
          <a:sy n="35" d="100"/>
        </p:scale>
        <p:origin x="-2376" y="-6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F977485-2521-4F6E-AAEC-FB1C6BC4E07B}" type="datetimeFigureOut">
              <a:rPr lang="en-US" smtClean="0"/>
              <a:t>5/14/2015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9A4B35C-190E-4974-A986-95F4A715D6B0}" type="slidenum">
              <a:rPr lang="en-US" smtClean="0"/>
              <a:t>‹#›</a:t>
            </a:fld>
            <a:endParaRPr lang="en-US" dirty="0"/>
          </a:p>
        </p:txBody>
      </p:sp>
    </p:spTree>
    <p:extLst>
      <p:ext uri="{BB962C8B-B14F-4D97-AF65-F5344CB8AC3E}">
        <p14:creationId xmlns:p14="http://schemas.microsoft.com/office/powerpoint/2010/main" val="3489096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A4B35C-190E-4974-A986-95F4A715D6B0}" type="slidenum">
              <a:rPr lang="en-US" smtClean="0"/>
              <a:t>1</a:t>
            </a:fld>
            <a:endParaRPr lang="en-US" dirty="0"/>
          </a:p>
        </p:txBody>
      </p:sp>
    </p:spTree>
    <p:extLst>
      <p:ext uri="{BB962C8B-B14F-4D97-AF65-F5344CB8AC3E}">
        <p14:creationId xmlns:p14="http://schemas.microsoft.com/office/powerpoint/2010/main" val="2082798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referring to HO,</a:t>
            </a:r>
            <a:r>
              <a:rPr lang="en-US" baseline="0" dirty="0" smtClean="0"/>
              <a:t> </a:t>
            </a:r>
            <a:r>
              <a:rPr lang="en-US" i="1" baseline="0" dirty="0" smtClean="0"/>
              <a:t>Thinking About What I Read</a:t>
            </a:r>
            <a:r>
              <a:rPr lang="en-US" i="0" baseline="0" dirty="0" smtClean="0"/>
              <a:t>, we’ll take a few minutes to think about what good reading means to you. </a:t>
            </a:r>
            <a:r>
              <a:rPr lang="en-US" b="1" i="0" baseline="0" dirty="0" smtClean="0"/>
              <a:t>Group shout out – chart answers.</a:t>
            </a:r>
          </a:p>
          <a:p>
            <a:endParaRPr lang="en-US" i="0" baseline="0" dirty="0" smtClean="0"/>
          </a:p>
          <a:p>
            <a:r>
              <a:rPr lang="en-US" i="0" baseline="0" dirty="0" smtClean="0"/>
              <a:t>Find </a:t>
            </a:r>
            <a:r>
              <a:rPr lang="en-US" i="1" baseline="0" dirty="0" smtClean="0"/>
              <a:t>Thinking about what I read </a:t>
            </a:r>
            <a:r>
              <a:rPr lang="en-US" i="0" baseline="0" dirty="0" smtClean="0"/>
              <a:t>GO. Activity calls for students to summarize, evaluate and reevaluate- using comprehension, analysis, application, and synthesis skills (Lavern covered in detail earlier). </a:t>
            </a:r>
          </a:p>
          <a:p>
            <a:r>
              <a:rPr lang="en-US" i="0" baseline="0" dirty="0" smtClean="0"/>
              <a:t>Easier to ‘manage’ text in chunks- analysis less intimidating.</a:t>
            </a:r>
          </a:p>
        </p:txBody>
      </p:sp>
      <p:sp>
        <p:nvSpPr>
          <p:cNvPr id="4" name="Slide Number Placeholder 3"/>
          <p:cNvSpPr>
            <a:spLocks noGrp="1"/>
          </p:cNvSpPr>
          <p:nvPr>
            <p:ph type="sldNum" sz="quarter" idx="10"/>
          </p:nvPr>
        </p:nvSpPr>
        <p:spPr/>
        <p:txBody>
          <a:bodyPr/>
          <a:lstStyle/>
          <a:p>
            <a:fld id="{99A4B35C-190E-4974-A986-95F4A715D6B0}" type="slidenum">
              <a:rPr lang="en-US" smtClean="0"/>
              <a:t>10</a:t>
            </a:fld>
            <a:endParaRPr lang="en-US" dirty="0"/>
          </a:p>
        </p:txBody>
      </p:sp>
    </p:spTree>
    <p:extLst>
      <p:ext uri="{BB962C8B-B14F-4D97-AF65-F5344CB8AC3E}">
        <p14:creationId xmlns:p14="http://schemas.microsoft.com/office/powerpoint/2010/main" val="931168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dirty="0" smtClean="0"/>
              <a:t>Ask teachers to </a:t>
            </a:r>
            <a:r>
              <a:rPr lang="en-US" b="1" dirty="0" smtClean="0"/>
              <a:t>read entire poem.</a:t>
            </a:r>
          </a:p>
          <a:p>
            <a:pPr algn="l"/>
            <a:endParaRPr lang="en-US" b="1" dirty="0" smtClean="0"/>
          </a:p>
          <a:p>
            <a:pPr marL="171450" indent="-171450" algn="l">
              <a:buFont typeface="Courier New" panose="02070309020205020404" pitchFamily="49" charset="0"/>
              <a:buChar char="o"/>
            </a:pPr>
            <a:r>
              <a:rPr lang="en-US" b="1" dirty="0" smtClean="0"/>
              <a:t>In</a:t>
            </a:r>
            <a:r>
              <a:rPr lang="en-US" b="1" baseline="0" dirty="0" smtClean="0"/>
              <a:t> your group, </a:t>
            </a:r>
            <a:r>
              <a:rPr lang="en-US" b="0" baseline="0" dirty="0" smtClean="0"/>
              <a:t>re-read silently and aloud.</a:t>
            </a:r>
          </a:p>
          <a:p>
            <a:pPr marL="171450" indent="-171450" algn="l">
              <a:buFont typeface="Courier New" panose="02070309020205020404" pitchFamily="49" charset="0"/>
              <a:buChar char="o"/>
            </a:pPr>
            <a:r>
              <a:rPr lang="en-US" b="1" baseline="0" dirty="0" smtClean="0"/>
              <a:t>Compare </a:t>
            </a:r>
            <a:r>
              <a:rPr lang="en-US" b="0" baseline="0" dirty="0" smtClean="0"/>
              <a:t>Dr. Angelou’s word choices with your own from the previous activity. </a:t>
            </a:r>
            <a:r>
              <a:rPr lang="en-US" b="1" baseline="0" dirty="0" smtClean="0"/>
              <a:t>Discuss questions on slide</a:t>
            </a:r>
            <a:r>
              <a:rPr lang="en-US" b="1" baseline="0" dirty="0" smtClean="0"/>
              <a:t>.</a:t>
            </a:r>
          </a:p>
          <a:p>
            <a:pPr marL="171450" indent="-171450" algn="l">
              <a:buFont typeface="Courier New" panose="02070309020205020404" pitchFamily="49" charset="0"/>
              <a:buChar char="o"/>
            </a:pPr>
            <a:r>
              <a:rPr lang="en-US" b="1" baseline="0" dirty="0" smtClean="0"/>
              <a:t>Chart </a:t>
            </a:r>
            <a:r>
              <a:rPr lang="en-US" b="0" baseline="0" dirty="0" smtClean="0"/>
              <a:t>your observations</a:t>
            </a:r>
          </a:p>
          <a:p>
            <a:pPr marL="171450" indent="-171450" algn="l">
              <a:buFont typeface="Courier New" panose="02070309020205020404" pitchFamily="49" charset="0"/>
              <a:buChar char="o"/>
            </a:pPr>
            <a:r>
              <a:rPr lang="en-US" b="1" baseline="0" dirty="0" smtClean="0"/>
              <a:t>Group share </a:t>
            </a:r>
            <a:r>
              <a:rPr lang="en-US" b="0" baseline="0" dirty="0" smtClean="0"/>
              <a:t>at least one observation, round robin</a:t>
            </a:r>
            <a:endParaRPr lang="en-US" b="1" dirty="0"/>
          </a:p>
        </p:txBody>
      </p:sp>
      <p:sp>
        <p:nvSpPr>
          <p:cNvPr id="4" name="Slide Number Placeholder 3"/>
          <p:cNvSpPr>
            <a:spLocks noGrp="1"/>
          </p:cNvSpPr>
          <p:nvPr>
            <p:ph type="sldNum" sz="quarter" idx="10"/>
          </p:nvPr>
        </p:nvSpPr>
        <p:spPr/>
        <p:txBody>
          <a:bodyPr/>
          <a:lstStyle/>
          <a:p>
            <a:fld id="{99A4B35C-190E-4974-A986-95F4A715D6B0}" type="slidenum">
              <a:rPr lang="en-US" smtClean="0"/>
              <a:t>11</a:t>
            </a:fld>
            <a:endParaRPr lang="en-US" dirty="0"/>
          </a:p>
        </p:txBody>
      </p:sp>
    </p:spTree>
    <p:extLst>
      <p:ext uri="{BB962C8B-B14F-4D97-AF65-F5344CB8AC3E}">
        <p14:creationId xmlns:p14="http://schemas.microsoft.com/office/powerpoint/2010/main" val="3982736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Re-read the poem (see pattern? Poems read many times…)</a:t>
            </a:r>
          </a:p>
          <a:p>
            <a:endParaRPr lang="en-US" dirty="0" smtClean="0"/>
          </a:p>
          <a:p>
            <a:r>
              <a:rPr lang="en-US" b="1" dirty="0" smtClean="0"/>
              <a:t>Working alone or w/ a partner, </a:t>
            </a:r>
            <a:r>
              <a:rPr lang="en-US" b="0" dirty="0" smtClean="0"/>
              <a:t>using the same HO as </a:t>
            </a:r>
            <a:r>
              <a:rPr lang="en-US" b="0" dirty="0" err="1" smtClean="0"/>
              <a:t>prev</a:t>
            </a:r>
            <a:r>
              <a:rPr lang="en-US" b="0" baseline="0" dirty="0" smtClean="0"/>
              <a:t> slide, </a:t>
            </a:r>
            <a:r>
              <a:rPr lang="en-US" b="1" baseline="0" dirty="0" smtClean="0"/>
              <a:t>mark up the text, noting</a:t>
            </a:r>
            <a:r>
              <a:rPr lang="en-US" b="0" baseline="0" dirty="0" smtClean="0"/>
              <a:t>: (read slide)</a:t>
            </a:r>
          </a:p>
          <a:p>
            <a:r>
              <a:rPr lang="en-US" b="0" baseline="0" dirty="0" smtClean="0"/>
              <a:t>NOTE: all areas being asked to identify would have been pre-taught before asking students to identify)</a:t>
            </a:r>
          </a:p>
          <a:p>
            <a:endParaRPr lang="en-US" b="0" baseline="0" dirty="0" smtClean="0"/>
          </a:p>
          <a:p>
            <a:r>
              <a:rPr lang="en-US" b="1" baseline="0" dirty="0" smtClean="0"/>
              <a:t>When mark up is finished </a:t>
            </a:r>
            <a:r>
              <a:rPr lang="en-US" b="0" baseline="0" dirty="0" smtClean="0"/>
              <a:t>use the text box to record your thoughts, observations (punctuation, message, author intent)- whatever is important to YOU, the READER.</a:t>
            </a:r>
          </a:p>
          <a:p>
            <a:endParaRPr lang="en-US" b="0" baseline="0" dirty="0" smtClean="0"/>
          </a:p>
          <a:p>
            <a:r>
              <a:rPr lang="en-US" b="0" baseline="0" dirty="0" smtClean="0"/>
              <a:t>Who would like to </a:t>
            </a:r>
            <a:r>
              <a:rPr lang="en-US" b="1" baseline="0" dirty="0" smtClean="0"/>
              <a:t>volunteer to read aloud?</a:t>
            </a:r>
          </a:p>
          <a:p>
            <a:r>
              <a:rPr lang="en-US" b="0" baseline="0" dirty="0" smtClean="0"/>
              <a:t>Mention that how a poem is read is influenced by (among other things) the reader’s response- how the reader connects personally to the author’s words/meaning/message.</a:t>
            </a:r>
          </a:p>
          <a:p>
            <a:r>
              <a:rPr lang="en-US" b="0" baseline="0" dirty="0" smtClean="0"/>
              <a:t>	</a:t>
            </a:r>
            <a:endParaRPr lang="en-US" b="1" dirty="0" smtClean="0"/>
          </a:p>
          <a:p>
            <a:endParaRPr lang="en-US" dirty="0" smtClean="0"/>
          </a:p>
        </p:txBody>
      </p:sp>
      <p:sp>
        <p:nvSpPr>
          <p:cNvPr id="4" name="Slide Number Placeholder 3"/>
          <p:cNvSpPr>
            <a:spLocks noGrp="1"/>
          </p:cNvSpPr>
          <p:nvPr>
            <p:ph type="sldNum" sz="quarter" idx="10"/>
          </p:nvPr>
        </p:nvSpPr>
        <p:spPr/>
        <p:txBody>
          <a:bodyPr/>
          <a:lstStyle/>
          <a:p>
            <a:fld id="{99A4B35C-190E-4974-A986-95F4A715D6B0}" type="slidenum">
              <a:rPr lang="en-US" smtClean="0"/>
              <a:t>12</a:t>
            </a:fld>
            <a:endParaRPr lang="en-US" dirty="0"/>
          </a:p>
        </p:txBody>
      </p:sp>
    </p:spTree>
    <p:extLst>
      <p:ext uri="{BB962C8B-B14F-4D97-AF65-F5344CB8AC3E}">
        <p14:creationId xmlns:p14="http://schemas.microsoft.com/office/powerpoint/2010/main" val="1083655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Refer to inference GO</a:t>
            </a:r>
          </a:p>
          <a:p>
            <a:endParaRPr lang="en-US" dirty="0" smtClean="0"/>
          </a:p>
          <a:p>
            <a:r>
              <a:rPr lang="en-US" dirty="0" smtClean="0"/>
              <a:t>Steps to drawing inferences in poetry:</a:t>
            </a:r>
          </a:p>
          <a:p>
            <a:pPr marL="228600" indent="-228600">
              <a:buAutoNum type="arabicParenR"/>
            </a:pPr>
            <a:r>
              <a:rPr lang="en-US" dirty="0" smtClean="0"/>
              <a:t>Read the poem carefully</a:t>
            </a:r>
          </a:p>
          <a:p>
            <a:pPr marL="228600" indent="-228600">
              <a:buAutoNum type="arabicParenR"/>
            </a:pPr>
            <a:r>
              <a:rPr lang="en-US" dirty="0" smtClean="0"/>
              <a:t>Generate questions</a:t>
            </a:r>
          </a:p>
          <a:p>
            <a:pPr marL="457200" lvl="1" indent="0">
              <a:buNone/>
            </a:pPr>
            <a:r>
              <a:rPr lang="en-US" dirty="0" smtClean="0"/>
              <a:t>history’s shame- referring</a:t>
            </a:r>
            <a:r>
              <a:rPr lang="en-US" baseline="0" dirty="0" smtClean="0"/>
              <a:t> to past or present day?</a:t>
            </a:r>
          </a:p>
          <a:p>
            <a:pPr marL="457200" lvl="1" indent="0">
              <a:buNone/>
            </a:pPr>
            <a:r>
              <a:rPr lang="en-US" baseline="0" dirty="0" smtClean="0"/>
              <a:t>where might huts be found? In the US or elsewhere?</a:t>
            </a:r>
          </a:p>
          <a:p>
            <a:pPr marL="457200" lvl="1" indent="0">
              <a:buNone/>
            </a:pPr>
            <a:r>
              <a:rPr lang="en-US" baseline="0" dirty="0" smtClean="0"/>
              <a:t>huts…history…shame Does any particular event/time period come to mind?</a:t>
            </a:r>
          </a:p>
          <a:p>
            <a:pPr marL="457200" lvl="1" indent="0">
              <a:buNone/>
            </a:pPr>
            <a:r>
              <a:rPr lang="en-US" baseline="0" dirty="0" smtClean="0"/>
              <a:t>past…pain and shame...Does this work with previous thoughts?</a:t>
            </a:r>
          </a:p>
          <a:p>
            <a:pPr marL="457200" lvl="1" indent="0">
              <a:buNone/>
            </a:pPr>
            <a:r>
              <a:rPr lang="en-US" baseline="0" dirty="0" smtClean="0"/>
              <a:t>significance of I Rise?  </a:t>
            </a:r>
            <a:r>
              <a:rPr lang="en-US" b="1" baseline="0" dirty="0" smtClean="0"/>
              <a:t>Chart responses/ thoughts- use for step 4</a:t>
            </a:r>
            <a:endParaRPr lang="en-US" baseline="0" dirty="0" smtClean="0"/>
          </a:p>
          <a:p>
            <a:pPr marL="457200" lvl="1" indent="0">
              <a:buNone/>
            </a:pPr>
            <a:endParaRPr lang="en-US" baseline="0" dirty="0" smtClean="0"/>
          </a:p>
          <a:p>
            <a:pPr marL="457200" lvl="1" indent="0">
              <a:buNone/>
            </a:pPr>
            <a:r>
              <a:rPr lang="en-US" baseline="0" dirty="0" smtClean="0"/>
              <a:t>3) Look at title/ author</a:t>
            </a:r>
          </a:p>
          <a:p>
            <a:pPr marL="457200" lvl="1" indent="0">
              <a:buNone/>
            </a:pPr>
            <a:endParaRPr lang="en-US" baseline="0" dirty="0" smtClean="0"/>
          </a:p>
          <a:p>
            <a:pPr marL="457200" lvl="1" indent="0">
              <a:buNone/>
            </a:pPr>
            <a:r>
              <a:rPr lang="en-US" baseline="0" dirty="0" smtClean="0"/>
              <a:t>4) Summarize your thoughts</a:t>
            </a:r>
          </a:p>
          <a:p>
            <a:pPr marL="457200" lvl="1" indent="0">
              <a:buNone/>
            </a:pPr>
            <a:r>
              <a:rPr lang="en-US" baseline="0" dirty="0" smtClean="0"/>
              <a:t>	</a:t>
            </a:r>
            <a:r>
              <a:rPr lang="en-US" b="1" baseline="0" dirty="0" smtClean="0"/>
              <a:t>THINK ALOUD- model or ask teacher to model</a:t>
            </a:r>
          </a:p>
          <a:p>
            <a:pPr marL="457200" lvl="1" indent="0">
              <a:buNone/>
            </a:pPr>
            <a:r>
              <a:rPr lang="en-US" b="1" baseline="0" dirty="0" smtClean="0"/>
              <a:t>	 </a:t>
            </a:r>
            <a:r>
              <a:rPr lang="en-US" baseline="0" dirty="0" smtClean="0"/>
              <a:t>I think of huts being found in warm climates, Africa, islands…not in the US, so… people who live in huts and ‘history’s shame, 	hmmm…if we are talking about US history, I know slaves came from Africa. Maybe it’s about slavery?</a:t>
            </a:r>
          </a:p>
          <a:p>
            <a:pPr marL="457200" lvl="1" indent="0">
              <a:buNone/>
            </a:pPr>
            <a:endParaRPr lang="en-US" baseline="0" dirty="0" smtClean="0"/>
          </a:p>
          <a:p>
            <a:pPr marL="457200" lvl="1" indent="0">
              <a:buNone/>
            </a:pPr>
            <a:r>
              <a:rPr lang="en-US" baseline="0" dirty="0" smtClean="0"/>
              <a:t>Good example of this strategy can be found at www.brighthubeducation</a:t>
            </a:r>
          </a:p>
          <a:p>
            <a:pPr marL="457200" lvl="1" indent="0">
              <a:buNone/>
            </a:pPr>
            <a:r>
              <a:rPr lang="en-US" baseline="0" dirty="0" smtClean="0"/>
              <a:t>	</a:t>
            </a:r>
          </a:p>
          <a:p>
            <a:pPr marL="457200" lvl="1" indent="0">
              <a:buNone/>
            </a:pPr>
            <a:endParaRPr lang="en-US" baseline="0" dirty="0" smtClean="0"/>
          </a:p>
          <a:p>
            <a:pPr marL="457200" lvl="1" indent="0">
              <a:buNone/>
            </a:pPr>
            <a:endParaRPr lang="en-US" dirty="0"/>
          </a:p>
        </p:txBody>
      </p:sp>
      <p:sp>
        <p:nvSpPr>
          <p:cNvPr id="4" name="Slide Number Placeholder 3"/>
          <p:cNvSpPr>
            <a:spLocks noGrp="1"/>
          </p:cNvSpPr>
          <p:nvPr>
            <p:ph type="sldNum" sz="quarter" idx="10"/>
          </p:nvPr>
        </p:nvSpPr>
        <p:spPr/>
        <p:txBody>
          <a:bodyPr/>
          <a:lstStyle/>
          <a:p>
            <a:fld id="{99A4B35C-190E-4974-A986-95F4A715D6B0}" type="slidenum">
              <a:rPr lang="en-US" smtClean="0"/>
              <a:t>13</a:t>
            </a:fld>
            <a:endParaRPr lang="en-US" dirty="0"/>
          </a:p>
        </p:txBody>
      </p:sp>
    </p:spTree>
    <p:extLst>
      <p:ext uri="{BB962C8B-B14F-4D97-AF65-F5344CB8AC3E}">
        <p14:creationId xmlns:p14="http://schemas.microsoft.com/office/powerpoint/2010/main" val="41225332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a:t>
            </a:r>
            <a:r>
              <a:rPr lang="en-US" baseline="0" dirty="0" smtClean="0"/>
              <a:t> activity example. </a:t>
            </a:r>
            <a:r>
              <a:rPr lang="en-US" b="1" baseline="0" dirty="0" smtClean="0"/>
              <a:t>Getting students to think in pictures, color, sound</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9A4B35C-190E-4974-A986-95F4A715D6B0}" type="slidenum">
              <a:rPr lang="en-US" smtClean="0"/>
              <a:t>14</a:t>
            </a:fld>
            <a:endParaRPr lang="en-US" dirty="0"/>
          </a:p>
        </p:txBody>
      </p:sp>
    </p:spTree>
    <p:extLst>
      <p:ext uri="{BB962C8B-B14F-4D97-AF65-F5344CB8AC3E}">
        <p14:creationId xmlns:p14="http://schemas.microsoft.com/office/powerpoint/2010/main" val="12376930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 example.</a:t>
            </a:r>
          </a:p>
          <a:p>
            <a:endParaRPr lang="en-US" dirty="0" smtClean="0"/>
          </a:p>
          <a:p>
            <a:r>
              <a:rPr lang="en-US" dirty="0" smtClean="0"/>
              <a:t>This and previous activity are included on resources HO.</a:t>
            </a:r>
          </a:p>
          <a:p>
            <a:endParaRPr lang="en-US" dirty="0" smtClean="0"/>
          </a:p>
          <a:p>
            <a:r>
              <a:rPr lang="en-US" dirty="0" smtClean="0"/>
              <a:t>Many excellent online guides for teaching/analyzing poetry. Among</a:t>
            </a:r>
            <a:r>
              <a:rPr lang="en-US" baseline="0" dirty="0" smtClean="0"/>
              <a:t> them…NYC guide,  </a:t>
            </a:r>
            <a:r>
              <a:rPr lang="en-US" i="1" baseline="0" dirty="0" smtClean="0"/>
              <a:t>Poetry…Do I Dare</a:t>
            </a:r>
            <a:r>
              <a:rPr lang="en-US" i="1" baseline="0" dirty="0" smtClean="0"/>
              <a:t>? </a:t>
            </a:r>
            <a:r>
              <a:rPr lang="en-US" b="1" i="0" baseline="0" dirty="0" smtClean="0"/>
              <a:t>Don’t reinvent the wheel…</a:t>
            </a:r>
            <a:r>
              <a:rPr lang="en-US" b="0" i="0" baseline="0" dirty="0" smtClean="0"/>
              <a:t>Use Do I Dare as a template for designing lessons for your class. Includes: strategies, sample lessons, references, book list, GO’s and more!</a:t>
            </a:r>
            <a:endParaRPr lang="en-US" i="1" dirty="0"/>
          </a:p>
        </p:txBody>
      </p:sp>
      <p:sp>
        <p:nvSpPr>
          <p:cNvPr id="4" name="Slide Number Placeholder 3"/>
          <p:cNvSpPr>
            <a:spLocks noGrp="1"/>
          </p:cNvSpPr>
          <p:nvPr>
            <p:ph type="sldNum" sz="quarter" idx="10"/>
          </p:nvPr>
        </p:nvSpPr>
        <p:spPr/>
        <p:txBody>
          <a:bodyPr/>
          <a:lstStyle/>
          <a:p>
            <a:fld id="{99A4B35C-190E-4974-A986-95F4A715D6B0}" type="slidenum">
              <a:rPr lang="en-US" smtClean="0"/>
              <a:t>15</a:t>
            </a:fld>
            <a:endParaRPr lang="en-US" dirty="0"/>
          </a:p>
        </p:txBody>
      </p:sp>
    </p:spTree>
    <p:extLst>
      <p:ext uri="{BB962C8B-B14F-4D97-AF65-F5344CB8AC3E}">
        <p14:creationId xmlns:p14="http://schemas.microsoft.com/office/powerpoint/2010/main" val="38699647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Explain activity.</a:t>
            </a:r>
          </a:p>
          <a:p>
            <a:endParaRPr lang="en-US" dirty="0" smtClean="0"/>
          </a:p>
          <a:p>
            <a:r>
              <a:rPr lang="en-US" b="1" dirty="0" smtClean="0"/>
              <a:t>After groups have finished tasks in slide</a:t>
            </a:r>
            <a:r>
              <a:rPr lang="en-US" dirty="0" smtClean="0"/>
              <a:t>, ask them to </a:t>
            </a:r>
            <a:r>
              <a:rPr lang="en-US" b="1" dirty="0" smtClean="0"/>
              <a:t>summarize again using ONE WORD</a:t>
            </a:r>
            <a:r>
              <a:rPr lang="en-US" dirty="0" smtClean="0"/>
              <a:t>. Chart answer.</a:t>
            </a:r>
          </a:p>
          <a:p>
            <a:endParaRPr lang="en-US" dirty="0" smtClean="0"/>
          </a:p>
          <a:p>
            <a:r>
              <a:rPr lang="en-US" b="1" dirty="0" smtClean="0"/>
              <a:t>Explain choices</a:t>
            </a:r>
            <a:r>
              <a:rPr lang="en-US" dirty="0" smtClean="0"/>
              <a:t>, large</a:t>
            </a:r>
            <a:r>
              <a:rPr lang="en-US" baseline="0" dirty="0" smtClean="0"/>
              <a:t> group discusses various words offered. </a:t>
            </a:r>
            <a:r>
              <a:rPr lang="en-US" b="1" baseline="0" dirty="0" smtClean="0"/>
              <a:t>Large group chooses one best word </a:t>
            </a:r>
            <a:r>
              <a:rPr lang="en-US" baseline="0" dirty="0" smtClean="0"/>
              <a:t>to represent poem. Mid way through activity, </a:t>
            </a:r>
            <a:r>
              <a:rPr lang="en-US" b="1" baseline="0" dirty="0" smtClean="0"/>
              <a:t>play video recording </a:t>
            </a:r>
            <a:r>
              <a:rPr lang="en-US" baseline="0" dirty="0" smtClean="0"/>
              <a:t>of Maya Angelou reading.</a:t>
            </a:r>
          </a:p>
          <a:p>
            <a:endParaRPr lang="en-US" baseline="0" dirty="0" smtClean="0"/>
          </a:p>
          <a:p>
            <a:r>
              <a:rPr lang="en-US" baseline="0" dirty="0" smtClean="0"/>
              <a:t>Questions?</a:t>
            </a:r>
          </a:p>
          <a:p>
            <a:r>
              <a:rPr lang="en-US" baseline="0" dirty="0" smtClean="0"/>
              <a:t>Thank you!</a:t>
            </a:r>
            <a:endParaRPr lang="en-US" dirty="0"/>
          </a:p>
        </p:txBody>
      </p:sp>
      <p:sp>
        <p:nvSpPr>
          <p:cNvPr id="4" name="Slide Number Placeholder 3"/>
          <p:cNvSpPr>
            <a:spLocks noGrp="1"/>
          </p:cNvSpPr>
          <p:nvPr>
            <p:ph type="sldNum" sz="quarter" idx="10"/>
          </p:nvPr>
        </p:nvSpPr>
        <p:spPr/>
        <p:txBody>
          <a:bodyPr/>
          <a:lstStyle/>
          <a:p>
            <a:fld id="{99A4B35C-190E-4974-A986-95F4A715D6B0}" type="slidenum">
              <a:rPr lang="en-US" smtClean="0"/>
              <a:t>16</a:t>
            </a:fld>
            <a:endParaRPr lang="en-US" dirty="0"/>
          </a:p>
        </p:txBody>
      </p:sp>
    </p:spTree>
    <p:extLst>
      <p:ext uri="{BB962C8B-B14F-4D97-AF65-F5344CB8AC3E}">
        <p14:creationId xmlns:p14="http://schemas.microsoft.com/office/powerpoint/2010/main" val="545175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a:t>
            </a:r>
            <a:r>
              <a:rPr lang="en-US" baseline="0" dirty="0" smtClean="0"/>
              <a:t> we will explore poetry as a means to getting students of all levels- basic &amp; ESL- comfortable with analyzing details, determining word meaning, and determining central ideas.</a:t>
            </a:r>
          </a:p>
          <a:p>
            <a:endParaRPr lang="en-US" baseline="0" dirty="0" smtClean="0"/>
          </a:p>
          <a:p>
            <a:r>
              <a:rPr lang="en-US" baseline="0" dirty="0" smtClean="0"/>
              <a:t>&lt; should be some groans, surprised looks&gt; </a:t>
            </a:r>
          </a:p>
          <a:p>
            <a:r>
              <a:rPr lang="en-US" baseline="0" dirty="0" smtClean="0"/>
              <a:t>	18</a:t>
            </a:r>
            <a:r>
              <a:rPr lang="en-US" baseline="30000" dirty="0" smtClean="0"/>
              <a:t>th</a:t>
            </a:r>
            <a:r>
              <a:rPr lang="en-US" baseline="0" dirty="0" smtClean="0"/>
              <a:t> century poetry? Really? (my student won’t relate to that, I can’t teach that vocabulary to my </a:t>
            </a:r>
          </a:p>
          <a:p>
            <a:r>
              <a:rPr lang="en-US" baseline="0" dirty="0" smtClean="0"/>
              <a:t>	students…)</a:t>
            </a:r>
          </a:p>
          <a:p>
            <a:endParaRPr lang="en-US" baseline="0" dirty="0" smtClean="0"/>
          </a:p>
          <a:p>
            <a:r>
              <a:rPr lang="en-US" baseline="0" dirty="0" smtClean="0"/>
              <a:t>Doesn’t work? How about …(next slide)</a:t>
            </a:r>
            <a:endParaRPr lang="en-US" dirty="0"/>
          </a:p>
        </p:txBody>
      </p:sp>
      <p:sp>
        <p:nvSpPr>
          <p:cNvPr id="4" name="Slide Number Placeholder 3"/>
          <p:cNvSpPr>
            <a:spLocks noGrp="1"/>
          </p:cNvSpPr>
          <p:nvPr>
            <p:ph type="sldNum" sz="quarter" idx="10"/>
          </p:nvPr>
        </p:nvSpPr>
        <p:spPr/>
        <p:txBody>
          <a:bodyPr/>
          <a:lstStyle/>
          <a:p>
            <a:fld id="{99A4B35C-190E-4974-A986-95F4A715D6B0}" type="slidenum">
              <a:rPr lang="en-US" smtClean="0"/>
              <a:t>2</a:t>
            </a:fld>
            <a:endParaRPr lang="en-US" dirty="0"/>
          </a:p>
        </p:txBody>
      </p:sp>
    </p:spTree>
    <p:extLst>
      <p:ext uri="{BB962C8B-B14F-4D97-AF65-F5344CB8AC3E}">
        <p14:creationId xmlns:p14="http://schemas.microsoft.com/office/powerpoint/2010/main" val="2426676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 your students better</a:t>
            </a:r>
            <a:r>
              <a:rPr lang="en-US" baseline="0" dirty="0" smtClean="0"/>
              <a:t> relate to this? Why? (group discussion)</a:t>
            </a:r>
          </a:p>
          <a:p>
            <a:endParaRPr lang="en-US" baseline="0" dirty="0" smtClean="0"/>
          </a:p>
          <a:p>
            <a:r>
              <a:rPr lang="en-US" baseline="0" dirty="0" smtClean="0"/>
              <a:t>Ask for a volunteer to read</a:t>
            </a:r>
          </a:p>
          <a:p>
            <a:endParaRPr lang="en-US" baseline="0" dirty="0" smtClean="0"/>
          </a:p>
          <a:p>
            <a:r>
              <a:rPr lang="en-US" baseline="0" dirty="0" smtClean="0"/>
              <a:t>Poetry is meant to be </a:t>
            </a:r>
            <a:r>
              <a:rPr lang="en-US" b="1" baseline="0" dirty="0" smtClean="0"/>
              <a:t>heard and felt. Bridges the gap between written word, word choice, central ideas, </a:t>
            </a:r>
            <a:r>
              <a:rPr lang="en-US" b="1" baseline="0" dirty="0" err="1" smtClean="0"/>
              <a:t>poetric</a:t>
            </a:r>
            <a:r>
              <a:rPr lang="en-US" b="1" baseline="0" dirty="0" smtClean="0"/>
              <a:t> &amp; grammatical devices &amp; colors, images, music, emotions.</a:t>
            </a:r>
          </a:p>
          <a:p>
            <a:pPr marL="171450" indent="-171450">
              <a:buFont typeface="Courier New" panose="02070309020205020404" pitchFamily="49" charset="0"/>
              <a:buChar char="o"/>
            </a:pPr>
            <a:r>
              <a:rPr lang="en-US" b="0" baseline="0" dirty="0" smtClean="0"/>
              <a:t>Goal today is </a:t>
            </a:r>
            <a:r>
              <a:rPr lang="en-US" b="1" baseline="0" dirty="0" smtClean="0"/>
              <a:t>reader engagement</a:t>
            </a:r>
            <a:r>
              <a:rPr lang="en-US" b="0" baseline="0" dirty="0" smtClean="0"/>
              <a:t>. </a:t>
            </a:r>
          </a:p>
          <a:p>
            <a:pPr marL="171450" indent="-171450">
              <a:buFont typeface="Courier New" panose="02070309020205020404" pitchFamily="49" charset="0"/>
              <a:buChar char="o"/>
            </a:pPr>
            <a:r>
              <a:rPr lang="en-US" b="0" baseline="0" dirty="0" smtClean="0"/>
              <a:t>Explore ways to ignite a </a:t>
            </a:r>
            <a:r>
              <a:rPr lang="en-US" b="1" baseline="0" dirty="0" smtClean="0"/>
              <a:t>multilevel</a:t>
            </a:r>
            <a:r>
              <a:rPr lang="en-US" b="0" baseline="0" dirty="0" smtClean="0"/>
              <a:t> </a:t>
            </a:r>
            <a:r>
              <a:rPr lang="en-US" b="1" baseline="0" dirty="0" smtClean="0"/>
              <a:t>passion for words.</a:t>
            </a:r>
          </a:p>
          <a:p>
            <a:pPr marL="171450" indent="-171450">
              <a:buFont typeface="Courier New" panose="02070309020205020404" pitchFamily="49" charset="0"/>
              <a:buChar char="o"/>
            </a:pPr>
            <a:r>
              <a:rPr lang="en-US" b="0" baseline="0" dirty="0" smtClean="0"/>
              <a:t>Develop </a:t>
            </a:r>
            <a:r>
              <a:rPr lang="en-US" b="1" baseline="0" dirty="0" smtClean="0"/>
              <a:t>transferable skills </a:t>
            </a:r>
            <a:r>
              <a:rPr lang="en-US" b="0" baseline="0" dirty="0" smtClean="0"/>
              <a:t>–beginner through TASC </a:t>
            </a:r>
          </a:p>
          <a:p>
            <a:pPr marL="171450" indent="-171450">
              <a:buFont typeface="Courier New" panose="02070309020205020404" pitchFamily="49" charset="0"/>
              <a:buChar char="o"/>
            </a:pPr>
            <a:r>
              <a:rPr lang="en-US" b="0" baseline="0" dirty="0" smtClean="0"/>
              <a:t>Analysis skills, terminology, comfort with variety of text forms interwoven in learner-centered, individualized instruction. Keep boring to a minimum!</a:t>
            </a:r>
            <a:r>
              <a:rPr lang="en-US" b="1" baseline="0" dirty="0" smtClean="0"/>
              <a:t>	</a:t>
            </a:r>
            <a:endParaRPr lang="en-US" dirty="0"/>
          </a:p>
        </p:txBody>
      </p:sp>
      <p:sp>
        <p:nvSpPr>
          <p:cNvPr id="4" name="Slide Number Placeholder 3"/>
          <p:cNvSpPr>
            <a:spLocks noGrp="1"/>
          </p:cNvSpPr>
          <p:nvPr>
            <p:ph type="sldNum" sz="quarter" idx="10"/>
          </p:nvPr>
        </p:nvSpPr>
        <p:spPr/>
        <p:txBody>
          <a:bodyPr/>
          <a:lstStyle/>
          <a:p>
            <a:fld id="{99A4B35C-190E-4974-A986-95F4A715D6B0}" type="slidenum">
              <a:rPr lang="en-US" smtClean="0"/>
              <a:t>3</a:t>
            </a:fld>
            <a:endParaRPr lang="en-US" dirty="0"/>
          </a:p>
        </p:txBody>
      </p:sp>
    </p:spTree>
    <p:extLst>
      <p:ext uri="{BB962C8B-B14F-4D97-AF65-F5344CB8AC3E}">
        <p14:creationId xmlns:p14="http://schemas.microsoft.com/office/powerpoint/2010/main" val="1524751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Teachers</a:t>
            </a:r>
            <a:r>
              <a:rPr lang="en-US" baseline="0" dirty="0" smtClean="0"/>
              <a:t> respond to the prompt. </a:t>
            </a:r>
          </a:p>
          <a:p>
            <a:endParaRPr lang="en-US" baseline="0" dirty="0" smtClean="0"/>
          </a:p>
          <a:p>
            <a:r>
              <a:rPr lang="en-US" baseline="0" dirty="0" smtClean="0"/>
              <a:t>Once completed, working in groups discuss responses, focusing on: </a:t>
            </a:r>
          </a:p>
          <a:p>
            <a:pPr marL="171450" indent="-171450">
              <a:buFont typeface="Courier New" panose="02070309020205020404" pitchFamily="49" charset="0"/>
              <a:buChar char="o"/>
            </a:pPr>
            <a:r>
              <a:rPr lang="en-US" dirty="0" smtClean="0"/>
              <a:t>How do your own likes/dislikes affect instruction?</a:t>
            </a:r>
          </a:p>
          <a:p>
            <a:pPr marL="171450" indent="-171450">
              <a:buFont typeface="Courier New" panose="02070309020205020404" pitchFamily="49" charset="0"/>
              <a:buChar char="o"/>
            </a:pPr>
            <a:r>
              <a:rPr lang="en-US" dirty="0" smtClean="0"/>
              <a:t>What experience(s)</a:t>
            </a:r>
            <a:r>
              <a:rPr lang="en-US" baseline="0" dirty="0" smtClean="0"/>
              <a:t> affected your feeling about poetry?</a:t>
            </a:r>
          </a:p>
          <a:p>
            <a:pPr marL="171450" indent="-171450">
              <a:buFont typeface="Courier New" panose="02070309020205020404" pitchFamily="49" charset="0"/>
              <a:buChar char="o"/>
            </a:pPr>
            <a:r>
              <a:rPr lang="en-US" baseline="0" dirty="0" smtClean="0"/>
              <a:t>How may those experiences be used to inform instruction?</a:t>
            </a:r>
          </a:p>
          <a:p>
            <a:pPr marL="171450" indent="-171450">
              <a:buFont typeface="Courier New" panose="02070309020205020404" pitchFamily="49" charset="0"/>
              <a:buChar char="o"/>
            </a:pPr>
            <a:endParaRPr lang="en-US" baseline="0" dirty="0" smtClean="0"/>
          </a:p>
          <a:p>
            <a:pPr marL="0" indent="0">
              <a:buFont typeface="Courier New" panose="02070309020205020404" pitchFamily="49" charset="0"/>
              <a:buNone/>
            </a:pPr>
            <a:r>
              <a:rPr lang="en-US" baseline="0" dirty="0" smtClean="0"/>
              <a:t>KWL Activity </a:t>
            </a:r>
            <a:r>
              <a:rPr lang="en-US" baseline="0" dirty="0" smtClean="0"/>
              <a:t>can be used in the classroom- written or oral, depending on student ability.</a:t>
            </a:r>
          </a:p>
          <a:p>
            <a:pPr marL="0" indent="0">
              <a:buFont typeface="Courier New" panose="02070309020205020404" pitchFamily="49" charset="0"/>
              <a:buNone/>
            </a:pPr>
            <a:r>
              <a:rPr lang="en-US" baseline="0" dirty="0" smtClean="0"/>
              <a:t>Possible reflection questions:</a:t>
            </a:r>
          </a:p>
          <a:p>
            <a:pPr marL="171450" indent="-171450">
              <a:buFont typeface="Courier New" panose="02070309020205020404" pitchFamily="49" charset="0"/>
              <a:buChar char="o"/>
            </a:pPr>
            <a:r>
              <a:rPr lang="en-US" baseline="0" dirty="0" smtClean="0"/>
              <a:t>What do I know about poetry?</a:t>
            </a:r>
          </a:p>
          <a:p>
            <a:pPr marL="171450" indent="-171450">
              <a:buFont typeface="Courier New" panose="02070309020205020404" pitchFamily="49" charset="0"/>
              <a:buChar char="o"/>
            </a:pPr>
            <a:r>
              <a:rPr lang="en-US" baseline="0" dirty="0" smtClean="0"/>
              <a:t>What do I want to know?</a:t>
            </a:r>
          </a:p>
          <a:p>
            <a:pPr marL="0" indent="0">
              <a:buFont typeface="Courier New" panose="02070309020205020404" pitchFamily="49" charset="0"/>
              <a:buNone/>
            </a:pPr>
            <a:r>
              <a:rPr lang="en-US" baseline="0" dirty="0" smtClean="0"/>
              <a:t>(class discussion about group responses)</a:t>
            </a:r>
          </a:p>
          <a:p>
            <a:pPr marL="171450" indent="-171450">
              <a:buFont typeface="Courier New" panose="02070309020205020404" pitchFamily="49" charset="0"/>
              <a:buChar char="o"/>
            </a:pPr>
            <a:r>
              <a:rPr lang="en-US" baseline="0" dirty="0" smtClean="0"/>
              <a:t>End of Unit- What I have learned about poetry</a:t>
            </a:r>
            <a:endParaRPr lang="en-US" dirty="0"/>
          </a:p>
        </p:txBody>
      </p:sp>
      <p:sp>
        <p:nvSpPr>
          <p:cNvPr id="4" name="Slide Number Placeholder 3"/>
          <p:cNvSpPr>
            <a:spLocks noGrp="1"/>
          </p:cNvSpPr>
          <p:nvPr>
            <p:ph type="sldNum" sz="quarter" idx="10"/>
          </p:nvPr>
        </p:nvSpPr>
        <p:spPr/>
        <p:txBody>
          <a:bodyPr/>
          <a:lstStyle/>
          <a:p>
            <a:fld id="{99A4B35C-190E-4974-A986-95F4A715D6B0}" type="slidenum">
              <a:rPr lang="en-US" smtClean="0"/>
              <a:t>4</a:t>
            </a:fld>
            <a:endParaRPr lang="en-US" dirty="0"/>
          </a:p>
        </p:txBody>
      </p:sp>
    </p:spTree>
    <p:extLst>
      <p:ext uri="{BB962C8B-B14F-4D97-AF65-F5344CB8AC3E}">
        <p14:creationId xmlns:p14="http://schemas.microsoft.com/office/powerpoint/2010/main" val="320593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Brief video clip- Maya Angelou speaking on the power of words</a:t>
            </a:r>
            <a:r>
              <a:rPr lang="en-US" dirty="0" smtClean="0"/>
              <a:t>.</a:t>
            </a:r>
          </a:p>
          <a:p>
            <a:endParaRPr lang="en-US" dirty="0" smtClean="0"/>
          </a:p>
          <a:p>
            <a:endParaRPr lang="en-US" dirty="0" smtClean="0"/>
          </a:p>
          <a:p>
            <a:pPr marL="171450" indent="-171450">
              <a:buFont typeface="Courier New" panose="02070309020205020404" pitchFamily="49" charset="0"/>
              <a:buChar char="o"/>
            </a:pPr>
            <a:r>
              <a:rPr lang="en-US" dirty="0" smtClean="0"/>
              <a:t>For many students, the written word has long been a source of frustration, difficulty. By changing the way students are learning, stimulating senses and appealing to diff learning</a:t>
            </a:r>
            <a:r>
              <a:rPr lang="en-US" baseline="0" dirty="0" smtClean="0"/>
              <a:t> </a:t>
            </a:r>
            <a:r>
              <a:rPr lang="en-US" baseline="0" dirty="0" err="1" smtClean="0"/>
              <a:t>pref</a:t>
            </a:r>
            <a:r>
              <a:rPr lang="en-US" baseline="0" dirty="0" smtClean="0"/>
              <a:t> &amp; styles we can change that.</a:t>
            </a:r>
            <a:endParaRPr lang="en-US" dirty="0" smtClean="0"/>
          </a:p>
          <a:p>
            <a:pPr marL="171450" indent="-171450">
              <a:buFont typeface="Courier New" panose="02070309020205020404" pitchFamily="49" charset="0"/>
              <a:buChar char="o"/>
            </a:pPr>
            <a:r>
              <a:rPr lang="en-US" dirty="0" smtClean="0"/>
              <a:t>Use music, lyrics, video, photos,</a:t>
            </a:r>
            <a:r>
              <a:rPr lang="en-US" baseline="0" dirty="0" smtClean="0"/>
              <a:t> art to stimulate conversation, </a:t>
            </a:r>
            <a:r>
              <a:rPr lang="en-US" b="1" baseline="0" dirty="0" smtClean="0"/>
              <a:t>activate prior knowledge</a:t>
            </a:r>
          </a:p>
          <a:p>
            <a:pPr marL="0" indent="0">
              <a:buFont typeface="Courier New" panose="02070309020205020404" pitchFamily="49" charset="0"/>
              <a:buNone/>
            </a:pPr>
            <a:r>
              <a:rPr lang="en-US" baseline="0" dirty="0" smtClean="0"/>
              <a:t>    Remember- regardless of level adult learners bring a lot to the table. Incorporate knowledge &amp; interests for</a:t>
            </a:r>
          </a:p>
          <a:p>
            <a:pPr marL="0" indent="0">
              <a:buFont typeface="Courier New" panose="02070309020205020404" pitchFamily="49" charset="0"/>
              <a:buNone/>
            </a:pPr>
            <a:r>
              <a:rPr lang="en-US" baseline="0" dirty="0" smtClean="0"/>
              <a:t>    </a:t>
            </a:r>
            <a:r>
              <a:rPr lang="en-US" b="1" baseline="0" dirty="0" smtClean="0"/>
              <a:t>more meaningful interaction w/ the written word</a:t>
            </a:r>
          </a:p>
          <a:p>
            <a:pPr marL="0" indent="0">
              <a:buFont typeface="Courier New" panose="02070309020205020404" pitchFamily="49" charset="0"/>
              <a:buNone/>
            </a:pPr>
            <a:endParaRPr lang="en-US" b="1" baseline="0" dirty="0" smtClean="0"/>
          </a:p>
          <a:p>
            <a:pPr marL="171450" indent="-171450">
              <a:buFont typeface="Courier New" panose="02070309020205020404" pitchFamily="49" charset="0"/>
              <a:buChar char="o"/>
            </a:pPr>
            <a:r>
              <a:rPr lang="en-US" b="0" baseline="0" dirty="0" smtClean="0"/>
              <a:t>It is never to early to introduce poetry. May see a change in word selection when writing and/or cultivate a new passion!</a:t>
            </a:r>
          </a:p>
          <a:p>
            <a:pPr marL="171450" indent="-171450">
              <a:buFont typeface="Courier New" panose="02070309020205020404" pitchFamily="49" charset="0"/>
              <a:buChar char="o"/>
            </a:pPr>
            <a:endParaRPr lang="en-US" b="0" baseline="0" dirty="0" smtClean="0"/>
          </a:p>
          <a:p>
            <a:pPr marL="171450" indent="-171450">
              <a:buFont typeface="Courier New" panose="02070309020205020404" pitchFamily="49" charset="0"/>
              <a:buChar char="o"/>
            </a:pPr>
            <a:r>
              <a:rPr lang="en-US" b="0" baseline="0" dirty="0" smtClean="0"/>
              <a:t>How liberating!!! Freedom of expression outside grammatical conventions, rules, boundaries. Implications for new writers/ ELL’s?</a:t>
            </a:r>
            <a:endParaRPr lang="en-US" b="0" dirty="0"/>
          </a:p>
        </p:txBody>
      </p:sp>
      <p:sp>
        <p:nvSpPr>
          <p:cNvPr id="4" name="Slide Number Placeholder 3"/>
          <p:cNvSpPr>
            <a:spLocks noGrp="1"/>
          </p:cNvSpPr>
          <p:nvPr>
            <p:ph type="sldNum" sz="quarter" idx="10"/>
          </p:nvPr>
        </p:nvSpPr>
        <p:spPr/>
        <p:txBody>
          <a:bodyPr/>
          <a:lstStyle/>
          <a:p>
            <a:fld id="{99A4B35C-190E-4974-A986-95F4A715D6B0}" type="slidenum">
              <a:rPr lang="en-US" smtClean="0"/>
              <a:t>5</a:t>
            </a:fld>
            <a:endParaRPr lang="en-US" dirty="0"/>
          </a:p>
        </p:txBody>
      </p:sp>
    </p:spTree>
    <p:extLst>
      <p:ext uri="{BB962C8B-B14F-4D97-AF65-F5344CB8AC3E}">
        <p14:creationId xmlns:p14="http://schemas.microsoft.com/office/powerpoint/2010/main" val="2759806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1)Provide</a:t>
            </a:r>
            <a:r>
              <a:rPr lang="en-US" baseline="0" dirty="0" smtClean="0"/>
              <a:t> examples, topic but allow </a:t>
            </a:r>
            <a:r>
              <a:rPr lang="en-US" b="1" baseline="0" dirty="0" smtClean="0"/>
              <a:t>student to choose poems they connect with</a:t>
            </a:r>
            <a:r>
              <a:rPr lang="en-US" baseline="0" dirty="0" smtClean="0"/>
              <a:t>. </a:t>
            </a:r>
          </a:p>
          <a:p>
            <a:endParaRPr lang="en-US" baseline="0" dirty="0" smtClean="0"/>
          </a:p>
          <a:p>
            <a:r>
              <a:rPr lang="en-US" baseline="0" dirty="0" smtClean="0"/>
              <a:t>2)Start by getting learners interested. Poetry should be </a:t>
            </a:r>
            <a:r>
              <a:rPr lang="en-US" b="1" baseline="0" dirty="0" smtClean="0"/>
              <a:t>experienced rather than just scrutinized. </a:t>
            </a:r>
            <a:r>
              <a:rPr lang="en-US" b="0" baseline="0" dirty="0" smtClean="0"/>
              <a:t>Explore poetry as an outlet for creative expression- </a:t>
            </a:r>
            <a:r>
              <a:rPr lang="en-US" b="1" baseline="0" dirty="0" smtClean="0"/>
              <a:t>find interesting ways </a:t>
            </a:r>
            <a:r>
              <a:rPr lang="en-US" b="0" baseline="0" dirty="0" smtClean="0"/>
              <a:t>to introduce poetic devices, poem types, terminology. </a:t>
            </a:r>
          </a:p>
          <a:p>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3) Use GO’s, individual, paired &amp; group exercises. Model new activities. Appeal to learners strengths &amp; interests. (</a:t>
            </a:r>
            <a:r>
              <a:rPr lang="en-US" b="1" baseline="0" dirty="0" smtClean="0"/>
              <a:t>Betsy’s story- American Pie</a:t>
            </a:r>
            <a:r>
              <a:rPr lang="en-US" b="0"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4)Rather than teaching poetry in a vacuum- </a:t>
            </a:r>
            <a:r>
              <a:rPr lang="en-US" b="1" baseline="0" dirty="0" smtClean="0"/>
              <a:t>tie into unit theme</a:t>
            </a:r>
            <a:r>
              <a:rPr lang="en-US" b="0" baseline="0" dirty="0" smtClean="0"/>
              <a:t>. For example- the poem we’ll be using today works with social justice, black history, civil rights, famous women, linking past-present; social studies, civics, geography and more…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5)Introduce a different style of poetry, new skill each unit? Each week? </a:t>
            </a:r>
            <a:r>
              <a:rPr lang="en-US" b="1" baseline="0" dirty="0" smtClean="0"/>
              <a:t>Ongoing, fun part of instruction</a:t>
            </a:r>
            <a:r>
              <a:rPr lang="en-US" b="0" baseline="0" dirty="0" smtClean="0"/>
              <a:t>! Rather than handout/memorization- expose &amp; engage w/ different style poems. Keep the lectures to a minimum- </a:t>
            </a:r>
            <a:r>
              <a:rPr lang="en-US" b="1" baseline="0" dirty="0" smtClean="0"/>
              <a:t>create learning experience</a:t>
            </a:r>
            <a:r>
              <a:rPr lang="en-US" b="0" baseline="0" dirty="0" smtClean="0"/>
              <a:t>.</a:t>
            </a:r>
            <a:endParaRPr lang="en-US" b="0" baseline="0" dirty="0" smtClean="0"/>
          </a:p>
          <a:p>
            <a:endParaRPr lang="en-US" b="1" dirty="0"/>
          </a:p>
        </p:txBody>
      </p:sp>
      <p:sp>
        <p:nvSpPr>
          <p:cNvPr id="4" name="Slide Number Placeholder 3"/>
          <p:cNvSpPr>
            <a:spLocks noGrp="1"/>
          </p:cNvSpPr>
          <p:nvPr>
            <p:ph type="sldNum" sz="quarter" idx="10"/>
          </p:nvPr>
        </p:nvSpPr>
        <p:spPr/>
        <p:txBody>
          <a:bodyPr/>
          <a:lstStyle/>
          <a:p>
            <a:fld id="{99A4B35C-190E-4974-A986-95F4A715D6B0}" type="slidenum">
              <a:rPr lang="en-US" smtClean="0"/>
              <a:t>6</a:t>
            </a:fld>
            <a:endParaRPr lang="en-US" dirty="0"/>
          </a:p>
        </p:txBody>
      </p:sp>
    </p:spTree>
    <p:extLst>
      <p:ext uri="{BB962C8B-B14F-4D97-AF65-F5344CB8AC3E}">
        <p14:creationId xmlns:p14="http://schemas.microsoft.com/office/powerpoint/2010/main" val="686439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Great pre-reading activity</a:t>
            </a:r>
            <a:r>
              <a:rPr lang="en-US" dirty="0" smtClean="0"/>
              <a:t>. </a:t>
            </a:r>
            <a:r>
              <a:rPr lang="en-US" b="1" dirty="0" smtClean="0"/>
              <a:t>HO </a:t>
            </a:r>
            <a:r>
              <a:rPr lang="en-US" b="0" dirty="0" smtClean="0"/>
              <a:t>poem that has been alphabetized w/ grammatical words left out (a, an, the…)</a:t>
            </a:r>
            <a:endParaRPr lang="en-US" b="1" dirty="0" smtClean="0"/>
          </a:p>
          <a:p>
            <a:endParaRPr lang="en-US" dirty="0" smtClean="0"/>
          </a:p>
          <a:p>
            <a:r>
              <a:rPr lang="en-US" dirty="0" smtClean="0"/>
              <a:t>-Begin by highlighting… (individual work)</a:t>
            </a:r>
          </a:p>
          <a:p>
            <a:endParaRPr lang="en-US" dirty="0" smtClean="0"/>
          </a:p>
          <a:p>
            <a:r>
              <a:rPr lang="en-US" dirty="0" smtClean="0"/>
              <a:t>-next, pair up… for example, (</a:t>
            </a:r>
            <a:r>
              <a:rPr lang="en-US" b="1" dirty="0" smtClean="0"/>
              <a:t>go to next slide</a:t>
            </a:r>
            <a:r>
              <a:rPr lang="en-US" dirty="0" smtClean="0"/>
              <a:t>, </a:t>
            </a:r>
            <a:r>
              <a:rPr lang="en-US" b="1" dirty="0" smtClean="0"/>
              <a:t>example</a:t>
            </a:r>
            <a:r>
              <a:rPr lang="en-US" dirty="0" smtClean="0"/>
              <a:t> of marked up text to show connections)</a:t>
            </a:r>
            <a:endParaRPr lang="en-US" dirty="0"/>
          </a:p>
        </p:txBody>
      </p:sp>
      <p:sp>
        <p:nvSpPr>
          <p:cNvPr id="4" name="Slide Number Placeholder 3"/>
          <p:cNvSpPr>
            <a:spLocks noGrp="1"/>
          </p:cNvSpPr>
          <p:nvPr>
            <p:ph type="sldNum" sz="quarter" idx="10"/>
          </p:nvPr>
        </p:nvSpPr>
        <p:spPr/>
        <p:txBody>
          <a:bodyPr/>
          <a:lstStyle/>
          <a:p>
            <a:fld id="{99A4B35C-190E-4974-A986-95F4A715D6B0}" type="slidenum">
              <a:rPr lang="en-US" smtClean="0"/>
              <a:t>7</a:t>
            </a:fld>
            <a:endParaRPr lang="en-US" dirty="0"/>
          </a:p>
        </p:txBody>
      </p:sp>
    </p:spTree>
    <p:extLst>
      <p:ext uri="{BB962C8B-B14F-4D97-AF65-F5344CB8AC3E}">
        <p14:creationId xmlns:p14="http://schemas.microsoft.com/office/powerpoint/2010/main" val="426751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Look for patterns</a:t>
            </a:r>
            <a:r>
              <a:rPr lang="en-US" dirty="0" smtClean="0"/>
              <a:t>. I selected the words ‘ancestors’ and ‘slave’.</a:t>
            </a:r>
          </a:p>
          <a:p>
            <a:endParaRPr lang="en-US" dirty="0" smtClean="0"/>
          </a:p>
          <a:p>
            <a:r>
              <a:rPr lang="en-US" dirty="0" smtClean="0"/>
              <a:t>Ask group: What do these words have in common</a:t>
            </a:r>
            <a:r>
              <a:rPr lang="en-US" dirty="0" smtClean="0"/>
              <a:t>? </a:t>
            </a:r>
          </a:p>
          <a:p>
            <a:r>
              <a:rPr lang="en-US" baseline="0" dirty="0" smtClean="0"/>
              <a:t>                 </a:t>
            </a:r>
            <a:r>
              <a:rPr lang="en-US" dirty="0" smtClean="0"/>
              <a:t>What</a:t>
            </a:r>
            <a:r>
              <a:rPr lang="en-US" baseline="0" dirty="0" smtClean="0"/>
              <a:t> do they make you think of? Feel?</a:t>
            </a:r>
            <a:endParaRPr lang="en-US" dirty="0" smtClean="0"/>
          </a:p>
          <a:p>
            <a:r>
              <a:rPr lang="en-US" baseline="0" dirty="0" smtClean="0"/>
              <a:t>                 What do they suggest?</a:t>
            </a:r>
          </a:p>
          <a:p>
            <a:r>
              <a:rPr lang="en-US" baseline="0" dirty="0" smtClean="0"/>
              <a:t>                 What predictions can be made?</a:t>
            </a:r>
          </a:p>
          <a:p>
            <a:r>
              <a:rPr lang="en-US" baseline="0" dirty="0" smtClean="0"/>
              <a:t>Using your word list </a:t>
            </a:r>
            <a:r>
              <a:rPr lang="en-US" b="1" baseline="0" dirty="0" smtClean="0"/>
              <a:t>HO, look for other word patterns, links</a:t>
            </a:r>
            <a:r>
              <a:rPr lang="en-US" baseline="0" dirty="0" smtClean="0"/>
              <a:t>.</a:t>
            </a:r>
          </a:p>
          <a:p>
            <a:r>
              <a:rPr lang="en-US" baseline="0" dirty="0" smtClean="0"/>
              <a:t>                 Do they set tone? Atmosphere?</a:t>
            </a:r>
          </a:p>
          <a:p>
            <a:endParaRPr lang="en-US" baseline="0" dirty="0" smtClean="0"/>
          </a:p>
          <a:p>
            <a:pPr marL="171450" indent="-171450">
              <a:buFont typeface="Courier New" panose="02070309020205020404" pitchFamily="49" charset="0"/>
              <a:buChar char="o"/>
            </a:pPr>
            <a:r>
              <a:rPr lang="en-US" baseline="0" dirty="0" smtClean="0"/>
              <a:t>This activity allows students to </a:t>
            </a:r>
            <a:r>
              <a:rPr lang="en-US" b="1" baseline="0" dirty="0" smtClean="0"/>
              <a:t>explore word choices/patterns in an unstructured, imaginative way</a:t>
            </a:r>
            <a:r>
              <a:rPr lang="en-US" baseline="0" dirty="0" smtClean="0"/>
              <a:t>. </a:t>
            </a:r>
          </a:p>
          <a:p>
            <a:pPr marL="171450" indent="-171450">
              <a:buFont typeface="Courier New" panose="02070309020205020404" pitchFamily="49" charset="0"/>
              <a:buChar char="o"/>
            </a:pPr>
            <a:r>
              <a:rPr lang="en-US" b="1" baseline="0" dirty="0" smtClean="0"/>
              <a:t>Taps into prior knowledge to make predictions, inferences. Uses critical thinking skills to draw comparisons, determine author intent</a:t>
            </a:r>
            <a:r>
              <a:rPr lang="en-US" baseline="0" dirty="0" smtClean="0"/>
              <a:t>.</a:t>
            </a:r>
          </a:p>
          <a:p>
            <a:pPr marL="171450" indent="-171450">
              <a:buFont typeface="Courier New" panose="02070309020205020404" pitchFamily="49" charset="0"/>
              <a:buChar char="o"/>
            </a:pPr>
            <a:endParaRPr lang="en-US" baseline="0" dirty="0" smtClean="0"/>
          </a:p>
          <a:p>
            <a:pPr marL="0" indent="0">
              <a:buFont typeface="Courier New" panose="02070309020205020404" pitchFamily="49" charset="0"/>
              <a:buNone/>
            </a:pPr>
            <a:r>
              <a:rPr lang="en-US" b="0" baseline="0" dirty="0" smtClean="0"/>
              <a:t>After activity completed…say </a:t>
            </a:r>
            <a:r>
              <a:rPr lang="en-US" b="1" baseline="0" dirty="0" smtClean="0"/>
              <a:t>Please </a:t>
            </a:r>
            <a:r>
              <a:rPr lang="en-US" b="1" baseline="0" dirty="0" smtClean="0"/>
              <a:t>place this HO face down </a:t>
            </a:r>
            <a:r>
              <a:rPr lang="en-US" b="0" baseline="0" dirty="0" smtClean="0"/>
              <a:t>on the table. Thank you!</a:t>
            </a:r>
            <a:endParaRPr lang="en-US" b="1" baseline="0" dirty="0" smtClean="0"/>
          </a:p>
          <a:p>
            <a:endParaRPr lang="en-US" baseline="0" dirty="0" smtClean="0"/>
          </a:p>
        </p:txBody>
      </p:sp>
      <p:sp>
        <p:nvSpPr>
          <p:cNvPr id="4" name="Slide Number Placeholder 3"/>
          <p:cNvSpPr>
            <a:spLocks noGrp="1"/>
          </p:cNvSpPr>
          <p:nvPr>
            <p:ph type="sldNum" sz="quarter" idx="10"/>
          </p:nvPr>
        </p:nvSpPr>
        <p:spPr/>
        <p:txBody>
          <a:bodyPr/>
          <a:lstStyle/>
          <a:p>
            <a:fld id="{99A4B35C-190E-4974-A986-95F4A715D6B0}" type="slidenum">
              <a:rPr lang="en-US" smtClean="0"/>
              <a:t>8</a:t>
            </a:fld>
            <a:endParaRPr lang="en-US" dirty="0"/>
          </a:p>
        </p:txBody>
      </p:sp>
    </p:spTree>
    <p:extLst>
      <p:ext uri="{BB962C8B-B14F-4D97-AF65-F5344CB8AC3E}">
        <p14:creationId xmlns:p14="http://schemas.microsoft.com/office/powerpoint/2010/main" val="20788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this slide we have the name of the poem</a:t>
            </a:r>
            <a:r>
              <a:rPr lang="en-US" baseline="0" dirty="0" smtClean="0"/>
              <a:t> and the author. Does this affect how/what you think about the poem so far?</a:t>
            </a:r>
          </a:p>
          <a:p>
            <a:endParaRPr lang="en-US" baseline="0" dirty="0" smtClean="0"/>
          </a:p>
          <a:p>
            <a:r>
              <a:rPr lang="en-US" b="1" baseline="0" dirty="0" smtClean="0"/>
              <a:t>Working in pairs </a:t>
            </a:r>
            <a:r>
              <a:rPr lang="en-US" baseline="0" dirty="0" smtClean="0"/>
              <a:t>(and w/out referring back the </a:t>
            </a:r>
            <a:r>
              <a:rPr lang="en-US" baseline="0" dirty="0" err="1" smtClean="0"/>
              <a:t>the</a:t>
            </a:r>
            <a:r>
              <a:rPr lang="en-US" baseline="0" dirty="0" smtClean="0"/>
              <a:t> HO you just used), </a:t>
            </a:r>
            <a:r>
              <a:rPr lang="en-US" b="1" baseline="0" dirty="0" smtClean="0"/>
              <a:t>fill in the blanks with descriptive words </a:t>
            </a:r>
            <a:r>
              <a:rPr lang="en-US" baseline="0" dirty="0" smtClean="0"/>
              <a:t>of your choosing.</a:t>
            </a:r>
          </a:p>
          <a:p>
            <a:pPr marL="171450" indent="-171450">
              <a:buFont typeface="Courier New" panose="02070309020205020404" pitchFamily="49" charset="0"/>
              <a:buChar char="o"/>
            </a:pPr>
            <a:r>
              <a:rPr lang="en-US" baseline="0" dirty="0" smtClean="0"/>
              <a:t>Use context clues</a:t>
            </a:r>
          </a:p>
          <a:p>
            <a:pPr marL="171450" indent="-171450">
              <a:buFont typeface="Courier New" panose="02070309020205020404" pitchFamily="49" charset="0"/>
              <a:buChar char="o"/>
            </a:pPr>
            <a:r>
              <a:rPr lang="en-US" baseline="0" dirty="0" smtClean="0"/>
              <a:t>Try to determine author ideas/theme</a:t>
            </a:r>
          </a:p>
          <a:p>
            <a:pPr marL="0" indent="0">
              <a:buFont typeface="Courier New" panose="02070309020205020404" pitchFamily="49" charset="0"/>
              <a:buNone/>
            </a:pPr>
            <a:endParaRPr lang="en-US" baseline="0" dirty="0" smtClean="0"/>
          </a:p>
          <a:p>
            <a:pPr marL="0" indent="0">
              <a:buFont typeface="Courier New" panose="02070309020205020404" pitchFamily="49" charset="0"/>
              <a:buNone/>
            </a:pPr>
            <a:r>
              <a:rPr lang="en-US" baseline="0" dirty="0" smtClean="0"/>
              <a:t>Before beginning- model/ do as group using stanza provided on slide)</a:t>
            </a:r>
          </a:p>
          <a:p>
            <a:pPr marL="0" indent="0">
              <a:buFont typeface="Courier New" panose="02070309020205020404" pitchFamily="49" charset="0"/>
              <a:buNone/>
            </a:pPr>
            <a:endParaRPr lang="en-US" baseline="0" dirty="0" smtClean="0"/>
          </a:p>
          <a:p>
            <a:pPr marL="0" indent="0">
              <a:buFont typeface="Courier New" panose="02070309020205020404" pitchFamily="49" charset="0"/>
              <a:buNone/>
            </a:pPr>
            <a:r>
              <a:rPr lang="en-US" b="1" dirty="0" smtClean="0"/>
              <a:t>Groups share ‘new’ poem </a:t>
            </a:r>
            <a:r>
              <a:rPr lang="en-US" b="0" dirty="0" smtClean="0"/>
              <a:t>w/ all.</a:t>
            </a:r>
          </a:p>
          <a:p>
            <a:pPr marL="0" indent="0">
              <a:buFont typeface="Courier New" panose="02070309020205020404" pitchFamily="49" charset="0"/>
              <a:buNone/>
            </a:pPr>
            <a:endParaRPr lang="en-US" b="0" dirty="0" smtClean="0"/>
          </a:p>
          <a:p>
            <a:pPr marL="0" indent="0">
              <a:buFont typeface="Courier New" panose="02070309020205020404" pitchFamily="49" charset="0"/>
              <a:buNone/>
            </a:pPr>
            <a:r>
              <a:rPr lang="en-US" b="0" dirty="0" smtClean="0"/>
              <a:t>Keep the</a:t>
            </a:r>
            <a:r>
              <a:rPr lang="en-US" b="0" baseline="0" dirty="0" smtClean="0"/>
              <a:t> poem in front of you- we’ll use it again for the next activity.</a:t>
            </a:r>
            <a:endParaRPr lang="en-US" b="0" dirty="0"/>
          </a:p>
        </p:txBody>
      </p:sp>
      <p:sp>
        <p:nvSpPr>
          <p:cNvPr id="4" name="Slide Number Placeholder 3"/>
          <p:cNvSpPr>
            <a:spLocks noGrp="1"/>
          </p:cNvSpPr>
          <p:nvPr>
            <p:ph type="sldNum" sz="quarter" idx="10"/>
          </p:nvPr>
        </p:nvSpPr>
        <p:spPr/>
        <p:txBody>
          <a:bodyPr/>
          <a:lstStyle/>
          <a:p>
            <a:fld id="{99A4B35C-190E-4974-A986-95F4A715D6B0}" type="slidenum">
              <a:rPr lang="en-US" smtClean="0"/>
              <a:t>9</a:t>
            </a:fld>
            <a:endParaRPr lang="en-US" dirty="0"/>
          </a:p>
        </p:txBody>
      </p:sp>
    </p:spTree>
    <p:extLst>
      <p:ext uri="{BB962C8B-B14F-4D97-AF65-F5344CB8AC3E}">
        <p14:creationId xmlns:p14="http://schemas.microsoft.com/office/powerpoint/2010/main" val="1726940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2352F1A-BE23-4D13-9905-188FEEFB0C1E}" type="datetimeFigureOut">
              <a:rPr lang="en-US" smtClean="0"/>
              <a:t>5/14/2015</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8730F09-25B8-4205-BC09-906CC41AF92F}" type="slidenum">
              <a:rPr lang="en-US" smtClean="0"/>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352F1A-BE23-4D13-9905-188FEEFB0C1E}" type="datetimeFigureOut">
              <a:rPr lang="en-US" smtClean="0"/>
              <a:t>5/14/2015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730F09-25B8-4205-BC09-906CC41AF92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352F1A-BE23-4D13-9905-188FEEFB0C1E}" type="datetimeFigureOut">
              <a:rPr lang="en-US" smtClean="0"/>
              <a:t>5/14/2015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730F09-25B8-4205-BC09-906CC41AF92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352F1A-BE23-4D13-9905-188FEEFB0C1E}" type="datetimeFigureOut">
              <a:rPr lang="en-US" smtClean="0"/>
              <a:t>5/14/2015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730F09-25B8-4205-BC09-906CC41AF92F}"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352F1A-BE23-4D13-9905-188FEEFB0C1E}" type="datetimeFigureOut">
              <a:rPr lang="en-US" smtClean="0"/>
              <a:t>5/14/2015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730F09-25B8-4205-BC09-906CC41AF92F}"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2352F1A-BE23-4D13-9905-188FEEFB0C1E}" type="datetimeFigureOut">
              <a:rPr lang="en-US" smtClean="0"/>
              <a:t>5/14/2015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730F09-25B8-4205-BC09-906CC41AF92F}" type="slidenum">
              <a:rPr lang="en-US" smtClean="0"/>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352F1A-BE23-4D13-9905-188FEEFB0C1E}" type="datetimeFigureOut">
              <a:rPr lang="en-US" smtClean="0"/>
              <a:t>5/14/2015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8730F09-25B8-4205-BC09-906CC41AF92F}"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352F1A-BE23-4D13-9905-188FEEFB0C1E}" type="datetimeFigureOut">
              <a:rPr lang="en-US" smtClean="0"/>
              <a:t>5/14/2015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730F09-25B8-4205-BC09-906CC41AF92F}"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352F1A-BE23-4D13-9905-188FEEFB0C1E}" type="datetimeFigureOut">
              <a:rPr lang="en-US" smtClean="0"/>
              <a:t>5/14/2015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8730F09-25B8-4205-BC09-906CC41AF92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F2352F1A-BE23-4D13-9905-188FEEFB0C1E}" type="datetimeFigureOut">
              <a:rPr lang="en-US" smtClean="0"/>
              <a:t>5/14/2015</a:t>
            </a:fld>
            <a:endParaRPr lang="en-US" dirty="0"/>
          </a:p>
        </p:txBody>
      </p:sp>
      <p:sp>
        <p:nvSpPr>
          <p:cNvPr id="7" name="Slide Number Placeholder 6"/>
          <p:cNvSpPr>
            <a:spLocks noGrp="1"/>
          </p:cNvSpPr>
          <p:nvPr>
            <p:ph type="sldNum" sz="quarter" idx="12"/>
          </p:nvPr>
        </p:nvSpPr>
        <p:spPr/>
        <p:txBody>
          <a:bodyPr/>
          <a:lstStyle/>
          <a:p>
            <a:fld id="{98730F09-25B8-4205-BC09-906CC41AF92F}" type="slidenum">
              <a:rPr lang="en-US" smtClean="0"/>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352F1A-BE23-4D13-9905-188FEEFB0C1E}" type="datetimeFigureOut">
              <a:rPr lang="en-US" smtClean="0"/>
              <a:t>5/14/2015</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98730F09-25B8-4205-BC09-906CC41AF92F}"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2352F1A-BE23-4D13-9905-188FEEFB0C1E}" type="datetimeFigureOut">
              <a:rPr lang="en-US" smtClean="0"/>
              <a:t>5/14/2015</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8730F09-25B8-4205-BC09-906CC41AF92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uleth.ca/edu/currlab/handouts/poetry_ideas.html"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uleth.ca/edu/currlab/handouts/poetry_ideas.html"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vXCHKWFmU2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8PXdacSqvcA"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24400" y="2362200"/>
            <a:ext cx="3313355" cy="1702160"/>
          </a:xfrm>
        </p:spPr>
        <p:txBody>
          <a:bodyPr>
            <a:normAutofit fontScale="90000"/>
          </a:bodyPr>
          <a:lstStyle/>
          <a:p>
            <a:r>
              <a:rPr lang="en-US" dirty="0" smtClean="0"/>
              <a:t>Making Poetry Personal:</a:t>
            </a:r>
            <a:endParaRPr lang="en-US" dirty="0"/>
          </a:p>
        </p:txBody>
      </p:sp>
      <p:sp>
        <p:nvSpPr>
          <p:cNvPr id="3" name="Subtitle 2"/>
          <p:cNvSpPr>
            <a:spLocks noGrp="1"/>
          </p:cNvSpPr>
          <p:nvPr>
            <p:ph type="subTitle" idx="1"/>
          </p:nvPr>
        </p:nvSpPr>
        <p:spPr>
          <a:xfrm>
            <a:off x="4724400" y="4038600"/>
            <a:ext cx="3309803" cy="1905000"/>
          </a:xfrm>
        </p:spPr>
        <p:txBody>
          <a:bodyPr>
            <a:normAutofit/>
          </a:bodyPr>
          <a:lstStyle/>
          <a:p>
            <a:r>
              <a:rPr lang="en-US" dirty="0" smtClean="0"/>
              <a:t>Closing the TASC Achievement Gap</a:t>
            </a:r>
          </a:p>
          <a:p>
            <a:endParaRPr lang="en-US" dirty="0" smtClean="0"/>
          </a:p>
          <a:p>
            <a:r>
              <a:rPr lang="en-US" dirty="0" smtClean="0"/>
              <a:t>Robin Morgan</a:t>
            </a:r>
          </a:p>
          <a:p>
            <a:r>
              <a:rPr lang="en-US" dirty="0" err="1" smtClean="0"/>
              <a:t>LiteracyCNY</a:t>
            </a:r>
            <a:endParaRPr lang="en-US" dirty="0"/>
          </a:p>
        </p:txBody>
      </p:sp>
    </p:spTree>
    <p:extLst>
      <p:ext uri="{BB962C8B-B14F-4D97-AF65-F5344CB8AC3E}">
        <p14:creationId xmlns:p14="http://schemas.microsoft.com/office/powerpoint/2010/main" val="42357234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Thinking About What I Read</a:t>
            </a:r>
            <a:endParaRPr lang="en-US" b="1" dirty="0"/>
          </a:p>
        </p:txBody>
      </p:sp>
      <p:sp>
        <p:nvSpPr>
          <p:cNvPr id="3" name="Content Placeholder 2"/>
          <p:cNvSpPr>
            <a:spLocks noGrp="1"/>
          </p:cNvSpPr>
          <p:nvPr>
            <p:ph idx="1"/>
          </p:nvPr>
        </p:nvSpPr>
        <p:spPr/>
        <p:txBody>
          <a:bodyPr/>
          <a:lstStyle/>
          <a:p>
            <a:pPr marL="68580" indent="0">
              <a:buNone/>
            </a:pPr>
            <a:endParaRPr lang="en-US" dirty="0" smtClean="0"/>
          </a:p>
          <a:p>
            <a:pPr marL="68580" indent="0">
              <a:buNone/>
            </a:pPr>
            <a:r>
              <a:rPr lang="en-US" sz="3200" dirty="0" smtClean="0"/>
              <a:t>What does ‘good reading’ mean to YOU?</a:t>
            </a:r>
            <a:endParaRPr lang="en-US" sz="3200" dirty="0"/>
          </a:p>
        </p:txBody>
      </p:sp>
    </p:spTree>
    <p:extLst>
      <p:ext uri="{BB962C8B-B14F-4D97-AF65-F5344CB8AC3E}">
        <p14:creationId xmlns:p14="http://schemas.microsoft.com/office/powerpoint/2010/main" val="1547088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Formal Introduction</a:t>
            </a:r>
            <a:endParaRPr lang="en-US" b="1" dirty="0"/>
          </a:p>
        </p:txBody>
      </p:sp>
      <p:sp>
        <p:nvSpPr>
          <p:cNvPr id="3" name="Content Placeholder 2"/>
          <p:cNvSpPr>
            <a:spLocks noGrp="1"/>
          </p:cNvSpPr>
          <p:nvPr>
            <p:ph idx="1"/>
          </p:nvPr>
        </p:nvSpPr>
        <p:spPr/>
        <p:txBody>
          <a:bodyPr>
            <a:normAutofit fontScale="70000" lnSpcReduction="20000"/>
          </a:bodyPr>
          <a:lstStyle/>
          <a:p>
            <a:pPr marL="68580" indent="0">
              <a:buNone/>
            </a:pPr>
            <a:r>
              <a:rPr lang="en-US" b="1" dirty="0" smtClean="0"/>
              <a:t>Working in groups, compare your answers from the previous activity with Dr. Angelou’s carefully crafted words:</a:t>
            </a:r>
          </a:p>
          <a:p>
            <a:r>
              <a:rPr lang="en-US" dirty="0" smtClean="0"/>
              <a:t>What did you notice about the poem?</a:t>
            </a:r>
            <a:endParaRPr lang="en-US" dirty="0"/>
          </a:p>
          <a:p>
            <a:r>
              <a:rPr lang="en-US" dirty="0" smtClean="0"/>
              <a:t>How closely did your predictions match the author’s words and meaning?</a:t>
            </a:r>
          </a:p>
          <a:p>
            <a:r>
              <a:rPr lang="en-US" dirty="0" smtClean="0"/>
              <a:t>How was the author’s meaning refined by her specific word choices? </a:t>
            </a:r>
          </a:p>
          <a:p>
            <a:r>
              <a:rPr lang="en-US" dirty="0" smtClean="0"/>
              <a:t>How did word choice affect the overall tone?</a:t>
            </a:r>
          </a:p>
          <a:p>
            <a:r>
              <a:rPr lang="en-US" dirty="0" smtClean="0"/>
              <a:t>Were your choices more, or less effective?</a:t>
            </a:r>
          </a:p>
          <a:p>
            <a:pPr marL="68580" indent="0">
              <a:buNone/>
            </a:pPr>
            <a:endParaRPr lang="en-US" dirty="0" smtClean="0"/>
          </a:p>
          <a:p>
            <a:pPr marL="68580" indent="0">
              <a:buNone/>
            </a:pPr>
            <a:r>
              <a:rPr lang="en-US" b="1" dirty="0" smtClean="0"/>
              <a:t>Read the full poem, both silently and aloud.</a:t>
            </a:r>
          </a:p>
          <a:p>
            <a:pPr marL="68580" indent="0">
              <a:buNone/>
            </a:pPr>
            <a:endParaRPr lang="en-US" b="1" dirty="0"/>
          </a:p>
          <a:p>
            <a:pPr marL="68580" indent="0">
              <a:buNone/>
            </a:pPr>
            <a:r>
              <a:rPr lang="en-US" b="1" dirty="0" smtClean="0"/>
              <a:t>RI.9-10..5, RI.11-12.1, RI.9-10.3</a:t>
            </a:r>
          </a:p>
          <a:p>
            <a:pPr marL="68580" indent="0">
              <a:buNone/>
            </a:pPr>
            <a:endParaRPr lang="en-US" dirty="0"/>
          </a:p>
        </p:txBody>
      </p:sp>
    </p:spTree>
    <p:extLst>
      <p:ext uri="{BB962C8B-B14F-4D97-AF65-F5344CB8AC3E}">
        <p14:creationId xmlns:p14="http://schemas.microsoft.com/office/powerpoint/2010/main" val="14134281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024744" cy="1143000"/>
          </a:xfrm>
        </p:spPr>
        <p:txBody>
          <a:bodyPr/>
          <a:lstStyle/>
          <a:p>
            <a:r>
              <a:rPr lang="en-US" b="1" dirty="0" smtClean="0"/>
              <a:t>Close Reading</a:t>
            </a:r>
            <a:endParaRPr lang="en-US" b="1" dirty="0"/>
          </a:p>
        </p:txBody>
      </p:sp>
      <p:sp>
        <p:nvSpPr>
          <p:cNvPr id="3" name="Content Placeholder 2"/>
          <p:cNvSpPr>
            <a:spLocks noGrp="1"/>
          </p:cNvSpPr>
          <p:nvPr>
            <p:ph idx="1"/>
          </p:nvPr>
        </p:nvSpPr>
        <p:spPr>
          <a:xfrm>
            <a:off x="685800" y="1524000"/>
            <a:ext cx="7772400" cy="4191000"/>
          </a:xfrm>
        </p:spPr>
        <p:txBody>
          <a:bodyPr>
            <a:normAutofit fontScale="92500" lnSpcReduction="10000"/>
          </a:bodyPr>
          <a:lstStyle/>
          <a:p>
            <a:r>
              <a:rPr lang="en-US" dirty="0" smtClean="0"/>
              <a:t>Re-read “Still I Rise”</a:t>
            </a:r>
          </a:p>
          <a:p>
            <a:r>
              <a:rPr lang="en-US" dirty="0" smtClean="0"/>
              <a:t>Working alone or with a partner(s), mark up the text. Highlight, make notes, use the white space, whatever works. Note: patterns, word choice, tone, rhythm, poetic language and devices, </a:t>
            </a:r>
          </a:p>
          <a:p>
            <a:pPr marL="68580" indent="0">
              <a:spcBef>
                <a:spcPts val="0"/>
              </a:spcBef>
              <a:buNone/>
            </a:pPr>
            <a:r>
              <a:rPr lang="en-US" dirty="0" smtClean="0"/>
              <a:t>   punctuation, author intent, message…whatever</a:t>
            </a:r>
          </a:p>
          <a:p>
            <a:pPr marL="68580" indent="0">
              <a:spcBef>
                <a:spcPts val="0"/>
              </a:spcBef>
              <a:buNone/>
            </a:pPr>
            <a:r>
              <a:rPr lang="en-US" dirty="0"/>
              <a:t> </a:t>
            </a:r>
            <a:r>
              <a:rPr lang="en-US" dirty="0" smtClean="0"/>
              <a:t>  strikes you! There are </a:t>
            </a:r>
            <a:r>
              <a:rPr lang="en-US" b="1" dirty="0" smtClean="0"/>
              <a:t>NO WRONG ANSWERS.</a:t>
            </a:r>
          </a:p>
          <a:p>
            <a:pPr marL="68580" indent="0">
              <a:spcBef>
                <a:spcPts val="0"/>
              </a:spcBef>
              <a:buNone/>
            </a:pPr>
            <a:endParaRPr lang="en-US" b="1" dirty="0" smtClean="0"/>
          </a:p>
          <a:p>
            <a:pPr>
              <a:spcBef>
                <a:spcPts val="0"/>
              </a:spcBef>
            </a:pPr>
            <a:r>
              <a:rPr lang="en-US" dirty="0" smtClean="0"/>
              <a:t>Use the text box  to record your feelings after reading the poem. </a:t>
            </a:r>
            <a:r>
              <a:rPr lang="en-US" b="1" dirty="0" smtClean="0"/>
              <a:t>(You don’t have to share this part unless you want to.)</a:t>
            </a:r>
          </a:p>
          <a:p>
            <a:pPr marL="68580" indent="0">
              <a:spcBef>
                <a:spcPts val="0"/>
              </a:spcBef>
              <a:buNone/>
            </a:pPr>
            <a:endParaRPr lang="en-US" b="1" dirty="0" smtClean="0"/>
          </a:p>
          <a:p>
            <a:pPr marL="68580" indent="0">
              <a:spcBef>
                <a:spcPts val="0"/>
              </a:spcBef>
              <a:buNone/>
            </a:pPr>
            <a:r>
              <a:rPr lang="en-US" b="1" dirty="0" smtClean="0"/>
              <a:t>RI.9-10.5</a:t>
            </a:r>
            <a:endParaRPr lang="en-US" b="1" dirty="0"/>
          </a:p>
          <a:p>
            <a:pPr marL="68580" indent="0">
              <a:spcBef>
                <a:spcPts val="0"/>
              </a:spcBef>
              <a:buNone/>
            </a:pPr>
            <a:endParaRPr lang="en-US" b="1" dirty="0"/>
          </a:p>
        </p:txBody>
      </p:sp>
    </p:spTree>
    <p:extLst>
      <p:ext uri="{BB962C8B-B14F-4D97-AF65-F5344CB8AC3E}">
        <p14:creationId xmlns:p14="http://schemas.microsoft.com/office/powerpoint/2010/main" val="35645694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smtClean="0"/>
              <a:t>Reading Between the Lines…</a:t>
            </a:r>
            <a:endParaRPr lang="en-US" sz="4400" b="1" dirty="0"/>
          </a:p>
        </p:txBody>
      </p:sp>
      <p:sp>
        <p:nvSpPr>
          <p:cNvPr id="3" name="Content Placeholder 2"/>
          <p:cNvSpPr>
            <a:spLocks noGrp="1"/>
          </p:cNvSpPr>
          <p:nvPr>
            <p:ph idx="1"/>
          </p:nvPr>
        </p:nvSpPr>
        <p:spPr>
          <a:xfrm>
            <a:off x="990600" y="2209800"/>
            <a:ext cx="6777317" cy="3508977"/>
          </a:xfrm>
        </p:spPr>
        <p:txBody>
          <a:bodyPr/>
          <a:lstStyle/>
          <a:p>
            <a:pPr marL="68580" indent="0">
              <a:buNone/>
            </a:pPr>
            <a:endParaRPr lang="en-US" dirty="0"/>
          </a:p>
          <a:p>
            <a:pPr marL="68580" indent="0">
              <a:buNone/>
            </a:pPr>
            <a:r>
              <a:rPr lang="en-US" b="1" dirty="0" smtClean="0"/>
              <a:t>Out of the huts of history’s shame</a:t>
            </a:r>
          </a:p>
          <a:p>
            <a:pPr marL="68580" indent="0">
              <a:buNone/>
            </a:pPr>
            <a:r>
              <a:rPr lang="en-US" b="1" dirty="0" smtClean="0"/>
              <a:t>I rise</a:t>
            </a:r>
          </a:p>
          <a:p>
            <a:pPr marL="68580" indent="0">
              <a:buNone/>
            </a:pPr>
            <a:r>
              <a:rPr lang="en-US" b="1" dirty="0" smtClean="0"/>
              <a:t>Up from a past that’s rooted in pain</a:t>
            </a:r>
          </a:p>
          <a:p>
            <a:pPr marL="68580" indent="0">
              <a:buNone/>
            </a:pPr>
            <a:r>
              <a:rPr lang="en-US" b="1" dirty="0" smtClean="0"/>
              <a:t>I rise</a:t>
            </a:r>
          </a:p>
          <a:p>
            <a:pPr marL="68580" indent="0">
              <a:buNone/>
            </a:pPr>
            <a:endParaRPr lang="en-US" dirty="0"/>
          </a:p>
          <a:p>
            <a:pPr marL="68580" indent="0">
              <a:buNone/>
            </a:pPr>
            <a:r>
              <a:rPr lang="en-US" dirty="0" smtClean="0"/>
              <a:t>from </a:t>
            </a:r>
            <a:r>
              <a:rPr lang="en-US" i="1" dirty="0" smtClean="0"/>
              <a:t>Still I Rise </a:t>
            </a:r>
            <a:r>
              <a:rPr lang="en-US" dirty="0" smtClean="0"/>
              <a:t>by Maya Angelou</a:t>
            </a:r>
            <a:endParaRPr lang="en-US" dirty="0"/>
          </a:p>
        </p:txBody>
      </p:sp>
    </p:spTree>
    <p:extLst>
      <p:ext uri="{BB962C8B-B14F-4D97-AF65-F5344CB8AC3E}">
        <p14:creationId xmlns:p14="http://schemas.microsoft.com/office/powerpoint/2010/main" val="40455763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79926107"/>
              </p:ext>
            </p:extLst>
          </p:nvPr>
        </p:nvGraphicFramePr>
        <p:xfrm>
          <a:off x="990599" y="1638301"/>
          <a:ext cx="7239000" cy="3162300"/>
        </p:xfrm>
        <a:graphic>
          <a:graphicData uri="http://schemas.openxmlformats.org/drawingml/2006/table">
            <a:tbl>
              <a:tblPr firstRow="1" firstCol="1" bandRow="1">
                <a:tableStyleId>{5C22544A-7EE6-4342-B048-85BDC9FD1C3A}</a:tableStyleId>
              </a:tblPr>
              <a:tblGrid>
                <a:gridCol w="3619500"/>
                <a:gridCol w="3619500"/>
              </a:tblGrid>
              <a:tr h="948778">
                <a:tc>
                  <a:txBody>
                    <a:bodyPr/>
                    <a:lstStyle/>
                    <a:p>
                      <a:pPr marL="0" marR="0">
                        <a:lnSpc>
                          <a:spcPct val="115000"/>
                        </a:lnSpc>
                        <a:spcBef>
                          <a:spcPts val="0"/>
                        </a:spcBef>
                        <a:spcAft>
                          <a:spcPts val="0"/>
                        </a:spcAft>
                      </a:pPr>
                      <a:r>
                        <a:rPr lang="en-US" sz="1400" dirty="0">
                          <a:effectLst/>
                        </a:rPr>
                        <a:t>Ordinary Description: (first words that come to mind)</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Poetic Description: (words that paint a picture in reader’s mind)</a:t>
                      </a:r>
                      <a:endParaRPr lang="en-US" sz="1100" dirty="0">
                        <a:effectLst/>
                        <a:latin typeface="Calibri"/>
                        <a:ea typeface="Calibri"/>
                        <a:cs typeface="Times New Roman"/>
                      </a:endParaRPr>
                    </a:p>
                  </a:txBody>
                  <a:tcPr marL="68580" marR="68580" marT="0" marB="0"/>
                </a:tc>
              </a:tr>
              <a:tr h="592574">
                <a:tc>
                  <a:txBody>
                    <a:bodyPr/>
                    <a:lstStyle/>
                    <a:p>
                      <a:pPr marL="0" marR="0">
                        <a:lnSpc>
                          <a:spcPct val="115000"/>
                        </a:lnSpc>
                        <a:spcBef>
                          <a:spcPts val="0"/>
                        </a:spcBef>
                        <a:spcAft>
                          <a:spcPts val="0"/>
                        </a:spcAft>
                      </a:pPr>
                      <a:r>
                        <a:rPr lang="en-US" sz="1600" dirty="0">
                          <a:effectLst/>
                        </a:rPr>
                        <a:t>green</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greener than a coral sea</a:t>
                      </a:r>
                      <a:endParaRPr lang="en-US" sz="1100" dirty="0">
                        <a:effectLst/>
                        <a:latin typeface="Calibri"/>
                        <a:ea typeface="Calibri"/>
                        <a:cs typeface="Times New Roman"/>
                      </a:endParaRPr>
                    </a:p>
                  </a:txBody>
                  <a:tcPr marL="68580" marR="68580" marT="0" marB="0"/>
                </a:tc>
              </a:tr>
              <a:tr h="681625">
                <a:tc>
                  <a:txBody>
                    <a:bodyPr/>
                    <a:lstStyle/>
                    <a:p>
                      <a:pPr marL="0" marR="0">
                        <a:lnSpc>
                          <a:spcPct val="115000"/>
                        </a:lnSpc>
                        <a:spcBef>
                          <a:spcPts val="0"/>
                        </a:spcBef>
                        <a:spcAft>
                          <a:spcPts val="0"/>
                        </a:spcAft>
                      </a:pPr>
                      <a:r>
                        <a:rPr lang="en-US" sz="1600" dirty="0">
                          <a:effectLst/>
                        </a:rPr>
                        <a:t>tall</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towering</a:t>
                      </a:r>
                      <a:endParaRPr lang="en-US" sz="1100" dirty="0">
                        <a:effectLst/>
                        <a:latin typeface="Calibri"/>
                        <a:ea typeface="Calibri"/>
                        <a:cs typeface="Times New Roman"/>
                      </a:endParaRPr>
                    </a:p>
                  </a:txBody>
                  <a:tcPr marL="68580" marR="68580" marT="0" marB="0"/>
                </a:tc>
              </a:tr>
              <a:tr h="939323">
                <a:tc>
                  <a:txBody>
                    <a:bodyPr/>
                    <a:lstStyle/>
                    <a:p>
                      <a:pPr marL="0" marR="0">
                        <a:lnSpc>
                          <a:spcPct val="115000"/>
                        </a:lnSpc>
                        <a:spcBef>
                          <a:spcPts val="0"/>
                        </a:spcBef>
                        <a:spcAft>
                          <a:spcPts val="0"/>
                        </a:spcAft>
                      </a:pPr>
                      <a:r>
                        <a:rPr lang="en-US" sz="1600" dirty="0">
                          <a:effectLst/>
                        </a:rPr>
                        <a:t>old</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more wrinkled than a 100 year old man’s face</a:t>
                      </a:r>
                      <a:endParaRPr lang="en-US" sz="1100" dirty="0">
                        <a:effectLst/>
                        <a:latin typeface="Calibri"/>
                        <a:ea typeface="Calibri"/>
                        <a:cs typeface="Times New Roman"/>
                      </a:endParaRPr>
                    </a:p>
                  </a:txBody>
                  <a:tcPr marL="68580" marR="68580" marT="0" marB="0"/>
                </a:tc>
              </a:tr>
            </a:tbl>
          </a:graphicData>
        </a:graphic>
      </p:graphicFrame>
      <p:sp>
        <p:nvSpPr>
          <p:cNvPr id="3" name="Rectangle 1"/>
          <p:cNvSpPr>
            <a:spLocks noChangeArrowheads="1"/>
          </p:cNvSpPr>
          <p:nvPr/>
        </p:nvSpPr>
        <p:spPr bwMode="auto">
          <a:xfrm>
            <a:off x="990600" y="964621"/>
            <a:ext cx="6400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Poetic Description Sheet</a:t>
            </a:r>
            <a:endParaRPr kumimoji="0" lang="en-US" alt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Box 3"/>
          <p:cNvSpPr txBox="1"/>
          <p:nvPr/>
        </p:nvSpPr>
        <p:spPr>
          <a:xfrm>
            <a:off x="990600" y="5269468"/>
            <a:ext cx="6172200" cy="646331"/>
          </a:xfrm>
          <a:prstGeom prst="rect">
            <a:avLst/>
          </a:prstGeom>
          <a:noFill/>
        </p:spPr>
        <p:txBody>
          <a:bodyPr wrap="square" rtlCol="0">
            <a:spAutoFit/>
          </a:bodyPr>
          <a:lstStyle/>
          <a:p>
            <a:pPr lvl="0" eaLnBrk="0" fontAlgn="base" hangingPunct="0">
              <a:spcBef>
                <a:spcPct val="0"/>
              </a:spcBef>
              <a:spcAft>
                <a:spcPct val="0"/>
              </a:spcAft>
            </a:pPr>
            <a:r>
              <a:rPr kumimoji="0" lang="en-US" alt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Poetry Teaching Ideas, </a:t>
            </a:r>
            <a:r>
              <a:rPr kumimoji="0" lang="en-US" alt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rPr>
              <a:t>http://www.uleth.ca/edu/currlab/handouts/poetry_ideas.html</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9673240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391126" y="3155886"/>
          <a:ext cx="6080760" cy="1826514"/>
        </p:xfrm>
        <a:graphic>
          <a:graphicData uri="http://schemas.openxmlformats.org/drawingml/2006/table">
            <a:tbl>
              <a:tblPr firstRow="1" firstCol="1" bandRow="1">
                <a:tableStyleId>{5C22544A-7EE6-4342-B048-85BDC9FD1C3A}</a:tableStyleId>
              </a:tblPr>
              <a:tblGrid>
                <a:gridCol w="3040380"/>
                <a:gridCol w="3040380"/>
              </a:tblGrid>
              <a:tr h="548005">
                <a:tc>
                  <a:txBody>
                    <a:bodyPr/>
                    <a:lstStyle/>
                    <a:p>
                      <a:pPr marL="0" marR="0">
                        <a:lnSpc>
                          <a:spcPct val="115000"/>
                        </a:lnSpc>
                        <a:spcBef>
                          <a:spcPts val="0"/>
                        </a:spcBef>
                        <a:spcAft>
                          <a:spcPts val="0"/>
                        </a:spcAft>
                      </a:pPr>
                      <a:r>
                        <a:rPr lang="en-US" sz="1400" dirty="0">
                          <a:effectLst/>
                        </a:rPr>
                        <a:t>Ordinary Description: (first words that come to mind)</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Poetic Description: (words that paint a picture in reader’s mind)</a:t>
                      </a:r>
                      <a:endParaRPr lang="en-US" sz="1100" dirty="0">
                        <a:effectLst/>
                        <a:latin typeface="Calibri"/>
                        <a:ea typeface="Calibri"/>
                        <a:cs typeface="Times New Roman"/>
                      </a:endParaRPr>
                    </a:p>
                  </a:txBody>
                  <a:tcPr marL="68580" marR="68580" marT="0" marB="0"/>
                </a:tc>
              </a:tr>
              <a:tr h="342265">
                <a:tc>
                  <a:txBody>
                    <a:bodyPr/>
                    <a:lstStyle/>
                    <a:p>
                      <a:pPr marL="0" marR="0">
                        <a:lnSpc>
                          <a:spcPct val="115000"/>
                        </a:lnSpc>
                        <a:spcBef>
                          <a:spcPts val="0"/>
                        </a:spcBef>
                        <a:spcAft>
                          <a:spcPts val="0"/>
                        </a:spcAft>
                      </a:pPr>
                      <a:r>
                        <a:rPr lang="en-US" sz="1600" dirty="0">
                          <a:effectLst/>
                        </a:rPr>
                        <a:t>green</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greener than a coral sea</a:t>
                      </a:r>
                      <a:endParaRPr lang="en-US" sz="1100" dirty="0">
                        <a:effectLst/>
                        <a:latin typeface="Calibri"/>
                        <a:ea typeface="Calibri"/>
                        <a:cs typeface="Times New Roman"/>
                      </a:endParaRPr>
                    </a:p>
                  </a:txBody>
                  <a:tcPr marL="68580" marR="68580" marT="0" marB="0"/>
                </a:tc>
              </a:tr>
              <a:tr h="393700">
                <a:tc>
                  <a:txBody>
                    <a:bodyPr/>
                    <a:lstStyle/>
                    <a:p>
                      <a:pPr marL="0" marR="0">
                        <a:lnSpc>
                          <a:spcPct val="115000"/>
                        </a:lnSpc>
                        <a:spcBef>
                          <a:spcPts val="0"/>
                        </a:spcBef>
                        <a:spcAft>
                          <a:spcPts val="0"/>
                        </a:spcAft>
                      </a:pPr>
                      <a:r>
                        <a:rPr lang="en-US" sz="1600" dirty="0">
                          <a:effectLst/>
                        </a:rPr>
                        <a:t>tall</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towering</a:t>
                      </a:r>
                      <a:endParaRPr lang="en-US" sz="1100" dirty="0">
                        <a:effectLst/>
                        <a:latin typeface="Calibri"/>
                        <a:ea typeface="Calibri"/>
                        <a:cs typeface="Times New Roman"/>
                      </a:endParaRPr>
                    </a:p>
                  </a:txBody>
                  <a:tcPr marL="68580" marR="68580" marT="0" marB="0"/>
                </a:tc>
              </a:tr>
              <a:tr h="0">
                <a:tc>
                  <a:txBody>
                    <a:bodyPr/>
                    <a:lstStyle/>
                    <a:p>
                      <a:pPr marL="0" marR="0">
                        <a:lnSpc>
                          <a:spcPct val="115000"/>
                        </a:lnSpc>
                        <a:spcBef>
                          <a:spcPts val="0"/>
                        </a:spcBef>
                        <a:spcAft>
                          <a:spcPts val="0"/>
                        </a:spcAft>
                      </a:pPr>
                      <a:r>
                        <a:rPr lang="en-US" sz="1600" dirty="0">
                          <a:effectLst/>
                        </a:rPr>
                        <a:t>old</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more wrinkled than a 100 year old man’s face</a:t>
                      </a:r>
                      <a:endParaRPr lang="en-US" sz="1100" dirty="0">
                        <a:effectLst/>
                        <a:latin typeface="Calibri"/>
                        <a:ea typeface="Calibri"/>
                        <a:cs typeface="Times New Roman"/>
                      </a:endParaRPr>
                    </a:p>
                  </a:txBody>
                  <a:tcPr marL="68580" marR="68580" marT="0" marB="0"/>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856195107"/>
              </p:ext>
            </p:extLst>
          </p:nvPr>
        </p:nvGraphicFramePr>
        <p:xfrm>
          <a:off x="1371600" y="1676400"/>
          <a:ext cx="6080760" cy="3329813"/>
        </p:xfrm>
        <a:graphic>
          <a:graphicData uri="http://schemas.openxmlformats.org/drawingml/2006/table">
            <a:tbl>
              <a:tblPr firstRow="1" firstCol="1" bandRow="1">
                <a:tableStyleId>{5C22544A-7EE6-4342-B048-85BDC9FD1C3A}</a:tableStyleId>
              </a:tblPr>
              <a:tblGrid>
                <a:gridCol w="3040380"/>
                <a:gridCol w="3040380"/>
              </a:tblGrid>
              <a:tr h="982345">
                <a:tc>
                  <a:txBody>
                    <a:bodyPr/>
                    <a:lstStyle/>
                    <a:p>
                      <a:pPr marL="0" marR="0">
                        <a:lnSpc>
                          <a:spcPct val="115000"/>
                        </a:lnSpc>
                        <a:spcBef>
                          <a:spcPts val="0"/>
                        </a:spcBef>
                        <a:spcAft>
                          <a:spcPts val="0"/>
                        </a:spcAft>
                      </a:pPr>
                      <a:r>
                        <a:rPr lang="en-US" sz="1400" dirty="0">
                          <a:effectLst/>
                        </a:rPr>
                        <a:t>Image: Think of something interesting, and describe it as clearly as a photograph</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Light: Think of the same image as the image room, but focus on the quality of light in the image</a:t>
                      </a:r>
                      <a:endParaRPr lang="en-US" sz="1100" dirty="0">
                        <a:effectLst/>
                        <a:latin typeface="Calibri"/>
                        <a:ea typeface="Calibri"/>
                        <a:cs typeface="Times New Roman"/>
                      </a:endParaRPr>
                    </a:p>
                  </a:txBody>
                  <a:tcPr marL="68580" marR="68580" marT="0" marB="0"/>
                </a:tc>
              </a:tr>
              <a:tr h="1136650">
                <a:tc>
                  <a:txBody>
                    <a:bodyPr/>
                    <a:lstStyle/>
                    <a:p>
                      <a:pPr marL="0" marR="0">
                        <a:lnSpc>
                          <a:spcPct val="115000"/>
                        </a:lnSpc>
                        <a:spcBef>
                          <a:spcPts val="0"/>
                        </a:spcBef>
                        <a:spcAft>
                          <a:spcPts val="0"/>
                        </a:spcAft>
                      </a:pPr>
                      <a:r>
                        <a:rPr lang="en-US" sz="1400" dirty="0">
                          <a:effectLst/>
                        </a:rPr>
                        <a:t>Sound: Are there voices, other sounds that are part of your image? Describe them.</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Questions: Do you have questions about the image?</a:t>
                      </a:r>
                      <a:endParaRPr lang="en-US" sz="1100" dirty="0">
                        <a:effectLst/>
                        <a:latin typeface="Calibri"/>
                        <a:ea typeface="Calibri"/>
                        <a:cs typeface="Times New Roman"/>
                      </a:endParaRPr>
                    </a:p>
                  </a:txBody>
                  <a:tcPr marL="68580" marR="68580" marT="0" marB="0"/>
                </a:tc>
              </a:tr>
              <a:tr h="0">
                <a:tc>
                  <a:txBody>
                    <a:bodyPr/>
                    <a:lstStyle/>
                    <a:p>
                      <a:pPr marL="0" marR="0">
                        <a:lnSpc>
                          <a:spcPct val="115000"/>
                        </a:lnSpc>
                        <a:spcBef>
                          <a:spcPts val="0"/>
                        </a:spcBef>
                        <a:spcAft>
                          <a:spcPts val="0"/>
                        </a:spcAft>
                      </a:pPr>
                      <a:r>
                        <a:rPr lang="en-US" sz="1400" dirty="0">
                          <a:effectLst/>
                        </a:rPr>
                        <a:t>Feelings: How does the image make you feel?</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Repeating Word (s): Look at the 5 other rooms about this image and select a word or sentence that feels most important. Write it 3 times.</a:t>
                      </a:r>
                      <a:endParaRPr lang="en-US" sz="1100" dirty="0">
                        <a:effectLst/>
                        <a:latin typeface="Calibri"/>
                        <a:ea typeface="Calibri"/>
                        <a:cs typeface="Times New Roman"/>
                      </a:endParaRPr>
                    </a:p>
                  </a:txBody>
                  <a:tcPr marL="68580" marR="68580" marT="0" marB="0"/>
                </a:tc>
              </a:tr>
            </a:tbl>
          </a:graphicData>
        </a:graphic>
      </p:graphicFrame>
      <p:sp>
        <p:nvSpPr>
          <p:cNvPr id="5" name="TextBox 4"/>
          <p:cNvSpPr txBox="1"/>
          <p:nvPr/>
        </p:nvSpPr>
        <p:spPr>
          <a:xfrm>
            <a:off x="673100" y="5465457"/>
            <a:ext cx="7937499" cy="923330"/>
          </a:xfrm>
          <a:prstGeom prst="rect">
            <a:avLst/>
          </a:prstGeom>
          <a:noFill/>
        </p:spPr>
        <p:txBody>
          <a:bodyPr wrap="square" rtlCol="0">
            <a:spAutoFit/>
          </a:bodyPr>
          <a:lstStyle/>
          <a:p>
            <a:r>
              <a:rPr lang="en-US" dirty="0"/>
              <a:t>Poetry Teaching Ideas, </a:t>
            </a:r>
            <a:r>
              <a:rPr lang="en-US" u="sng" dirty="0">
                <a:hlinkClick r:id="rId3"/>
              </a:rPr>
              <a:t>http://www.uleth.ca/edu/currlab/handouts/poetry_ideas.html</a:t>
            </a:r>
            <a:r>
              <a:rPr lang="en-US" dirty="0"/>
              <a:t>. Adapted from </a:t>
            </a:r>
            <a:r>
              <a:rPr lang="en-US" i="1" dirty="0"/>
              <a:t>Awakening the Heart, </a:t>
            </a:r>
            <a:r>
              <a:rPr lang="en-US" dirty="0"/>
              <a:t>Georgia Heard (pp 62-72)</a:t>
            </a:r>
          </a:p>
        </p:txBody>
      </p:sp>
      <p:sp>
        <p:nvSpPr>
          <p:cNvPr id="6" name="TextBox 5"/>
          <p:cNvSpPr txBox="1"/>
          <p:nvPr/>
        </p:nvSpPr>
        <p:spPr>
          <a:xfrm>
            <a:off x="1313372" y="1143000"/>
            <a:ext cx="3823483" cy="369332"/>
          </a:xfrm>
          <a:prstGeom prst="rect">
            <a:avLst/>
          </a:prstGeom>
          <a:noFill/>
        </p:spPr>
        <p:txBody>
          <a:bodyPr wrap="none" rtlCol="0">
            <a:spAutoFit/>
          </a:bodyPr>
          <a:lstStyle/>
          <a:p>
            <a:r>
              <a:rPr lang="en-US" b="1" dirty="0"/>
              <a:t>Image Rooms Poetry Writing Tool</a:t>
            </a:r>
            <a:endParaRPr lang="en-US" dirty="0"/>
          </a:p>
        </p:txBody>
      </p:sp>
      <p:sp>
        <p:nvSpPr>
          <p:cNvPr id="4" name="TextBox 3"/>
          <p:cNvSpPr txBox="1"/>
          <p:nvPr/>
        </p:nvSpPr>
        <p:spPr>
          <a:xfrm>
            <a:off x="1276160" y="571962"/>
            <a:ext cx="1353256" cy="369332"/>
          </a:xfrm>
          <a:prstGeom prst="rect">
            <a:avLst/>
          </a:prstGeom>
          <a:noFill/>
        </p:spPr>
        <p:txBody>
          <a:bodyPr wrap="none" rtlCol="0">
            <a:spAutoFit/>
          </a:bodyPr>
          <a:lstStyle/>
          <a:p>
            <a:r>
              <a:rPr lang="en-US" b="1" dirty="0" smtClean="0"/>
              <a:t>LA.9-10.1b</a:t>
            </a:r>
            <a:endParaRPr lang="en-US" b="1" dirty="0"/>
          </a:p>
        </p:txBody>
      </p:sp>
    </p:spTree>
    <p:extLst>
      <p:ext uri="{BB962C8B-B14F-4D97-AF65-F5344CB8AC3E}">
        <p14:creationId xmlns:p14="http://schemas.microsoft.com/office/powerpoint/2010/main" val="2744989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Summarizing</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Working with your group, summarize Maya Angelou’s poem, “Still I Rise”. Chart your answer.</a:t>
            </a:r>
          </a:p>
          <a:p>
            <a:endParaRPr lang="en-US" dirty="0"/>
          </a:p>
          <a:p>
            <a:r>
              <a:rPr lang="en-US" dirty="0" smtClean="0"/>
              <a:t>Count the number of words in your summary. Chart your answer.</a:t>
            </a:r>
          </a:p>
          <a:p>
            <a:pPr marL="68580" indent="0">
              <a:buNone/>
            </a:pPr>
            <a:endParaRPr lang="en-US" dirty="0" smtClean="0"/>
          </a:p>
          <a:p>
            <a:pPr marL="68580" indent="0">
              <a:buNone/>
            </a:pPr>
            <a:r>
              <a:rPr lang="en-US" sz="2800" b="1" dirty="0">
                <a:hlinkClick r:id="rId3"/>
              </a:rPr>
              <a:t>https://</a:t>
            </a:r>
            <a:r>
              <a:rPr lang="en-US" sz="2800" b="1" dirty="0" smtClean="0">
                <a:hlinkClick r:id="rId3"/>
              </a:rPr>
              <a:t>www.youtube.com/watch?v=vXCHKWFmU2s</a:t>
            </a:r>
            <a:endParaRPr lang="en-US" sz="2800" b="1" dirty="0" smtClean="0"/>
          </a:p>
          <a:p>
            <a:pPr marL="68580" indent="0">
              <a:buNone/>
            </a:pPr>
            <a:endParaRPr lang="en-US" sz="2800" b="1" dirty="0"/>
          </a:p>
          <a:p>
            <a:pPr marL="68580" indent="0">
              <a:buNone/>
            </a:pPr>
            <a:r>
              <a:rPr lang="en-US" b="1" dirty="0" smtClean="0"/>
              <a:t>RI.9-10.2</a:t>
            </a:r>
            <a:endParaRPr lang="en-US" b="1" dirty="0"/>
          </a:p>
          <a:p>
            <a:endParaRPr lang="en-US" dirty="0"/>
          </a:p>
        </p:txBody>
      </p:sp>
    </p:spTree>
    <p:extLst>
      <p:ext uri="{BB962C8B-B14F-4D97-AF65-F5344CB8AC3E}">
        <p14:creationId xmlns:p14="http://schemas.microsoft.com/office/powerpoint/2010/main" val="2653068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7620000" cy="5638800"/>
          </a:xfrm>
        </p:spPr>
        <p:txBody>
          <a:bodyPr>
            <a:normAutofit fontScale="92500" lnSpcReduction="20000"/>
          </a:bodyPr>
          <a:lstStyle/>
          <a:p>
            <a:pPr marL="68580" indent="0">
              <a:buNone/>
            </a:pPr>
            <a:r>
              <a:rPr lang="en-US" b="1" dirty="0"/>
              <a:t>To a Friend </a:t>
            </a:r>
            <a:r>
              <a:rPr lang="en-US" dirty="0"/>
              <a:t>by William Lisle </a:t>
            </a:r>
            <a:r>
              <a:rPr lang="en-US" dirty="0" smtClean="0"/>
              <a:t>Bowles</a:t>
            </a:r>
          </a:p>
          <a:p>
            <a:pPr marL="68580" indent="0">
              <a:buNone/>
            </a:pPr>
            <a:endParaRPr lang="en-US" dirty="0"/>
          </a:p>
          <a:p>
            <a:pPr marL="68580" indent="0">
              <a:buNone/>
            </a:pPr>
            <a:r>
              <a:rPr lang="en-US" dirty="0"/>
              <a:t>Go, then, and join the murmuring city's throng! </a:t>
            </a:r>
          </a:p>
          <a:p>
            <a:pPr marL="68580" indent="0">
              <a:buNone/>
            </a:pPr>
            <a:r>
              <a:rPr lang="en-US" dirty="0"/>
              <a:t>Me thou dost leave to solitude and tears; </a:t>
            </a:r>
          </a:p>
          <a:p>
            <a:pPr marL="68580" indent="0">
              <a:buNone/>
            </a:pPr>
            <a:r>
              <a:rPr lang="en-US" dirty="0"/>
              <a:t>To busy phantasies, and boding fears, </a:t>
            </a:r>
          </a:p>
          <a:p>
            <a:pPr marL="68580" indent="0">
              <a:buNone/>
            </a:pPr>
            <a:r>
              <a:rPr lang="en-US" dirty="0"/>
              <a:t>Lest ill betide thee; but 't will not be long </a:t>
            </a:r>
          </a:p>
          <a:p>
            <a:pPr marL="68580" indent="0">
              <a:buNone/>
            </a:pPr>
            <a:r>
              <a:rPr lang="en-US" dirty="0"/>
              <a:t>Ere the hard season shall be past; till then </a:t>
            </a:r>
          </a:p>
          <a:p>
            <a:pPr marL="68580" indent="0">
              <a:buNone/>
            </a:pPr>
            <a:r>
              <a:rPr lang="en-US" dirty="0"/>
              <a:t>Live happy; sometimes the forsaken shade </a:t>
            </a:r>
          </a:p>
          <a:p>
            <a:pPr marL="68580" indent="0">
              <a:buNone/>
            </a:pPr>
            <a:r>
              <a:rPr lang="en-US" dirty="0"/>
              <a:t>Remembering, and these trees now left to fade; </a:t>
            </a:r>
          </a:p>
          <a:p>
            <a:pPr marL="68580" indent="0">
              <a:buNone/>
            </a:pPr>
            <a:r>
              <a:rPr lang="en-US" dirty="0"/>
              <a:t>Nor, mid the busy scenes and hum of men, </a:t>
            </a:r>
          </a:p>
          <a:p>
            <a:pPr marL="68580" indent="0">
              <a:buNone/>
            </a:pPr>
            <a:r>
              <a:rPr lang="en-US" dirty="0"/>
              <a:t>Wilt thou my cares forget: in heaviness </a:t>
            </a:r>
          </a:p>
          <a:p>
            <a:pPr marL="68580" indent="0">
              <a:buNone/>
            </a:pPr>
            <a:r>
              <a:rPr lang="en-US" dirty="0"/>
              <a:t>To me the hours shall roll, weary and slow, </a:t>
            </a:r>
          </a:p>
          <a:p>
            <a:pPr marL="68580" indent="0">
              <a:buNone/>
            </a:pPr>
            <a:r>
              <a:rPr lang="en-US" dirty="0"/>
              <a:t>Till mournful autumn past, and all the snow </a:t>
            </a:r>
          </a:p>
          <a:p>
            <a:pPr marL="68580" indent="0">
              <a:buNone/>
            </a:pPr>
            <a:r>
              <a:rPr lang="en-US" dirty="0"/>
              <a:t>Of winter pale, the glad hour I shall bless </a:t>
            </a:r>
          </a:p>
          <a:p>
            <a:pPr marL="68580" indent="0">
              <a:buNone/>
            </a:pPr>
            <a:r>
              <a:rPr lang="en-US" dirty="0"/>
              <a:t>That shall restore thee from the crowd again, </a:t>
            </a:r>
          </a:p>
          <a:p>
            <a:pPr marL="68580" indent="0">
              <a:buNone/>
            </a:pPr>
            <a:r>
              <a:rPr lang="en-US" dirty="0"/>
              <a:t>To the green hamlet on the peaceful plain.</a:t>
            </a:r>
          </a:p>
          <a:p>
            <a:pPr marL="68580" indent="0">
              <a:buNone/>
            </a:pPr>
            <a:endParaRPr lang="en-US" dirty="0"/>
          </a:p>
          <a:p>
            <a:pPr marL="68580" indent="0">
              <a:buNone/>
            </a:pPr>
            <a:endParaRPr lang="en-US" dirty="0"/>
          </a:p>
        </p:txBody>
      </p:sp>
    </p:spTree>
    <p:extLst>
      <p:ext uri="{BB962C8B-B14F-4D97-AF65-F5344CB8AC3E}">
        <p14:creationId xmlns:p14="http://schemas.microsoft.com/office/powerpoint/2010/main" val="1755470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7467600" cy="5562600"/>
          </a:xfrm>
        </p:spPr>
        <p:txBody>
          <a:bodyPr>
            <a:normAutofit fontScale="70000" lnSpcReduction="20000"/>
          </a:bodyPr>
          <a:lstStyle/>
          <a:p>
            <a:pPr marL="68580" indent="0" fontAlgn="base">
              <a:buNone/>
            </a:pPr>
            <a:r>
              <a:rPr lang="en-US" b="1" dirty="0"/>
              <a:t>I Love the Look of </a:t>
            </a:r>
            <a:r>
              <a:rPr lang="en-US" b="1" dirty="0" smtClean="0"/>
              <a:t>Words</a:t>
            </a:r>
            <a:r>
              <a:rPr lang="en-US" dirty="0"/>
              <a:t> </a:t>
            </a:r>
            <a:r>
              <a:rPr lang="en-US" dirty="0" smtClean="0"/>
              <a:t>    By </a:t>
            </a:r>
            <a:r>
              <a:rPr lang="en-US" dirty="0"/>
              <a:t>Maya Angelou</a:t>
            </a:r>
          </a:p>
          <a:p>
            <a:pPr marL="68580" indent="0" fontAlgn="base">
              <a:buNone/>
            </a:pPr>
            <a:r>
              <a:rPr lang="en-US" dirty="0"/>
              <a:t/>
            </a:r>
            <a:br>
              <a:rPr lang="en-US" dirty="0"/>
            </a:br>
            <a:r>
              <a:rPr lang="en-US" dirty="0" smtClean="0"/>
              <a:t>Popcorn </a:t>
            </a:r>
            <a:r>
              <a:rPr lang="en-US" dirty="0"/>
              <a:t>leaps, popping from the floor</a:t>
            </a:r>
            <a:br>
              <a:rPr lang="en-US" dirty="0"/>
            </a:br>
            <a:r>
              <a:rPr lang="en-US" dirty="0"/>
              <a:t>of a hot black skillet</a:t>
            </a:r>
            <a:br>
              <a:rPr lang="en-US" dirty="0"/>
            </a:br>
            <a:r>
              <a:rPr lang="en-US" dirty="0"/>
              <a:t>and into my mouth.</a:t>
            </a:r>
            <a:br>
              <a:rPr lang="en-US" dirty="0"/>
            </a:br>
            <a:r>
              <a:rPr lang="en-US" dirty="0"/>
              <a:t>Black words leap,</a:t>
            </a:r>
            <a:br>
              <a:rPr lang="en-US" dirty="0"/>
            </a:br>
            <a:r>
              <a:rPr lang="en-US" dirty="0"/>
              <a:t>snapping from the white</a:t>
            </a:r>
            <a:br>
              <a:rPr lang="en-US" dirty="0"/>
            </a:br>
            <a:r>
              <a:rPr lang="en-US" dirty="0"/>
              <a:t>page.  Rushing into my eyes.  Sliding</a:t>
            </a:r>
            <a:br>
              <a:rPr lang="en-US" dirty="0"/>
            </a:br>
            <a:r>
              <a:rPr lang="en-US" dirty="0"/>
              <a:t>into my brain which gobbles them</a:t>
            </a:r>
            <a:br>
              <a:rPr lang="en-US" dirty="0"/>
            </a:br>
            <a:r>
              <a:rPr lang="en-US" dirty="0"/>
              <a:t>the way my tongue and teeth</a:t>
            </a:r>
            <a:br>
              <a:rPr lang="en-US" dirty="0"/>
            </a:br>
            <a:r>
              <a:rPr lang="en-US" dirty="0"/>
              <a:t>chomp the buttered popcorn</a:t>
            </a:r>
            <a:r>
              <a:rPr lang="en-US" dirty="0" smtClean="0"/>
              <a:t>.</a:t>
            </a:r>
          </a:p>
          <a:p>
            <a:pPr marL="68580" indent="0" fontAlgn="base">
              <a:buNone/>
            </a:pPr>
            <a:endParaRPr lang="en-US" dirty="0"/>
          </a:p>
          <a:p>
            <a:pPr marL="68580" indent="0" fontAlgn="base">
              <a:buNone/>
            </a:pPr>
            <a:r>
              <a:rPr lang="en-US" dirty="0"/>
              <a:t>When I have stopped reading,</a:t>
            </a:r>
            <a:br>
              <a:rPr lang="en-US" dirty="0"/>
            </a:br>
            <a:r>
              <a:rPr lang="en-US" dirty="0"/>
              <a:t>ideas from the words stay stuck</a:t>
            </a:r>
            <a:br>
              <a:rPr lang="en-US" dirty="0"/>
            </a:br>
            <a:r>
              <a:rPr lang="en-US" dirty="0"/>
              <a:t>in my mind, like the sweet</a:t>
            </a:r>
            <a:br>
              <a:rPr lang="en-US" dirty="0"/>
            </a:br>
            <a:r>
              <a:rPr lang="en-US" dirty="0"/>
              <a:t>smell of butter perfuming my</a:t>
            </a:r>
            <a:br>
              <a:rPr lang="en-US" dirty="0"/>
            </a:br>
            <a:r>
              <a:rPr lang="en-US" dirty="0"/>
              <a:t>fingers long after the popcorn</a:t>
            </a:r>
            <a:br>
              <a:rPr lang="en-US" dirty="0"/>
            </a:br>
            <a:r>
              <a:rPr lang="en-US" dirty="0"/>
              <a:t>is finished</a:t>
            </a:r>
            <a:r>
              <a:rPr lang="en-US" dirty="0" smtClean="0"/>
              <a:t>.</a:t>
            </a:r>
          </a:p>
          <a:p>
            <a:pPr marL="68580" indent="0" fontAlgn="base">
              <a:buNone/>
            </a:pPr>
            <a:endParaRPr lang="en-US" dirty="0"/>
          </a:p>
          <a:p>
            <a:pPr marL="68580" indent="0" fontAlgn="base">
              <a:buNone/>
            </a:pPr>
            <a:r>
              <a:rPr lang="en-US" dirty="0"/>
              <a:t>I love the book and the look of words</a:t>
            </a:r>
            <a:br>
              <a:rPr lang="en-US" dirty="0"/>
            </a:br>
            <a:r>
              <a:rPr lang="en-US" dirty="0"/>
              <a:t>the weight of ideas that popped into my mind.</a:t>
            </a:r>
            <a:br>
              <a:rPr lang="en-US" dirty="0"/>
            </a:br>
            <a:r>
              <a:rPr lang="en-US" dirty="0"/>
              <a:t>I love the tracks</a:t>
            </a:r>
            <a:br>
              <a:rPr lang="en-US" dirty="0"/>
            </a:br>
            <a:r>
              <a:rPr lang="en-US" dirty="0"/>
              <a:t>of new thinking in my mind.</a:t>
            </a:r>
          </a:p>
          <a:p>
            <a:endParaRPr lang="en-US" dirty="0"/>
          </a:p>
        </p:txBody>
      </p:sp>
      <p:pic>
        <p:nvPicPr>
          <p:cNvPr id="2050" name="Picture 2" descr="http://4.bp.blogspot.com/-DhafDQzPCk4/T5SYGjCCxxI/AAAAAAAAABw/2mBO5XkLS2g/s1600/Maya_Angelou.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2592" y="1455438"/>
            <a:ext cx="2618070" cy="2320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536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1143000"/>
          </a:xfrm>
        </p:spPr>
        <p:txBody>
          <a:bodyPr/>
          <a:lstStyle/>
          <a:p>
            <a:r>
              <a:rPr lang="en-US" b="1" dirty="0" smtClean="0"/>
              <a:t>Reflection Activity:</a:t>
            </a:r>
            <a:endParaRPr lang="en-US" b="1" dirty="0"/>
          </a:p>
        </p:txBody>
      </p:sp>
      <p:sp>
        <p:nvSpPr>
          <p:cNvPr id="3" name="Content Placeholder 2"/>
          <p:cNvSpPr>
            <a:spLocks noGrp="1"/>
          </p:cNvSpPr>
          <p:nvPr>
            <p:ph idx="1"/>
          </p:nvPr>
        </p:nvSpPr>
        <p:spPr>
          <a:xfrm>
            <a:off x="1066800" y="2057400"/>
            <a:ext cx="6777317" cy="3508977"/>
          </a:xfrm>
        </p:spPr>
        <p:txBody>
          <a:bodyPr>
            <a:normAutofit fontScale="92500"/>
          </a:bodyPr>
          <a:lstStyle/>
          <a:p>
            <a:r>
              <a:rPr lang="en-US" dirty="0" smtClean="0"/>
              <a:t>Using the graphic organizer provided, respond to the prompt, </a:t>
            </a:r>
            <a:r>
              <a:rPr lang="en-US" b="1" dirty="0" smtClean="0"/>
              <a:t>What I Dislike About Poetry</a:t>
            </a:r>
          </a:p>
          <a:p>
            <a:endParaRPr lang="en-US" b="1" dirty="0"/>
          </a:p>
          <a:p>
            <a:r>
              <a:rPr lang="en-US" b="1" dirty="0" smtClean="0"/>
              <a:t>Wait…</a:t>
            </a:r>
            <a:r>
              <a:rPr lang="en-US" dirty="0" smtClean="0"/>
              <a:t>you like poetry? Good news! Write briefly about your experience: what you like, why you like it, your introduction  to poetry…</a:t>
            </a:r>
          </a:p>
          <a:p>
            <a:endParaRPr lang="en-US" dirty="0"/>
          </a:p>
          <a:p>
            <a:r>
              <a:rPr lang="en-US" dirty="0" smtClean="0"/>
              <a:t>You have 5 minutes.</a:t>
            </a:r>
            <a:endParaRPr lang="en-US" dirty="0"/>
          </a:p>
        </p:txBody>
      </p:sp>
      <p:sp>
        <p:nvSpPr>
          <p:cNvPr id="4" name="TextBox 3"/>
          <p:cNvSpPr txBox="1"/>
          <p:nvPr/>
        </p:nvSpPr>
        <p:spPr>
          <a:xfrm>
            <a:off x="685800" y="5721179"/>
            <a:ext cx="8510663" cy="523220"/>
          </a:xfrm>
          <a:prstGeom prst="rect">
            <a:avLst/>
          </a:prstGeom>
          <a:noFill/>
        </p:spPr>
        <p:txBody>
          <a:bodyPr wrap="none" rtlCol="0">
            <a:spAutoFit/>
          </a:bodyPr>
          <a:lstStyle/>
          <a:p>
            <a:r>
              <a:rPr lang="en-US" sz="2800" i="1" dirty="0" smtClean="0">
                <a:solidFill>
                  <a:schemeClr val="accent6">
                    <a:lumMod val="50000"/>
                  </a:schemeClr>
                </a:solidFill>
              </a:rPr>
              <a:t>“Poetry is inherently turbocharged.”   </a:t>
            </a:r>
            <a:r>
              <a:rPr lang="en-US" dirty="0" smtClean="0"/>
              <a:t>Paul B </a:t>
            </a:r>
            <a:r>
              <a:rPr lang="en-US" dirty="0" err="1" smtClean="0"/>
              <a:t>Janeczko</a:t>
            </a:r>
            <a:endParaRPr lang="en-US" dirty="0"/>
          </a:p>
        </p:txBody>
      </p:sp>
    </p:spTree>
    <p:extLst>
      <p:ext uri="{BB962C8B-B14F-4D97-AF65-F5344CB8AC3E}">
        <p14:creationId xmlns:p14="http://schemas.microsoft.com/office/powerpoint/2010/main" val="3573553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Power of Words</a:t>
            </a:r>
            <a:endParaRPr lang="en-US" b="1" dirty="0"/>
          </a:p>
        </p:txBody>
      </p:sp>
      <p:sp>
        <p:nvSpPr>
          <p:cNvPr id="3" name="Content Placeholder 2"/>
          <p:cNvSpPr>
            <a:spLocks noGrp="1"/>
          </p:cNvSpPr>
          <p:nvPr>
            <p:ph idx="1"/>
          </p:nvPr>
        </p:nvSpPr>
        <p:spPr/>
        <p:txBody>
          <a:bodyPr/>
          <a:lstStyle/>
          <a:p>
            <a:r>
              <a:rPr lang="en-US" sz="3600" dirty="0">
                <a:hlinkClick r:id="rId3"/>
              </a:rPr>
              <a:t>https://</a:t>
            </a:r>
            <a:r>
              <a:rPr lang="en-US" sz="3600" dirty="0" smtClean="0">
                <a:hlinkClick r:id="rId3"/>
              </a:rPr>
              <a:t>www.youtube.com/watch?v=8PXdacSqvcA</a:t>
            </a:r>
            <a:endParaRPr lang="en-US" sz="3600" dirty="0" smtClean="0"/>
          </a:p>
          <a:p>
            <a:endParaRPr lang="en-US" dirty="0"/>
          </a:p>
          <a:p>
            <a:pPr marL="68580" indent="0">
              <a:buNone/>
            </a:pPr>
            <a:endParaRPr lang="en-US" dirty="0"/>
          </a:p>
        </p:txBody>
      </p:sp>
    </p:spTree>
    <p:extLst>
      <p:ext uri="{BB962C8B-B14F-4D97-AF65-F5344CB8AC3E}">
        <p14:creationId xmlns:p14="http://schemas.microsoft.com/office/powerpoint/2010/main" val="2400562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Making it Work</a:t>
            </a:r>
            <a:endParaRPr lang="en-US" b="1" dirty="0"/>
          </a:p>
        </p:txBody>
      </p:sp>
      <p:sp>
        <p:nvSpPr>
          <p:cNvPr id="3" name="Content Placeholder 2"/>
          <p:cNvSpPr>
            <a:spLocks noGrp="1"/>
          </p:cNvSpPr>
          <p:nvPr>
            <p:ph idx="1"/>
          </p:nvPr>
        </p:nvSpPr>
        <p:spPr>
          <a:xfrm>
            <a:off x="685800" y="2323652"/>
            <a:ext cx="7772400" cy="3508977"/>
          </a:xfrm>
        </p:spPr>
        <p:txBody>
          <a:bodyPr>
            <a:normAutofit fontScale="92500" lnSpcReduction="10000"/>
          </a:bodyPr>
          <a:lstStyle/>
          <a:p>
            <a:r>
              <a:rPr lang="en-US" dirty="0"/>
              <a:t>Involve  students in poem selection</a:t>
            </a:r>
          </a:p>
          <a:p>
            <a:pPr marL="68580" indent="0">
              <a:buNone/>
            </a:pPr>
            <a:endParaRPr lang="en-US" dirty="0" smtClean="0"/>
          </a:p>
          <a:p>
            <a:r>
              <a:rPr lang="en-US" dirty="0" smtClean="0"/>
              <a:t>Develop interest before getting too technical</a:t>
            </a:r>
          </a:p>
          <a:p>
            <a:endParaRPr lang="en-US" dirty="0" smtClean="0"/>
          </a:p>
          <a:p>
            <a:r>
              <a:rPr lang="en-US" dirty="0" smtClean="0"/>
              <a:t>Hands-on, individualized, explicit instruction</a:t>
            </a:r>
          </a:p>
          <a:p>
            <a:pPr marL="68580" indent="0">
              <a:buNone/>
            </a:pPr>
            <a:endParaRPr lang="en-US" dirty="0" smtClean="0"/>
          </a:p>
          <a:p>
            <a:r>
              <a:rPr lang="en-US" dirty="0" smtClean="0"/>
              <a:t>Tie in with other areas of instruction</a:t>
            </a:r>
          </a:p>
          <a:p>
            <a:endParaRPr lang="en-US" dirty="0"/>
          </a:p>
          <a:p>
            <a:r>
              <a:rPr lang="en-US" dirty="0" smtClean="0"/>
              <a:t>Make poetry ‘a regular ‘</a:t>
            </a:r>
            <a:endParaRPr lang="en-US" dirty="0"/>
          </a:p>
        </p:txBody>
      </p:sp>
    </p:spTree>
    <p:extLst>
      <p:ext uri="{BB962C8B-B14F-4D97-AF65-F5344CB8AC3E}">
        <p14:creationId xmlns:p14="http://schemas.microsoft.com/office/powerpoint/2010/main" val="2796136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1143000"/>
          </a:xfrm>
        </p:spPr>
        <p:txBody>
          <a:bodyPr>
            <a:normAutofit/>
          </a:bodyPr>
          <a:lstStyle/>
          <a:p>
            <a:r>
              <a:rPr lang="en-US" b="1" dirty="0" smtClean="0"/>
              <a:t>‘Opening Up the Poem’</a:t>
            </a:r>
            <a:br>
              <a:rPr lang="en-US" b="1" dirty="0" smtClean="0"/>
            </a:br>
            <a:r>
              <a:rPr lang="en-US" sz="1400" b="1" dirty="0"/>
              <a:t>	</a:t>
            </a:r>
            <a:r>
              <a:rPr lang="en-US" sz="1400" b="1" dirty="0" smtClean="0"/>
              <a:t>			teachingchannel.org</a:t>
            </a:r>
            <a:endParaRPr lang="en-US" b="1" dirty="0"/>
          </a:p>
        </p:txBody>
      </p:sp>
      <p:sp>
        <p:nvSpPr>
          <p:cNvPr id="3" name="Content Placeholder 2"/>
          <p:cNvSpPr>
            <a:spLocks noGrp="1"/>
          </p:cNvSpPr>
          <p:nvPr>
            <p:ph idx="1"/>
          </p:nvPr>
        </p:nvSpPr>
        <p:spPr>
          <a:xfrm>
            <a:off x="990600" y="1676400"/>
            <a:ext cx="6777317" cy="4648200"/>
          </a:xfrm>
        </p:spPr>
        <p:txBody>
          <a:bodyPr>
            <a:normAutofit/>
          </a:bodyPr>
          <a:lstStyle/>
          <a:p>
            <a:pPr marL="68580" indent="0">
              <a:buNone/>
            </a:pPr>
            <a:endParaRPr lang="en-US" dirty="0" smtClean="0"/>
          </a:p>
          <a:p>
            <a:pPr marL="68580" indent="0">
              <a:buNone/>
            </a:pPr>
            <a:r>
              <a:rPr lang="en-US" dirty="0" smtClean="0"/>
              <a:t>Using the alphabetized word list:</a:t>
            </a:r>
            <a:endParaRPr lang="en-US" dirty="0"/>
          </a:p>
          <a:p>
            <a:r>
              <a:rPr lang="en-US" dirty="0" smtClean="0"/>
              <a:t>Highlight </a:t>
            </a:r>
            <a:r>
              <a:rPr lang="en-US" dirty="0" smtClean="0"/>
              <a:t>5 </a:t>
            </a:r>
            <a:r>
              <a:rPr lang="en-US" dirty="0" smtClean="0"/>
              <a:t>words that really stand out to you</a:t>
            </a:r>
          </a:p>
          <a:p>
            <a:pPr marL="68580" indent="0">
              <a:buNone/>
            </a:pPr>
            <a:endParaRPr lang="en-US" dirty="0"/>
          </a:p>
          <a:p>
            <a:r>
              <a:rPr lang="en-US" dirty="0" smtClean="0"/>
              <a:t>Working in pairs, look for links/connections between words. Ex:</a:t>
            </a:r>
          </a:p>
          <a:p>
            <a:pPr marL="68580" indent="0">
              <a:buNone/>
            </a:pPr>
            <a:r>
              <a:rPr lang="en-US" dirty="0" smtClean="0"/>
              <a:t>	</a:t>
            </a:r>
            <a:r>
              <a:rPr lang="en-US" b="1" dirty="0" smtClean="0"/>
              <a:t>ancestors	slave</a:t>
            </a:r>
          </a:p>
          <a:p>
            <a:pPr marL="68580" indent="0">
              <a:buNone/>
            </a:pPr>
            <a:r>
              <a:rPr lang="en-US" b="1" dirty="0"/>
              <a:t>	</a:t>
            </a:r>
            <a:r>
              <a:rPr lang="en-US" dirty="0" smtClean="0"/>
              <a:t>What do the words have in common? 	Suggest? Tone set? </a:t>
            </a:r>
            <a:endParaRPr lang="en-US" dirty="0"/>
          </a:p>
          <a:p>
            <a:endParaRPr lang="en-US" dirty="0"/>
          </a:p>
        </p:txBody>
      </p:sp>
    </p:spTree>
    <p:extLst>
      <p:ext uri="{BB962C8B-B14F-4D97-AF65-F5344CB8AC3E}">
        <p14:creationId xmlns:p14="http://schemas.microsoft.com/office/powerpoint/2010/main" val="30827980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533400"/>
            <a:ext cx="7467600" cy="5856668"/>
          </a:xfrm>
          <a:prstGeom prst="rect">
            <a:avLst/>
          </a:prstGeom>
        </p:spPr>
        <p:txBody>
          <a:bodyPr wrap="square">
            <a:spAutoFit/>
          </a:bodyPr>
          <a:lstStyle/>
          <a:p>
            <a:pPr>
              <a:lnSpc>
                <a:spcPct val="150000"/>
              </a:lnSpc>
              <a:spcBef>
                <a:spcPts val="600"/>
              </a:spcBef>
            </a:pPr>
            <a:r>
              <a:rPr lang="en-US" dirty="0"/>
              <a:t>air    </a:t>
            </a:r>
            <a:r>
              <a:rPr lang="en-US" b="1" dirty="0">
                <a:solidFill>
                  <a:schemeClr val="accent3">
                    <a:lumMod val="75000"/>
                  </a:schemeClr>
                </a:solidFill>
              </a:rPr>
              <a:t>ancestors  </a:t>
            </a:r>
            <a:r>
              <a:rPr lang="en-US" dirty="0"/>
              <a:t> awful    backyard   bear   behind   beset  bitter   black   bowed   bringing   broken   but   ‘cause  ‘cause   certainty   clear   come   cries   cut   dance  daybreak   diamonds   did   diggin’   dirt   does   does  does   does   don’t   down   down   dream   dust   eyes  eyes   falling   fear  gave   gifts   gloom   gold   got   got   got    hard   hatefulness   haughtiness  head   high   history  history’s   hope   hopes   huts  I   I   I   I   I   I   I   I   I   I   I  I’ll    I’ll    I’ll   I’m   into   I’ve   I’ve   I’ve    just   just  kill   laugh   leaping  leaving   lies   like   like   like   like  like   like   like   living   lowered   may   may   may   may  may  </a:t>
            </a:r>
            <a:r>
              <a:rPr lang="en-US" cap="all" dirty="0"/>
              <a:t> </a:t>
            </a:r>
            <a:r>
              <a:rPr lang="en-US" dirty="0"/>
              <a:t>me   me   me   me   me   me  meeting   mines  moons   my   my   my   my   my   my   my   nights   ocean  offend   oil   out   own   past  pain   pumping   rise   rise  rise   rise   rise   rise   rise   rise   rise   rise   room  rooted  sassiness   see   sexiness   shame   shoot   shoulders   </a:t>
            </a:r>
            <a:r>
              <a:rPr lang="en-US" b="1" dirty="0">
                <a:solidFill>
                  <a:schemeClr val="accent3">
                    <a:lumMod val="75000"/>
                  </a:schemeClr>
                </a:solidFill>
              </a:rPr>
              <a:t>slave </a:t>
            </a:r>
          </a:p>
        </p:txBody>
      </p:sp>
    </p:spTree>
    <p:extLst>
      <p:ext uri="{BB962C8B-B14F-4D97-AF65-F5344CB8AC3E}">
        <p14:creationId xmlns:p14="http://schemas.microsoft.com/office/powerpoint/2010/main" val="3483427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Still I Rise 	</a:t>
            </a:r>
            <a:r>
              <a:rPr lang="en-US" sz="1600" dirty="0" smtClean="0"/>
              <a:t>Maya Angelou</a:t>
            </a:r>
            <a:endParaRPr lang="en-US" b="1" dirty="0"/>
          </a:p>
        </p:txBody>
      </p:sp>
      <p:sp>
        <p:nvSpPr>
          <p:cNvPr id="3" name="Content Placeholder 2"/>
          <p:cNvSpPr>
            <a:spLocks noGrp="1"/>
          </p:cNvSpPr>
          <p:nvPr>
            <p:ph idx="1"/>
          </p:nvPr>
        </p:nvSpPr>
        <p:spPr/>
        <p:txBody>
          <a:bodyPr>
            <a:normAutofit fontScale="92500" lnSpcReduction="20000"/>
          </a:bodyPr>
          <a:lstStyle/>
          <a:p>
            <a:pPr marL="68580" indent="0">
              <a:buNone/>
            </a:pPr>
            <a:r>
              <a:rPr lang="en-US" dirty="0" smtClean="0"/>
              <a:t>“You </a:t>
            </a:r>
            <a:r>
              <a:rPr lang="en-US" dirty="0"/>
              <a:t>may write me down in ______</a:t>
            </a:r>
          </a:p>
          <a:p>
            <a:pPr marL="68580" indent="0">
              <a:buNone/>
            </a:pPr>
            <a:r>
              <a:rPr lang="en-US" dirty="0"/>
              <a:t>With your bitter, twisted lies,</a:t>
            </a:r>
          </a:p>
          <a:p>
            <a:pPr marL="68580" indent="0">
              <a:buNone/>
            </a:pPr>
            <a:r>
              <a:rPr lang="en-US" dirty="0"/>
              <a:t>You may _____ me in the very dirt</a:t>
            </a:r>
          </a:p>
          <a:p>
            <a:pPr marL="68580" indent="0">
              <a:buNone/>
            </a:pPr>
            <a:r>
              <a:rPr lang="en-US" dirty="0"/>
              <a:t>But still, like dust, I’ll rise</a:t>
            </a:r>
            <a:r>
              <a:rPr lang="en-US" dirty="0" smtClean="0"/>
              <a:t>.”</a:t>
            </a:r>
          </a:p>
          <a:p>
            <a:pPr marL="68580" indent="0">
              <a:buNone/>
            </a:pPr>
            <a:endParaRPr lang="en-US" dirty="0"/>
          </a:p>
          <a:p>
            <a:pPr marL="68580" indent="0">
              <a:buNone/>
            </a:pPr>
            <a:r>
              <a:rPr lang="en-US" b="1" dirty="0" smtClean="0"/>
              <a:t>-Working in groups, use context clues to fill in the blanks with descriptive, ‘poetic’ words. </a:t>
            </a:r>
          </a:p>
          <a:p>
            <a:pPr marL="68580" indent="0">
              <a:buNone/>
            </a:pPr>
            <a:r>
              <a:rPr lang="en-US" b="1" dirty="0" smtClean="0"/>
              <a:t>-Chart your ‘new poem’</a:t>
            </a:r>
          </a:p>
          <a:p>
            <a:pPr marL="68580" indent="0">
              <a:buNone/>
            </a:pPr>
            <a:endParaRPr lang="en-US" b="1" dirty="0"/>
          </a:p>
          <a:p>
            <a:pPr marL="68580" indent="0">
              <a:buNone/>
            </a:pPr>
            <a:r>
              <a:rPr lang="en-US" sz="2200" b="1" dirty="0" smtClean="0"/>
              <a:t>RI-LA.11-12.4a, RL.11-12.4, RL.9-10.4</a:t>
            </a:r>
            <a:endParaRPr lang="en-US" sz="2200" b="1" dirty="0"/>
          </a:p>
        </p:txBody>
      </p:sp>
    </p:spTree>
    <p:extLst>
      <p:ext uri="{BB962C8B-B14F-4D97-AF65-F5344CB8AC3E}">
        <p14:creationId xmlns:p14="http://schemas.microsoft.com/office/powerpoint/2010/main" val="39891664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670</TotalTime>
  <Words>2271</Words>
  <Application>Microsoft Office PowerPoint</Application>
  <PresentationFormat>On-screen Show (4:3)</PresentationFormat>
  <Paragraphs>278</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Austin</vt:lpstr>
      <vt:lpstr>Making Poetry Personal:</vt:lpstr>
      <vt:lpstr>PowerPoint Presentation</vt:lpstr>
      <vt:lpstr>PowerPoint Presentation</vt:lpstr>
      <vt:lpstr>Reflection Activity:</vt:lpstr>
      <vt:lpstr>The Power of Words</vt:lpstr>
      <vt:lpstr>Making it Work</vt:lpstr>
      <vt:lpstr>‘Opening Up the Poem’     teachingchannel.org</vt:lpstr>
      <vt:lpstr>PowerPoint Presentation</vt:lpstr>
      <vt:lpstr>Still I Rise  Maya Angelou</vt:lpstr>
      <vt:lpstr>Thinking About What I Read</vt:lpstr>
      <vt:lpstr>A Formal Introduction</vt:lpstr>
      <vt:lpstr>Close Reading</vt:lpstr>
      <vt:lpstr>Reading Between the Lines…</vt:lpstr>
      <vt:lpstr>PowerPoint Presentation</vt:lpstr>
      <vt:lpstr>PowerPoint Presentation</vt:lpstr>
      <vt:lpstr>Summarizing</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Poetry Personal:</dc:title>
  <dc:creator>Robin Morgan</dc:creator>
  <cp:lastModifiedBy>Robin Morgan</cp:lastModifiedBy>
  <cp:revision>66</cp:revision>
  <cp:lastPrinted>2015-05-14T19:07:59Z</cp:lastPrinted>
  <dcterms:created xsi:type="dcterms:W3CDTF">2015-05-08T17:19:17Z</dcterms:created>
  <dcterms:modified xsi:type="dcterms:W3CDTF">2015-05-14T19:20:29Z</dcterms:modified>
</cp:coreProperties>
</file>